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4"/>
    <p:sldMasterId id="2147483684" r:id="rId5"/>
  </p:sldMasterIdLst>
  <p:notesMasterIdLst>
    <p:notesMasterId r:id="rId17"/>
  </p:notesMasterIdLst>
  <p:sldIdLst>
    <p:sldId id="256" r:id="rId6"/>
    <p:sldId id="257" r:id="rId7"/>
    <p:sldId id="784" r:id="rId8"/>
    <p:sldId id="785" r:id="rId9"/>
    <p:sldId id="746" r:id="rId10"/>
    <p:sldId id="729" r:id="rId11"/>
    <p:sldId id="782" r:id="rId12"/>
    <p:sldId id="783" r:id="rId13"/>
    <p:sldId id="749" r:id="rId14"/>
    <p:sldId id="745" r:id="rId15"/>
    <p:sldId id="259" r:id="rId16"/>
  </p:sldIdLst>
  <p:sldSz cx="12192000" cy="6858000"/>
  <p:notesSz cx="6858000" cy="9144000"/>
  <p:embeddedFontLst>
    <p:embeddedFont>
      <p:font typeface="Helvetica Neue" panose="020B060402020202020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
      <p:font typeface="Trebuchet MS" panose="020B0603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9E6B8E73-77B9-C749-1960-4F789FA7ABEE}" name="Emily Adkins" initials="EA" userId="24de325377db37fc" providerId="Windows Live"/>
  <p188:author id="{08C2F381-1777-245C-43F7-FBA3957C2FC2}" name="Kate Garlick" initials="KG" userId="247d839a940f1946" providerId="Windows Live"/>
  <p188:author id="{DE2173D4-1BC1-96AC-194B-886B5D9930CD}" name="Annabel McDonald" initials="AM" userId="df39f375605b57fc" providerId="Windows Live"/>
  <p188:author id="{CF0DC9EE-8F41-9036-B8EF-80C0D048CCA2}" name="Emily Nash" initials="EN" userId="6117e569c8723fe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Nash" initials="EN" lastIdx="68" clrIdx="0">
    <p:extLst>
      <p:ext uri="{19B8F6BF-5375-455C-9EA6-DF929625EA0E}">
        <p15:presenceInfo xmlns:p15="http://schemas.microsoft.com/office/powerpoint/2012/main" userId="6117e569c8723fe2" providerId="Windows Live"/>
      </p:ext>
    </p:extLst>
  </p:cmAuthor>
  <p:cmAuthor id="2" name="Kate Garlick" initials="KG" lastIdx="15" clrIdx="1">
    <p:extLst>
      <p:ext uri="{19B8F6BF-5375-455C-9EA6-DF929625EA0E}">
        <p15:presenceInfo xmlns:p15="http://schemas.microsoft.com/office/powerpoint/2012/main" userId="247d839a940f1946" providerId="Windows Live"/>
      </p:ext>
    </p:extLst>
  </p:cmAuthor>
  <p:cmAuthor id="3" name="Annabel McDonald" initials="AM" lastIdx="21" clrIdx="2">
    <p:extLst>
      <p:ext uri="{19B8F6BF-5375-455C-9EA6-DF929625EA0E}">
        <p15:presenceInfo xmlns:p15="http://schemas.microsoft.com/office/powerpoint/2012/main" userId="df39f375605b57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34A8"/>
    <a:srgbClr val="FE7E0C"/>
    <a:srgbClr val="D93EAD"/>
    <a:srgbClr val="E6F3FF"/>
    <a:srgbClr val="FFD5E4"/>
    <a:srgbClr val="FFE1E1"/>
    <a:srgbClr val="FFF2CC"/>
    <a:srgbClr val="FFE4CC"/>
    <a:srgbClr val="000000"/>
    <a:srgbClr val="ECDF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53" autoAdjust="0"/>
    <p:restoredTop sz="75790" autoAdjust="0"/>
  </p:normalViewPr>
  <p:slideViewPr>
    <p:cSldViewPr snapToGrid="0">
      <p:cViewPr varScale="1">
        <p:scale>
          <a:sx n="65" d="100"/>
          <a:sy n="65" d="100"/>
        </p:scale>
        <p:origin x="1090" y="5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08074-1A82-4276-BC9C-9F1654D2C295}" type="datetimeFigureOut">
              <a:rPr lang="en-GB" smtClean="0"/>
              <a:t>05/12/2023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323D7-8D74-402A-B74C-D1093F83EA20}" type="slidenum">
              <a:rPr lang="en-GB" smtClean="0"/>
              <a:t>‹#›</a:t>
            </a:fld>
            <a:endParaRPr lang="en-GB"/>
          </a:p>
        </p:txBody>
      </p:sp>
    </p:spTree>
    <p:extLst>
      <p:ext uri="{BB962C8B-B14F-4D97-AF65-F5344CB8AC3E}">
        <p14:creationId xmlns:p14="http://schemas.microsoft.com/office/powerpoint/2010/main" val="370385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5</a:t>
            </a:fld>
            <a:endParaRPr lang="en-GB"/>
          </a:p>
        </p:txBody>
      </p:sp>
    </p:spTree>
    <p:extLst>
      <p:ext uri="{BB962C8B-B14F-4D97-AF65-F5344CB8AC3E}">
        <p14:creationId xmlns:p14="http://schemas.microsoft.com/office/powerpoint/2010/main" val="193932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6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0" u="none" dirty="0"/>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826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0" u="none" dirty="0"/>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539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853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62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5657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5358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339963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10385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025228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65393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681670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021498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98808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93265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5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166031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9936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35667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84930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wo Content 0">
  <p:cSld name="Two Content 0">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627298" y="2127575"/>
            <a:ext cx="10937404" cy="1021766"/>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22" name="Google Shape;22;p17"/>
          <p:cNvSpPr txBox="1">
            <a:spLocks noGrp="1"/>
          </p:cNvSpPr>
          <p:nvPr>
            <p:ph type="body" idx="1"/>
          </p:nvPr>
        </p:nvSpPr>
        <p:spPr>
          <a:xfrm>
            <a:off x="627298" y="1574721"/>
            <a:ext cx="3639886" cy="4278930"/>
          </a:xfrm>
          <a:prstGeom prst="rect">
            <a:avLst/>
          </a:prstGeom>
          <a:noFill/>
          <a:ln>
            <a:noFill/>
          </a:ln>
        </p:spPr>
        <p:txBody>
          <a:bodyPr spcFirstLastPara="1" wrap="square" lIns="0" tIns="0" rIns="0" bIns="0" anchor="t" anchorCtr="0">
            <a:normAutofit/>
          </a:bodyPr>
          <a:lstStyle>
            <a:lvl1pPr marL="277246" lvl="0" indent="-138623" algn="l">
              <a:lnSpc>
                <a:spcPct val="100000"/>
              </a:lnSpc>
              <a:spcBef>
                <a:spcPts val="0"/>
              </a:spcBef>
              <a:spcAft>
                <a:spcPts val="0"/>
              </a:spcAft>
              <a:buClr>
                <a:srgbClr val="FFFFFF"/>
              </a:buClr>
              <a:buSzPts val="3900"/>
              <a:buFont typeface="Arial"/>
              <a:buNone/>
              <a:defRPr sz="2365" b="1">
                <a:solidFill>
                  <a:srgbClr val="FFFFFF"/>
                </a:solidFill>
                <a:latin typeface="Arial"/>
                <a:ea typeface="Arial"/>
                <a:cs typeface="Arial"/>
                <a:sym typeface="Arial"/>
              </a:defRPr>
            </a:lvl1pPr>
            <a:lvl2pPr marL="554492" lvl="1" indent="-138623" algn="l">
              <a:lnSpc>
                <a:spcPct val="100000"/>
              </a:lnSpc>
              <a:spcBef>
                <a:spcPts val="0"/>
              </a:spcBef>
              <a:spcAft>
                <a:spcPts val="0"/>
              </a:spcAft>
              <a:buClr>
                <a:srgbClr val="FFFFFF"/>
              </a:buClr>
              <a:buSzPts val="3900"/>
              <a:buFont typeface="Arial"/>
              <a:buNone/>
              <a:defRPr sz="2365" b="1">
                <a:solidFill>
                  <a:srgbClr val="FFFFFF"/>
                </a:solidFill>
                <a:latin typeface="Arial"/>
                <a:ea typeface="Arial"/>
                <a:cs typeface="Arial"/>
                <a:sym typeface="Arial"/>
              </a:defRPr>
            </a:lvl2pPr>
            <a:lvl3pPr marL="831738" lvl="2" indent="-138623" algn="l">
              <a:lnSpc>
                <a:spcPct val="100000"/>
              </a:lnSpc>
              <a:spcBef>
                <a:spcPts val="0"/>
              </a:spcBef>
              <a:spcAft>
                <a:spcPts val="0"/>
              </a:spcAft>
              <a:buClr>
                <a:srgbClr val="FFFFFF"/>
              </a:buClr>
              <a:buSzPts val="3900"/>
              <a:buFont typeface="Arial"/>
              <a:buNone/>
              <a:defRPr sz="2365" b="1">
                <a:solidFill>
                  <a:srgbClr val="FFFFFF"/>
                </a:solidFill>
                <a:latin typeface="Arial"/>
                <a:ea typeface="Arial"/>
                <a:cs typeface="Arial"/>
                <a:sym typeface="Arial"/>
              </a:defRPr>
            </a:lvl3pPr>
            <a:lvl4pPr marL="1108984" lvl="3" indent="-138623" algn="l">
              <a:lnSpc>
                <a:spcPct val="100000"/>
              </a:lnSpc>
              <a:spcBef>
                <a:spcPts val="0"/>
              </a:spcBef>
              <a:spcAft>
                <a:spcPts val="0"/>
              </a:spcAft>
              <a:buClr>
                <a:srgbClr val="FFFFFF"/>
              </a:buClr>
              <a:buSzPts val="3900"/>
              <a:buFont typeface="Arial"/>
              <a:buNone/>
              <a:defRPr sz="2365" b="1">
                <a:solidFill>
                  <a:srgbClr val="FFFFFF"/>
                </a:solidFill>
                <a:latin typeface="Arial"/>
                <a:ea typeface="Arial"/>
                <a:cs typeface="Arial"/>
                <a:sym typeface="Arial"/>
              </a:defRPr>
            </a:lvl4pPr>
            <a:lvl5pPr marL="1386230" lvl="4" indent="-138623" algn="l">
              <a:lnSpc>
                <a:spcPct val="100000"/>
              </a:lnSpc>
              <a:spcBef>
                <a:spcPts val="0"/>
              </a:spcBef>
              <a:spcAft>
                <a:spcPts val="0"/>
              </a:spcAft>
              <a:buClr>
                <a:srgbClr val="FFFFFF"/>
              </a:buClr>
              <a:buSzPts val="3900"/>
              <a:buFont typeface="Arial"/>
              <a:buNone/>
              <a:defRPr sz="2365" b="1">
                <a:solidFill>
                  <a:srgbClr val="FFFFFF"/>
                </a:solidFill>
                <a:latin typeface="Arial"/>
                <a:ea typeface="Arial"/>
                <a:cs typeface="Arial"/>
                <a:sym typeface="Arial"/>
              </a:defRPr>
            </a:lvl5pPr>
            <a:lvl6pPr marL="1663476" lvl="5" indent="-138623" algn="l">
              <a:lnSpc>
                <a:spcPct val="100000"/>
              </a:lnSpc>
              <a:spcBef>
                <a:spcPts val="0"/>
              </a:spcBef>
              <a:spcAft>
                <a:spcPts val="0"/>
              </a:spcAft>
              <a:buClr>
                <a:srgbClr val="000000"/>
              </a:buClr>
              <a:buSzPts val="1800"/>
              <a:buNone/>
              <a:defRPr/>
            </a:lvl6pPr>
            <a:lvl7pPr marL="1940723" lvl="6" indent="-138623" algn="l">
              <a:lnSpc>
                <a:spcPct val="100000"/>
              </a:lnSpc>
              <a:spcBef>
                <a:spcPts val="0"/>
              </a:spcBef>
              <a:spcAft>
                <a:spcPts val="0"/>
              </a:spcAft>
              <a:buClr>
                <a:srgbClr val="000000"/>
              </a:buClr>
              <a:buSzPts val="1800"/>
              <a:buNone/>
              <a:defRPr/>
            </a:lvl7pPr>
            <a:lvl8pPr marL="2217969" lvl="7" indent="-138623" algn="l">
              <a:lnSpc>
                <a:spcPct val="100000"/>
              </a:lnSpc>
              <a:spcBef>
                <a:spcPts val="0"/>
              </a:spcBef>
              <a:spcAft>
                <a:spcPts val="0"/>
              </a:spcAft>
              <a:buClr>
                <a:srgbClr val="000000"/>
              </a:buClr>
              <a:buSzPts val="1800"/>
              <a:buNone/>
              <a:defRPr/>
            </a:lvl8pPr>
            <a:lvl9pPr marL="2495215" lvl="8" indent="-138623" algn="l">
              <a:lnSpc>
                <a:spcPct val="100000"/>
              </a:lnSpc>
              <a:spcBef>
                <a:spcPts val="0"/>
              </a:spcBef>
              <a:spcAft>
                <a:spcPts val="0"/>
              </a:spcAft>
              <a:buClr>
                <a:srgbClr val="000000"/>
              </a:buClr>
              <a:buSzPts val="1800"/>
              <a:buNone/>
              <a:defRPr/>
            </a:lvl9pPr>
          </a:lstStyle>
          <a:p>
            <a:endParaRPr/>
          </a:p>
        </p:txBody>
      </p:sp>
      <p:sp>
        <p:nvSpPr>
          <p:cNvPr id="23" name="Google Shape;23;p17"/>
          <p:cNvSpPr txBox="1">
            <a:spLocks noGrp="1"/>
          </p:cNvSpPr>
          <p:nvPr>
            <p:ph type="sldNum" idx="12"/>
          </p:nvPr>
        </p:nvSpPr>
        <p:spPr>
          <a:xfrm>
            <a:off x="11420496" y="6381523"/>
            <a:ext cx="161905" cy="336118"/>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888888"/>
              </a:buClr>
              <a:buSzPts val="1800"/>
              <a:buFont typeface="Helvetica Neue"/>
              <a:buNone/>
              <a:defRPr sz="1092"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888888"/>
              </a:buClr>
              <a:buSzPts val="1800"/>
              <a:buFont typeface="Helvetica Neue"/>
              <a:buNone/>
              <a:defRPr sz="1092"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88888"/>
              </a:buClr>
              <a:buSzPts val="1800"/>
              <a:buFont typeface="Helvetica Neue"/>
              <a:buNone/>
              <a:defRPr sz="1092"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88888"/>
              </a:buClr>
              <a:buSzPts val="1800"/>
              <a:buFont typeface="Helvetica Neue"/>
              <a:buNone/>
              <a:defRPr sz="1092"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88888"/>
              </a:buClr>
              <a:buSzPts val="1800"/>
              <a:buFont typeface="Helvetica Neue"/>
              <a:buNone/>
              <a:defRPr sz="1092"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88888"/>
              </a:buClr>
              <a:buSzPts val="1800"/>
              <a:buFont typeface="Helvetica Neue"/>
              <a:buNone/>
              <a:defRPr sz="1092"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88888"/>
              </a:buClr>
              <a:buSzPts val="1800"/>
              <a:buFont typeface="Helvetica Neue"/>
              <a:buNone/>
              <a:defRPr sz="1092"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88888"/>
              </a:buClr>
              <a:buSzPts val="1800"/>
              <a:buFont typeface="Helvetica Neue"/>
              <a:buNone/>
              <a:defRPr sz="1092"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88888"/>
              </a:buClr>
              <a:buSzPts val="1800"/>
              <a:buFont typeface="Helvetica Neue"/>
              <a:buNone/>
              <a:defRPr sz="1092"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0120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6738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7031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7185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21215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67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9556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05/12/2023</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8252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05/12/2023</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750604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05/12/2023</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3871464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ifrog.org/placement/parent-guide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hyperlink" Target="https://www.unifrog.org/placement/parent-guides/for-students-a-guide-to-placements-work-experience" TargetMode="External"/><Relationship Id="rId4" Type="http://schemas.openxmlformats.org/officeDocument/2006/relationships/hyperlink" Target="https://www.unifrog.org/placement/parent-guides/how-to-use-the-placements-too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J7S3wWFKm-o"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cdn.unifrog.org/video/hfxcu5f6a6/480.mp4"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cdn.unifrog.org/video/25r9oaxa11/480.mp4"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5408"/>
          </a:xfrm>
          <a:prstGeom prst="rect">
            <a:avLst/>
          </a:prstGeom>
          <a:blipFill>
            <a:blip r:embed="rId2" cstate="print"/>
            <a:stretch>
              <a:fillRect/>
            </a:stretch>
          </a:blipFill>
        </p:spPr>
        <p:txBody>
          <a:bodyPr wrap="square" lIns="0" tIns="0" rIns="0" bIns="0" rtlCol="0"/>
          <a:lstStyle/>
          <a:p>
            <a:endParaRPr sz="1632"/>
          </a:p>
        </p:txBody>
      </p:sp>
      <p:sp>
        <p:nvSpPr>
          <p:cNvPr id="3" name="object 3"/>
          <p:cNvSpPr txBox="1">
            <a:spLocks noGrp="1"/>
          </p:cNvSpPr>
          <p:nvPr>
            <p:ph type="title"/>
          </p:nvPr>
        </p:nvSpPr>
        <p:spPr>
          <a:xfrm>
            <a:off x="222738" y="3258730"/>
            <a:ext cx="7393423" cy="1689131"/>
          </a:xfrm>
          <a:prstGeom prst="rect">
            <a:avLst/>
          </a:prstGeom>
        </p:spPr>
        <p:txBody>
          <a:bodyPr vert="horz" wrap="square" lIns="0" tIns="10365" rIns="0" bIns="0" rtlCol="0" anchor="ctr">
            <a:spAutoFit/>
          </a:bodyPr>
          <a:lstStyle/>
          <a:p>
            <a:pPr marL="11516" algn="ctr">
              <a:lnSpc>
                <a:spcPts val="3691"/>
              </a:lnSpc>
              <a:spcBef>
                <a:spcPts val="82"/>
              </a:spcBef>
            </a:pPr>
            <a:r>
              <a:rPr lang="en-GB" sz="4897" spc="-23" dirty="0">
                <a:solidFill>
                  <a:srgbClr val="9B1C39"/>
                </a:solidFill>
              </a:rPr>
              <a:t>Work Experience Information </a:t>
            </a:r>
            <a:br>
              <a:rPr lang="en-GB" sz="4897" spc="-23" dirty="0">
                <a:solidFill>
                  <a:srgbClr val="9B1C39"/>
                </a:solidFill>
              </a:rPr>
            </a:br>
            <a:endParaRPr lang="en-GB" sz="4897" spc="-23" dirty="0">
              <a:solidFill>
                <a:srgbClr val="9B1C39"/>
              </a:solidFill>
            </a:endParaRPr>
          </a:p>
          <a:p>
            <a:pPr marL="11516">
              <a:lnSpc>
                <a:spcPts val="2928"/>
              </a:lnSpc>
            </a:pPr>
            <a:r>
              <a:rPr lang="en-GB" sz="2400" b="1" spc="-14" dirty="0">
                <a:solidFill>
                  <a:srgbClr val="58595B"/>
                </a:solidFill>
              </a:rPr>
              <a:t>Mr Baker</a:t>
            </a:r>
            <a:br>
              <a:rPr lang="en-GB" sz="2400" b="1" spc="-14" dirty="0">
                <a:solidFill>
                  <a:srgbClr val="58595B"/>
                </a:solidFill>
              </a:rPr>
            </a:br>
            <a:r>
              <a:rPr lang="en-GB" sz="2400" b="1" spc="-14" dirty="0">
                <a:solidFill>
                  <a:srgbClr val="58595B"/>
                </a:solidFill>
              </a:rPr>
              <a:t>Assistant Principal I/C Catholic Life &amp; Personal Development </a:t>
            </a:r>
            <a:endParaRPr sz="2400" b="1"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solidFill>
                  <a:srgbClr val="D93EAD"/>
                </a:solidFill>
                <a:latin typeface="Open Sans" panose="020B0606030504020204"/>
              </a:rPr>
              <a:t>More info</a:t>
            </a:r>
          </a:p>
        </p:txBody>
      </p:sp>
      <p:sp>
        <p:nvSpPr>
          <p:cNvPr id="5" name="TextBox 4">
            <a:extLst>
              <a:ext uri="{FF2B5EF4-FFF2-40B4-BE49-F238E27FC236}">
                <a16:creationId xmlns:a16="http://schemas.microsoft.com/office/drawing/2014/main" id="{2D63C99D-5EA0-E7CF-7769-F1F61D5BE980}"/>
              </a:ext>
            </a:extLst>
          </p:cNvPr>
          <p:cNvSpPr txBox="1"/>
          <p:nvPr/>
        </p:nvSpPr>
        <p:spPr>
          <a:xfrm>
            <a:off x="483839" y="1124010"/>
            <a:ext cx="8396636" cy="4198137"/>
          </a:xfrm>
          <a:prstGeom prst="rect">
            <a:avLst/>
          </a:prstGeom>
          <a:noFill/>
        </p:spPr>
        <p:txBody>
          <a:bodyPr wrap="square">
            <a:spAutoFit/>
          </a:bodyPr>
          <a:lstStyle/>
          <a:p>
            <a:pPr marL="342900" lvl="0" indent="-342900">
              <a:lnSpc>
                <a:spcPct val="150000"/>
              </a:lnSpc>
              <a:buFont typeface="Symbol" pitchFamily="2" charset="2"/>
              <a:buChar char=""/>
            </a:pPr>
            <a:r>
              <a:rPr lang="en-GB" sz="2000" dirty="0" err="1">
                <a:effectLst/>
                <a:latin typeface="Open Sans" panose="020B0606030504020204" pitchFamily="34" charset="0"/>
                <a:ea typeface="Calibri" panose="020F0502020204030204" pitchFamily="34" charset="0"/>
                <a:cs typeface="Times New Roman" panose="02020603050405020304" pitchFamily="18" charset="0"/>
              </a:rPr>
              <a:t>Unifrog</a:t>
            </a:r>
            <a:r>
              <a:rPr lang="en-GB" sz="2000" dirty="0">
                <a:effectLst/>
                <a:latin typeface="Open Sans" panose="020B0606030504020204" pitchFamily="34" charset="0"/>
                <a:ea typeface="Calibri" panose="020F0502020204030204" pitchFamily="34" charset="0"/>
                <a:cs typeface="Times New Roman" panose="02020603050405020304" pitchFamily="18" charset="0"/>
              </a:rPr>
              <a:t> have created a set of guides about placements which you can find </a:t>
            </a:r>
            <a:r>
              <a:rPr lang="en-GB" sz="2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here</a:t>
            </a:r>
            <a:r>
              <a:rPr lang="en-GB" sz="2000" dirty="0">
                <a:effectLst/>
                <a:latin typeface="Open Sans" panose="020B0606030504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itchFamily="2" charset="2"/>
              <a:buChar char=""/>
            </a:pPr>
            <a:r>
              <a:rPr lang="en-GB" sz="2000" dirty="0">
                <a:effectLst/>
                <a:latin typeface="Open Sans" panose="020B0606030504020204" pitchFamily="34" charset="0"/>
                <a:ea typeface="Calibri" panose="020F0502020204030204" pitchFamily="34" charset="0"/>
                <a:cs typeface="Times New Roman" panose="02020603050405020304" pitchFamily="18" charset="0"/>
              </a:rPr>
              <a:t>Within this set of guides, </a:t>
            </a:r>
            <a:r>
              <a:rPr lang="en-GB" sz="2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4"/>
              </a:rPr>
              <a:t>this</a:t>
            </a:r>
            <a:r>
              <a:rPr lang="en-GB" sz="2000" dirty="0">
                <a:effectLst/>
                <a:latin typeface="Open Sans" panose="020B0606030504020204" pitchFamily="34" charset="0"/>
                <a:ea typeface="Calibri" panose="020F0502020204030204" pitchFamily="34" charset="0"/>
                <a:cs typeface="Times New Roman" panose="02020603050405020304" pitchFamily="18" charset="0"/>
              </a:rPr>
              <a:t> is the best one to start with (it includes a short animation of how the whole process works).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itchFamily="2" charset="2"/>
              <a:buChar char=""/>
            </a:pPr>
            <a:r>
              <a:rPr lang="en-GB" sz="2000" u="none" strike="noStrike"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Next we recommend looking at</a:t>
            </a:r>
            <a:r>
              <a:rPr lang="en-GB" sz="2000" dirty="0">
                <a:effectLst/>
                <a:latin typeface="Open Sans" panose="020B0606030504020204" pitchFamily="34" charset="0"/>
                <a:ea typeface="Calibri" panose="020F0502020204030204" pitchFamily="34" charset="0"/>
                <a:cs typeface="Times New Roman" panose="02020603050405020304" pitchFamily="18" charset="0"/>
              </a:rPr>
              <a:t> </a:t>
            </a:r>
            <a:r>
              <a:rPr lang="en-GB" sz="20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5"/>
              </a:rPr>
              <a:t>this one</a:t>
            </a:r>
            <a:r>
              <a:rPr lang="en-GB" sz="2000" dirty="0">
                <a:effectLst/>
                <a:latin typeface="Open Sans" panose="020B0606030504020204" pitchFamily="34" charset="0"/>
                <a:ea typeface="Calibri" panose="020F0502020204030204" pitchFamily="34" charset="0"/>
                <a:cs typeface="Times New Roman" panose="02020603050405020304" pitchFamily="18" charset="0"/>
              </a:rPr>
              <a:t>, because it includes advice on how to find a placement.</a:t>
            </a:r>
          </a:p>
          <a:p>
            <a:pPr marL="342900" lvl="0" indent="-342900">
              <a:lnSpc>
                <a:spcPct val="150000"/>
              </a:lnSpc>
              <a:buFont typeface="Symbol" pitchFamily="2" charset="2"/>
              <a:buChar char=""/>
            </a:pPr>
            <a:r>
              <a:rPr lang="en-GB" sz="2000" dirty="0">
                <a:latin typeface="Open Sans" panose="020B0606030504020204" pitchFamily="34" charset="0"/>
                <a:ea typeface="Calibri" panose="020F0502020204030204" pitchFamily="34" charset="0"/>
                <a:cs typeface="Times New Roman" panose="02020603050405020304" pitchFamily="18" charset="0"/>
              </a:rPr>
              <a:t>Pro tip: check out the apprenticeships tool on </a:t>
            </a:r>
            <a:r>
              <a:rPr lang="en-GB" sz="2000" dirty="0" err="1">
                <a:latin typeface="Open Sans" panose="020B0606030504020204" pitchFamily="34" charset="0"/>
                <a:ea typeface="Calibri" panose="020F0502020204030204" pitchFamily="34" charset="0"/>
                <a:cs typeface="Times New Roman" panose="02020603050405020304" pitchFamily="18" charset="0"/>
              </a:rPr>
              <a:t>Unifrog</a:t>
            </a:r>
            <a:r>
              <a:rPr lang="en-GB" sz="2000" dirty="0">
                <a:latin typeface="Open Sans" panose="020B0606030504020204" pitchFamily="34" charset="0"/>
                <a:ea typeface="Calibri" panose="020F0502020204030204" pitchFamily="34" charset="0"/>
                <a:cs typeface="Times New Roman" panose="02020603050405020304" pitchFamily="18" charset="0"/>
              </a:rPr>
              <a:t> to research local employers who may be open to hosting a placement. </a:t>
            </a:r>
            <a:endParaRPr lang="en-GB" sz="2000" dirty="0">
              <a:effectLst/>
              <a:latin typeface="Open Sans" panose="020B060603050402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itchFamily="2" charset="2"/>
              <a:buChar char=""/>
            </a:pPr>
            <a:endParaRPr lang="en-GB" sz="2000" dirty="0">
              <a:latin typeface="Open Sans" panose="020B0606030504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A7F6FFB-AF1C-9280-37F8-E5D16EF99E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0475" y="1389062"/>
            <a:ext cx="2713386" cy="2539265"/>
          </a:xfrm>
          <a:prstGeom prst="rect">
            <a:avLst/>
          </a:prstGeom>
        </p:spPr>
      </p:pic>
      <p:sp>
        <p:nvSpPr>
          <p:cNvPr id="9" name="TextBox 8">
            <a:extLst>
              <a:ext uri="{FF2B5EF4-FFF2-40B4-BE49-F238E27FC236}">
                <a16:creationId xmlns:a16="http://schemas.microsoft.com/office/drawing/2014/main" id="{C2E8DD5D-B5B2-C130-E69E-5D7B9AF4E946}"/>
              </a:ext>
            </a:extLst>
          </p:cNvPr>
          <p:cNvSpPr txBox="1"/>
          <p:nvPr/>
        </p:nvSpPr>
        <p:spPr>
          <a:xfrm>
            <a:off x="9112600" y="3763173"/>
            <a:ext cx="2481261" cy="547714"/>
          </a:xfrm>
          <a:prstGeom prst="rect">
            <a:avLst/>
          </a:prstGeom>
          <a:noFill/>
        </p:spPr>
        <p:txBody>
          <a:bodyPr wrap="square">
            <a:spAutoFit/>
          </a:bodyPr>
          <a:lstStyle/>
          <a:p>
            <a:pPr lvl="0">
              <a:lnSpc>
                <a:spcPct val="150000"/>
              </a:lnSpc>
            </a:pPr>
            <a:r>
              <a:rPr lang="en-GB" sz="2200" i="1" dirty="0">
                <a:effectLst/>
                <a:latin typeface="Calibri" panose="020F0502020204030204" pitchFamily="34" charset="0"/>
                <a:ea typeface="Calibri" panose="020F0502020204030204" pitchFamily="34" charset="0"/>
                <a:cs typeface="Times New Roman" panose="02020603050405020304" pitchFamily="18" charset="0"/>
              </a:rPr>
              <a:t>QR codes to guides</a:t>
            </a:r>
          </a:p>
        </p:txBody>
      </p:sp>
    </p:spTree>
    <p:extLst>
      <p:ext uri="{BB962C8B-B14F-4D97-AF65-F5344CB8AC3E}">
        <p14:creationId xmlns:p14="http://schemas.microsoft.com/office/powerpoint/2010/main" val="106325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4"/>
          <p:cNvSpPr/>
          <p:nvPr/>
        </p:nvSpPr>
        <p:spPr>
          <a:xfrm>
            <a:off x="-1" y="1684"/>
            <a:ext cx="12192001" cy="6858001"/>
          </a:xfrm>
          <a:prstGeom prst="rect">
            <a:avLst/>
          </a:prstGeom>
          <a:solidFill>
            <a:srgbClr val="4CD4E1"/>
          </a:solidFill>
          <a:ln>
            <a:noFill/>
          </a:ln>
        </p:spPr>
        <p:txBody>
          <a:bodyPr spcFirstLastPara="1" wrap="square" lIns="27714" tIns="27714" rIns="27714" bIns="27714" anchor="t" anchorCtr="0">
            <a:noAutofit/>
          </a:bodyPr>
          <a:lstStyle/>
          <a:p>
            <a:pPr>
              <a:buClr>
                <a:srgbClr val="000000"/>
              </a:buClr>
              <a:buSzPts val="1800"/>
            </a:pPr>
            <a:endParaRPr sz="1092">
              <a:solidFill>
                <a:srgbClr val="000000"/>
              </a:solidFill>
              <a:latin typeface="Calibri"/>
              <a:ea typeface="Calibri"/>
              <a:cs typeface="Calibri"/>
              <a:sym typeface="Calibri"/>
            </a:endParaRPr>
          </a:p>
        </p:txBody>
      </p:sp>
      <p:sp>
        <p:nvSpPr>
          <p:cNvPr id="74" name="Google Shape;74;p4"/>
          <p:cNvSpPr txBox="1">
            <a:spLocks noGrp="1"/>
          </p:cNvSpPr>
          <p:nvPr>
            <p:ph type="title"/>
          </p:nvPr>
        </p:nvSpPr>
        <p:spPr>
          <a:xfrm>
            <a:off x="388213" y="424423"/>
            <a:ext cx="9065826" cy="1252702"/>
          </a:xfrm>
          <a:prstGeom prst="rect">
            <a:avLst/>
          </a:prstGeom>
          <a:noFill/>
          <a:ln>
            <a:noFill/>
          </a:ln>
        </p:spPr>
        <p:txBody>
          <a:bodyPr spcFirstLastPara="1" vert="horz" wrap="square" lIns="0" tIns="0" rIns="0" bIns="0" rtlCol="0" anchor="t" anchorCtr="0">
            <a:normAutofit/>
          </a:bodyPr>
          <a:lstStyle/>
          <a:p>
            <a:pPr marR="3081" indent="7701">
              <a:lnSpc>
                <a:spcPct val="111594"/>
              </a:lnSpc>
              <a:buClr>
                <a:srgbClr val="24125F"/>
              </a:buClr>
              <a:buSzPts val="6900"/>
            </a:pPr>
            <a:r>
              <a:rPr lang="en-US" sz="3275">
                <a:solidFill>
                  <a:srgbClr val="24125F"/>
                </a:solidFill>
              </a:rPr>
              <a:t>Local work experience opportunities are right on </a:t>
            </a:r>
            <a:r>
              <a:rPr lang="en-US" sz="3275"/>
              <a:t>your </a:t>
            </a:r>
            <a:r>
              <a:rPr lang="en-US" sz="3275">
                <a:solidFill>
                  <a:srgbClr val="24125F"/>
                </a:solidFill>
              </a:rPr>
              <a:t>doorstep</a:t>
            </a:r>
            <a:endParaRPr sz="3275"/>
          </a:p>
        </p:txBody>
      </p:sp>
      <p:sp>
        <p:nvSpPr>
          <p:cNvPr id="75" name="Google Shape;75;p4"/>
          <p:cNvSpPr txBox="1"/>
          <p:nvPr/>
        </p:nvSpPr>
        <p:spPr>
          <a:xfrm>
            <a:off x="627298" y="2099864"/>
            <a:ext cx="2876250" cy="834203"/>
          </a:xfrm>
          <a:prstGeom prst="rect">
            <a:avLst/>
          </a:prstGeom>
          <a:noFill/>
          <a:ln>
            <a:noFill/>
          </a:ln>
        </p:spPr>
        <p:txBody>
          <a:bodyPr spcFirstLastPara="1" wrap="square" lIns="0" tIns="0" rIns="0" bIns="0" anchor="t" anchorCtr="0">
            <a:spAutoFit/>
          </a:bodyPr>
          <a:lstStyle/>
          <a:p>
            <a:pPr indent="7701">
              <a:buClr>
                <a:srgbClr val="FFFFFF"/>
              </a:buClr>
              <a:buSzPts val="2900"/>
            </a:pPr>
            <a:r>
              <a:rPr lang="en-US" sz="1759" b="1">
                <a:solidFill>
                  <a:srgbClr val="FFFFFF"/>
                </a:solidFill>
                <a:latin typeface="Arial"/>
                <a:ea typeface="Arial"/>
                <a:cs typeface="Arial"/>
                <a:sym typeface="Arial"/>
              </a:rPr>
              <a:t>Solicitors</a:t>
            </a:r>
            <a:endParaRPr sz="849">
              <a:solidFill>
                <a:srgbClr val="000000"/>
              </a:solidFill>
              <a:latin typeface="Arial"/>
              <a:ea typeface="Arial"/>
              <a:cs typeface="Arial"/>
              <a:sym typeface="Arial"/>
            </a:endParaRPr>
          </a:p>
          <a:p>
            <a:pPr marR="3081" indent="7701">
              <a:lnSpc>
                <a:spcPct val="113100"/>
              </a:lnSpc>
              <a:spcBef>
                <a:spcPts val="243"/>
              </a:spcBef>
              <a:buClr>
                <a:srgbClr val="24125F"/>
              </a:buClr>
              <a:buSzPts val="1700"/>
            </a:pPr>
            <a:r>
              <a:rPr lang="en-US" sz="1031" b="1">
                <a:solidFill>
                  <a:srgbClr val="24125F"/>
                </a:solidFill>
                <a:latin typeface="Arial"/>
                <a:ea typeface="Arial"/>
                <a:cs typeface="Arial"/>
                <a:sym typeface="Arial"/>
              </a:rPr>
              <a:t>Multiple local law firms in your area could  allow you the opportunity to experience such  a career firsthand.</a:t>
            </a:r>
            <a:endParaRPr sz="849">
              <a:solidFill>
                <a:srgbClr val="000000"/>
              </a:solidFill>
              <a:latin typeface="Arial"/>
              <a:ea typeface="Arial"/>
              <a:cs typeface="Arial"/>
              <a:sym typeface="Arial"/>
            </a:endParaRPr>
          </a:p>
        </p:txBody>
      </p:sp>
      <p:sp>
        <p:nvSpPr>
          <p:cNvPr id="76" name="Google Shape;76;p4"/>
          <p:cNvSpPr txBox="1"/>
          <p:nvPr/>
        </p:nvSpPr>
        <p:spPr>
          <a:xfrm>
            <a:off x="627298" y="3115863"/>
            <a:ext cx="2915528" cy="839204"/>
          </a:xfrm>
          <a:prstGeom prst="rect">
            <a:avLst/>
          </a:prstGeom>
          <a:noFill/>
          <a:ln>
            <a:noFill/>
          </a:ln>
        </p:spPr>
        <p:txBody>
          <a:bodyPr spcFirstLastPara="1" wrap="square" lIns="0" tIns="0" rIns="0" bIns="0" anchor="t" anchorCtr="0">
            <a:spAutoFit/>
          </a:bodyPr>
          <a:lstStyle/>
          <a:p>
            <a:pPr indent="7701">
              <a:buClr>
                <a:srgbClr val="FFFFFF"/>
              </a:buClr>
              <a:buSzPts val="2900"/>
            </a:pPr>
            <a:r>
              <a:rPr lang="en-US" sz="1759" b="1">
                <a:solidFill>
                  <a:srgbClr val="FFFFFF"/>
                </a:solidFill>
                <a:latin typeface="Arial"/>
                <a:ea typeface="Arial"/>
                <a:cs typeface="Arial"/>
                <a:sym typeface="Arial"/>
              </a:rPr>
              <a:t>Restaurant/Café</a:t>
            </a:r>
            <a:endParaRPr sz="849">
              <a:solidFill>
                <a:srgbClr val="000000"/>
              </a:solidFill>
              <a:latin typeface="Arial"/>
              <a:ea typeface="Arial"/>
              <a:cs typeface="Arial"/>
              <a:sym typeface="Arial"/>
            </a:endParaRPr>
          </a:p>
          <a:p>
            <a:pPr indent="7701">
              <a:spcBef>
                <a:spcPts val="364"/>
              </a:spcBef>
              <a:buClr>
                <a:srgbClr val="24125F"/>
              </a:buClr>
              <a:buSzPts val="1700"/>
            </a:pPr>
            <a:r>
              <a:rPr lang="en-US" sz="1031" b="1">
                <a:solidFill>
                  <a:srgbClr val="24125F"/>
                </a:solidFill>
                <a:latin typeface="Arial"/>
                <a:ea typeface="Arial"/>
                <a:cs typeface="Arial"/>
                <a:sym typeface="Arial"/>
              </a:rPr>
              <a:t>Work experience in a café or restaurant</a:t>
            </a:r>
            <a:endParaRPr sz="849">
              <a:solidFill>
                <a:srgbClr val="000000"/>
              </a:solidFill>
              <a:latin typeface="Arial"/>
              <a:ea typeface="Arial"/>
              <a:cs typeface="Arial"/>
              <a:sym typeface="Arial"/>
            </a:endParaRPr>
          </a:p>
          <a:p>
            <a:pPr marR="3081" indent="7701">
              <a:lnSpc>
                <a:spcPct val="113100"/>
              </a:lnSpc>
              <a:buClr>
                <a:srgbClr val="24125F"/>
              </a:buClr>
              <a:buSzPts val="1700"/>
            </a:pPr>
            <a:r>
              <a:rPr lang="en-US" sz="1031" b="1">
                <a:solidFill>
                  <a:srgbClr val="24125F"/>
                </a:solidFill>
                <a:latin typeface="Arial"/>
                <a:ea typeface="Arial"/>
                <a:cs typeface="Arial"/>
                <a:sym typeface="Arial"/>
              </a:rPr>
              <a:t>can offer great experience if you have interest  in the service sector.</a:t>
            </a:r>
            <a:endParaRPr sz="849">
              <a:solidFill>
                <a:srgbClr val="000000"/>
              </a:solidFill>
              <a:latin typeface="Arial"/>
              <a:ea typeface="Arial"/>
              <a:cs typeface="Arial"/>
              <a:sym typeface="Arial"/>
            </a:endParaRPr>
          </a:p>
        </p:txBody>
      </p:sp>
      <p:sp>
        <p:nvSpPr>
          <p:cNvPr id="77" name="Google Shape;77;p4"/>
          <p:cNvSpPr txBox="1"/>
          <p:nvPr/>
        </p:nvSpPr>
        <p:spPr>
          <a:xfrm>
            <a:off x="627298" y="4131863"/>
            <a:ext cx="3018348" cy="834203"/>
          </a:xfrm>
          <a:prstGeom prst="rect">
            <a:avLst/>
          </a:prstGeom>
          <a:noFill/>
          <a:ln>
            <a:noFill/>
          </a:ln>
        </p:spPr>
        <p:txBody>
          <a:bodyPr spcFirstLastPara="1" wrap="square" lIns="0" tIns="0" rIns="0" bIns="0" anchor="t" anchorCtr="0">
            <a:spAutoFit/>
          </a:bodyPr>
          <a:lstStyle/>
          <a:p>
            <a:pPr indent="7701">
              <a:buClr>
                <a:srgbClr val="FFFFFF"/>
              </a:buClr>
              <a:buSzPts val="2900"/>
            </a:pPr>
            <a:r>
              <a:rPr lang="en-US" sz="1759" b="1">
                <a:solidFill>
                  <a:srgbClr val="FFFFFF"/>
                </a:solidFill>
                <a:latin typeface="Arial"/>
                <a:ea typeface="Arial"/>
                <a:cs typeface="Arial"/>
                <a:sym typeface="Arial"/>
              </a:rPr>
              <a:t>Accountancy Firms</a:t>
            </a:r>
            <a:endParaRPr sz="849">
              <a:solidFill>
                <a:srgbClr val="000000"/>
              </a:solidFill>
              <a:latin typeface="Arial"/>
              <a:ea typeface="Arial"/>
              <a:cs typeface="Arial"/>
              <a:sym typeface="Arial"/>
            </a:endParaRPr>
          </a:p>
          <a:p>
            <a:pPr marR="3081" indent="7701">
              <a:lnSpc>
                <a:spcPct val="113100"/>
              </a:lnSpc>
              <a:spcBef>
                <a:spcPts val="243"/>
              </a:spcBef>
              <a:buClr>
                <a:srgbClr val="24125F"/>
              </a:buClr>
              <a:buSzPts val="1700"/>
            </a:pPr>
            <a:r>
              <a:rPr lang="en-US" sz="1031" b="1">
                <a:solidFill>
                  <a:srgbClr val="24125F"/>
                </a:solidFill>
                <a:latin typeface="Arial"/>
                <a:ea typeface="Arial"/>
                <a:cs typeface="Arial"/>
                <a:sym typeface="Arial"/>
              </a:rPr>
              <a:t>Some accountancy firms in your local area may  allow you to obtain valuable experience in a  growing industry.</a:t>
            </a:r>
            <a:endParaRPr sz="849">
              <a:solidFill>
                <a:srgbClr val="000000"/>
              </a:solidFill>
              <a:latin typeface="Arial"/>
              <a:ea typeface="Arial"/>
              <a:cs typeface="Arial"/>
              <a:sym typeface="Arial"/>
            </a:endParaRPr>
          </a:p>
        </p:txBody>
      </p:sp>
      <p:sp>
        <p:nvSpPr>
          <p:cNvPr id="78" name="Google Shape;78;p4"/>
          <p:cNvSpPr txBox="1"/>
          <p:nvPr/>
        </p:nvSpPr>
        <p:spPr>
          <a:xfrm>
            <a:off x="627298" y="5147863"/>
            <a:ext cx="2721827" cy="834203"/>
          </a:xfrm>
          <a:prstGeom prst="rect">
            <a:avLst/>
          </a:prstGeom>
          <a:noFill/>
          <a:ln>
            <a:noFill/>
          </a:ln>
        </p:spPr>
        <p:txBody>
          <a:bodyPr spcFirstLastPara="1" wrap="square" lIns="0" tIns="0" rIns="0" bIns="0" anchor="t" anchorCtr="0">
            <a:spAutoFit/>
          </a:bodyPr>
          <a:lstStyle/>
          <a:p>
            <a:pPr indent="7701">
              <a:buClr>
                <a:srgbClr val="FFFFFF"/>
              </a:buClr>
              <a:buSzPts val="2900"/>
            </a:pPr>
            <a:r>
              <a:rPr lang="en-US" sz="1759" b="1">
                <a:solidFill>
                  <a:srgbClr val="FFFFFF"/>
                </a:solidFill>
                <a:latin typeface="Arial"/>
                <a:ea typeface="Arial"/>
                <a:cs typeface="Arial"/>
                <a:sym typeface="Arial"/>
              </a:rPr>
              <a:t>Engineering</a:t>
            </a:r>
            <a:endParaRPr sz="849">
              <a:solidFill>
                <a:srgbClr val="000000"/>
              </a:solidFill>
              <a:latin typeface="Arial"/>
              <a:ea typeface="Arial"/>
              <a:cs typeface="Arial"/>
              <a:sym typeface="Arial"/>
            </a:endParaRPr>
          </a:p>
          <a:p>
            <a:pPr marR="3081" indent="7701">
              <a:lnSpc>
                <a:spcPct val="113100"/>
              </a:lnSpc>
              <a:spcBef>
                <a:spcPts val="243"/>
              </a:spcBef>
              <a:buClr>
                <a:srgbClr val="24125F"/>
              </a:buClr>
              <a:buSzPts val="1700"/>
            </a:pPr>
            <a:r>
              <a:rPr lang="en-US" sz="1031" b="1">
                <a:solidFill>
                  <a:srgbClr val="24125F"/>
                </a:solidFill>
                <a:latin typeface="Arial"/>
                <a:ea typeface="Arial"/>
                <a:cs typeface="Arial"/>
                <a:sym typeface="Arial"/>
              </a:rPr>
              <a:t>If you are seeking a potential career in  engineering. There could be plenty of local  engineering companies near you.</a:t>
            </a:r>
            <a:endParaRPr sz="849">
              <a:solidFill>
                <a:srgbClr val="000000"/>
              </a:solidFill>
              <a:latin typeface="Arial"/>
              <a:ea typeface="Arial"/>
              <a:cs typeface="Arial"/>
              <a:sym typeface="Arial"/>
            </a:endParaRPr>
          </a:p>
        </p:txBody>
      </p:sp>
      <p:sp>
        <p:nvSpPr>
          <p:cNvPr id="79" name="Google Shape;79;p4"/>
          <p:cNvSpPr txBox="1"/>
          <p:nvPr/>
        </p:nvSpPr>
        <p:spPr>
          <a:xfrm>
            <a:off x="3929298" y="2099864"/>
            <a:ext cx="2749170" cy="839204"/>
          </a:xfrm>
          <a:prstGeom prst="rect">
            <a:avLst/>
          </a:prstGeom>
          <a:noFill/>
          <a:ln>
            <a:noFill/>
          </a:ln>
        </p:spPr>
        <p:txBody>
          <a:bodyPr spcFirstLastPara="1" wrap="square" lIns="0" tIns="0" rIns="0" bIns="0" anchor="t" anchorCtr="0">
            <a:spAutoFit/>
          </a:bodyPr>
          <a:lstStyle/>
          <a:p>
            <a:pPr indent="7701">
              <a:buClr>
                <a:srgbClr val="FFFFFF"/>
              </a:buClr>
              <a:buSzPts val="2900"/>
            </a:pPr>
            <a:r>
              <a:rPr lang="en-US" sz="1759" b="1">
                <a:solidFill>
                  <a:srgbClr val="FFFFFF"/>
                </a:solidFill>
                <a:latin typeface="Arial"/>
                <a:ea typeface="Arial"/>
                <a:cs typeface="Arial"/>
                <a:sym typeface="Arial"/>
              </a:rPr>
              <a:t>Education</a:t>
            </a:r>
            <a:endParaRPr sz="849">
              <a:solidFill>
                <a:srgbClr val="000000"/>
              </a:solidFill>
              <a:latin typeface="Arial"/>
              <a:ea typeface="Arial"/>
              <a:cs typeface="Arial"/>
              <a:sym typeface="Arial"/>
            </a:endParaRPr>
          </a:p>
          <a:p>
            <a:pPr indent="7701">
              <a:spcBef>
                <a:spcPts val="364"/>
              </a:spcBef>
              <a:buClr>
                <a:srgbClr val="24125F"/>
              </a:buClr>
              <a:buSzPts val="1700"/>
            </a:pPr>
            <a:r>
              <a:rPr lang="en-US" sz="1031" b="1">
                <a:solidFill>
                  <a:srgbClr val="24125F"/>
                </a:solidFill>
                <a:latin typeface="Arial"/>
                <a:ea typeface="Arial"/>
                <a:cs typeface="Arial"/>
                <a:sym typeface="Arial"/>
              </a:rPr>
              <a:t>Your own school can also take you on</a:t>
            </a:r>
            <a:endParaRPr sz="849">
              <a:solidFill>
                <a:srgbClr val="000000"/>
              </a:solidFill>
              <a:latin typeface="Arial"/>
              <a:ea typeface="Arial"/>
              <a:cs typeface="Arial"/>
              <a:sym typeface="Arial"/>
            </a:endParaRPr>
          </a:p>
          <a:p>
            <a:pPr marR="3081" indent="7701">
              <a:lnSpc>
                <a:spcPct val="113100"/>
              </a:lnSpc>
              <a:buClr>
                <a:srgbClr val="24125F"/>
              </a:buClr>
              <a:buSzPts val="1700"/>
            </a:pPr>
            <a:r>
              <a:rPr lang="en-US" sz="1031" b="1">
                <a:solidFill>
                  <a:srgbClr val="24125F"/>
                </a:solidFill>
                <a:latin typeface="Arial"/>
                <a:ea typeface="Arial"/>
                <a:cs typeface="Arial"/>
                <a:sym typeface="Arial"/>
              </a:rPr>
              <a:t>for experience if you have an interest in the  educational system.</a:t>
            </a:r>
            <a:endParaRPr sz="849">
              <a:solidFill>
                <a:srgbClr val="000000"/>
              </a:solidFill>
              <a:latin typeface="Arial"/>
              <a:ea typeface="Arial"/>
              <a:cs typeface="Arial"/>
              <a:sym typeface="Arial"/>
            </a:endParaRPr>
          </a:p>
        </p:txBody>
      </p:sp>
      <p:sp>
        <p:nvSpPr>
          <p:cNvPr id="80" name="Google Shape;80;p4"/>
          <p:cNvSpPr txBox="1"/>
          <p:nvPr/>
        </p:nvSpPr>
        <p:spPr>
          <a:xfrm>
            <a:off x="3929298" y="3115864"/>
            <a:ext cx="2764573" cy="834203"/>
          </a:xfrm>
          <a:prstGeom prst="rect">
            <a:avLst/>
          </a:prstGeom>
          <a:noFill/>
          <a:ln>
            <a:noFill/>
          </a:ln>
        </p:spPr>
        <p:txBody>
          <a:bodyPr spcFirstLastPara="1" wrap="square" lIns="0" tIns="0" rIns="0" bIns="0" anchor="t" anchorCtr="0">
            <a:spAutoFit/>
          </a:bodyPr>
          <a:lstStyle/>
          <a:p>
            <a:pPr indent="7701" algn="just">
              <a:buClr>
                <a:srgbClr val="FFFFFF"/>
              </a:buClr>
              <a:buSzPts val="2900"/>
            </a:pPr>
            <a:r>
              <a:rPr lang="en-US" sz="1759" b="1">
                <a:solidFill>
                  <a:srgbClr val="FFFFFF"/>
                </a:solidFill>
                <a:latin typeface="Arial"/>
                <a:ea typeface="Arial"/>
                <a:cs typeface="Arial"/>
                <a:sym typeface="Arial"/>
              </a:rPr>
              <a:t>Art &amp; Design</a:t>
            </a:r>
            <a:endParaRPr sz="849">
              <a:solidFill>
                <a:srgbClr val="000000"/>
              </a:solidFill>
              <a:latin typeface="Arial"/>
              <a:ea typeface="Arial"/>
              <a:cs typeface="Arial"/>
              <a:sym typeface="Arial"/>
            </a:endParaRPr>
          </a:p>
          <a:p>
            <a:pPr marR="3081" indent="7701" algn="just">
              <a:lnSpc>
                <a:spcPct val="113100"/>
              </a:lnSpc>
              <a:spcBef>
                <a:spcPts val="243"/>
              </a:spcBef>
              <a:buClr>
                <a:srgbClr val="24125F"/>
              </a:buClr>
              <a:buSzPts val="1700"/>
            </a:pPr>
            <a:r>
              <a:rPr lang="en-US" sz="1031" b="1">
                <a:solidFill>
                  <a:srgbClr val="24125F"/>
                </a:solidFill>
                <a:latin typeface="Arial"/>
                <a:ea typeface="Arial"/>
                <a:cs typeface="Arial"/>
                <a:sym typeface="Arial"/>
              </a:rPr>
              <a:t>There are many creative studios that would  love to have young talent on board for work  experience..</a:t>
            </a:r>
            <a:endParaRPr sz="849">
              <a:solidFill>
                <a:srgbClr val="000000"/>
              </a:solidFill>
              <a:latin typeface="Arial"/>
              <a:ea typeface="Arial"/>
              <a:cs typeface="Arial"/>
              <a:sym typeface="Arial"/>
            </a:endParaRPr>
          </a:p>
        </p:txBody>
      </p:sp>
      <p:sp>
        <p:nvSpPr>
          <p:cNvPr id="81" name="Google Shape;81;p4"/>
          <p:cNvSpPr txBox="1"/>
          <p:nvPr/>
        </p:nvSpPr>
        <p:spPr>
          <a:xfrm>
            <a:off x="3929298" y="4131863"/>
            <a:ext cx="2897815" cy="834203"/>
          </a:xfrm>
          <a:prstGeom prst="rect">
            <a:avLst/>
          </a:prstGeom>
          <a:noFill/>
          <a:ln>
            <a:noFill/>
          </a:ln>
        </p:spPr>
        <p:txBody>
          <a:bodyPr spcFirstLastPara="1" wrap="square" lIns="0" tIns="0" rIns="0" bIns="0" anchor="t" anchorCtr="0">
            <a:spAutoFit/>
          </a:bodyPr>
          <a:lstStyle/>
          <a:p>
            <a:pPr indent="7701">
              <a:buClr>
                <a:srgbClr val="FFFFFF"/>
              </a:buClr>
              <a:buSzPts val="2900"/>
            </a:pPr>
            <a:r>
              <a:rPr lang="en-US" sz="1759" b="1">
                <a:solidFill>
                  <a:srgbClr val="FFFFFF"/>
                </a:solidFill>
                <a:latin typeface="Arial"/>
                <a:ea typeface="Arial"/>
                <a:cs typeface="Arial"/>
                <a:sym typeface="Arial"/>
              </a:rPr>
              <a:t>Hair &amp; Beauty</a:t>
            </a:r>
            <a:endParaRPr sz="849">
              <a:solidFill>
                <a:srgbClr val="000000"/>
              </a:solidFill>
              <a:latin typeface="Arial"/>
              <a:ea typeface="Arial"/>
              <a:cs typeface="Arial"/>
              <a:sym typeface="Arial"/>
            </a:endParaRPr>
          </a:p>
          <a:p>
            <a:pPr marR="3081" indent="7701">
              <a:lnSpc>
                <a:spcPct val="113100"/>
              </a:lnSpc>
              <a:spcBef>
                <a:spcPts val="243"/>
              </a:spcBef>
              <a:buClr>
                <a:srgbClr val="24125F"/>
              </a:buClr>
              <a:buSzPts val="1700"/>
            </a:pPr>
            <a:r>
              <a:rPr lang="en-US" sz="1031" b="1">
                <a:solidFill>
                  <a:srgbClr val="24125F"/>
                </a:solidFill>
                <a:latin typeface="Arial"/>
                <a:ea typeface="Arial"/>
                <a:cs typeface="Arial"/>
                <a:sym typeface="Arial"/>
              </a:rPr>
              <a:t>Even local hair salons are interested In taking  on people for work experience. Which could  even lead to a job afterwards.</a:t>
            </a:r>
            <a:endParaRPr sz="849">
              <a:solidFill>
                <a:srgbClr val="000000"/>
              </a:solidFill>
              <a:latin typeface="Arial"/>
              <a:ea typeface="Arial"/>
              <a:cs typeface="Arial"/>
              <a:sym typeface="Arial"/>
            </a:endParaRPr>
          </a:p>
        </p:txBody>
      </p:sp>
      <p:sp>
        <p:nvSpPr>
          <p:cNvPr id="82" name="Google Shape;82;p4"/>
          <p:cNvSpPr/>
          <p:nvPr/>
        </p:nvSpPr>
        <p:spPr>
          <a:xfrm>
            <a:off x="-1" y="1684"/>
            <a:ext cx="12192001" cy="6858001"/>
          </a:xfrm>
          <a:prstGeom prst="rect">
            <a:avLst/>
          </a:prstGeom>
          <a:noFill/>
          <a:ln w="10450" cap="flat" cmpd="sng">
            <a:solidFill>
              <a:srgbClr val="000000"/>
            </a:solidFill>
            <a:prstDash val="solid"/>
            <a:round/>
            <a:headEnd type="none" w="sm" len="sm"/>
            <a:tailEnd type="none" w="sm" len="sm"/>
          </a:ln>
        </p:spPr>
        <p:txBody>
          <a:bodyPr spcFirstLastPara="1" wrap="square" lIns="27714" tIns="27714" rIns="27714" bIns="27714" anchor="t" anchorCtr="0">
            <a:noAutofit/>
          </a:bodyPr>
          <a:lstStyle/>
          <a:p>
            <a:pPr>
              <a:buClr>
                <a:srgbClr val="000000"/>
              </a:buClr>
              <a:buSzPts val="1800"/>
            </a:pPr>
            <a:endParaRPr sz="1092">
              <a:solidFill>
                <a:srgbClr val="000000"/>
              </a:solidFill>
              <a:latin typeface="Calibri"/>
              <a:ea typeface="Calibri"/>
              <a:cs typeface="Calibri"/>
              <a:sym typeface="Calibri"/>
            </a:endParaRPr>
          </a:p>
        </p:txBody>
      </p:sp>
      <p:pic>
        <p:nvPicPr>
          <p:cNvPr id="84" name="Google Shape;84;p4" descr="Pin Marker_01.ai"/>
          <p:cNvPicPr preferRelativeResize="0"/>
          <p:nvPr/>
        </p:nvPicPr>
        <p:blipFill rotWithShape="1">
          <a:blip r:embed="rId3">
            <a:alphaModFix/>
          </a:blip>
          <a:srcRect/>
          <a:stretch/>
        </p:blipFill>
        <p:spPr>
          <a:xfrm>
            <a:off x="7000165" y="1992490"/>
            <a:ext cx="4739652" cy="42656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
            <a:ext cx="12191999" cy="6855408"/>
          </a:xfrm>
          <a:prstGeom prst="rect">
            <a:avLst/>
          </a:prstGeom>
          <a:blipFill>
            <a:blip r:embed="rId2" cstate="print"/>
            <a:stretch>
              <a:fillRect/>
            </a:stretch>
          </a:blipFill>
        </p:spPr>
        <p:txBody>
          <a:bodyPr wrap="square" lIns="0" tIns="0" rIns="0" bIns="0" rtlCol="0"/>
          <a:lstStyle/>
          <a:p>
            <a:endParaRPr sz="1632"/>
          </a:p>
        </p:txBody>
      </p:sp>
      <p:sp>
        <p:nvSpPr>
          <p:cNvPr id="17" name="Rectangle 16">
            <a:extLst>
              <a:ext uri="{FF2B5EF4-FFF2-40B4-BE49-F238E27FC236}">
                <a16:creationId xmlns:a16="http://schemas.microsoft.com/office/drawing/2014/main" id="{706EE9F7-20F8-421C-AAC9-C410E1733273}"/>
              </a:ext>
            </a:extLst>
          </p:cNvPr>
          <p:cNvSpPr/>
          <p:nvPr/>
        </p:nvSpPr>
        <p:spPr>
          <a:xfrm>
            <a:off x="0" y="181383"/>
            <a:ext cx="12192000" cy="3581173"/>
          </a:xfrm>
          <a:prstGeom prst="rect">
            <a:avLst/>
          </a:prstGeom>
        </p:spPr>
        <p:txBody>
          <a:bodyPr wrap="square">
            <a:spAutoFit/>
          </a:bodyPr>
          <a:lstStyle/>
          <a:p>
            <a:r>
              <a:rPr lang="en-GB" sz="4897" b="1" u="sng" dirty="0">
                <a:solidFill>
                  <a:srgbClr val="000000"/>
                </a:solidFill>
                <a:latin typeface="Trebuchet MS" panose="020B0603020202020204" pitchFamily="34" charset="0"/>
              </a:rPr>
              <a:t>Department for Education: </a:t>
            </a:r>
            <a:endParaRPr lang="en-GB" sz="4897" u="sng" dirty="0">
              <a:solidFill>
                <a:srgbClr val="000000"/>
              </a:solidFill>
              <a:latin typeface="Trebuchet MS" panose="020B0603020202020204" pitchFamily="34" charset="0"/>
            </a:endParaRPr>
          </a:p>
          <a:p>
            <a:r>
              <a:rPr lang="en-GB" sz="2539" i="1" dirty="0">
                <a:solidFill>
                  <a:srgbClr val="000000"/>
                </a:solidFill>
                <a:latin typeface="Trebuchet MS" panose="020B0603020202020204" pitchFamily="34" charset="0"/>
              </a:rPr>
              <a:t>‘We want all schools to do as the best do: </a:t>
            </a:r>
          </a:p>
          <a:p>
            <a:r>
              <a:rPr lang="en-GB" sz="2539" i="1" dirty="0">
                <a:solidFill>
                  <a:srgbClr val="000000"/>
                </a:solidFill>
                <a:latin typeface="Trebuchet MS" panose="020B0603020202020204" pitchFamily="34" charset="0"/>
              </a:rPr>
              <a:t>inspiring young people, providing work experience and putting them in touch with employers.</a:t>
            </a:r>
          </a:p>
          <a:p>
            <a:r>
              <a:rPr lang="en-GB" sz="2539" i="1" dirty="0">
                <a:solidFill>
                  <a:srgbClr val="000000"/>
                </a:solidFill>
                <a:latin typeface="Trebuchet MS" panose="020B0603020202020204" pitchFamily="34" charset="0"/>
              </a:rPr>
              <a:t>There is also a challenge to us all: </a:t>
            </a:r>
          </a:p>
          <a:p>
            <a:r>
              <a:rPr lang="en-GB" sz="2539" i="1" dirty="0">
                <a:solidFill>
                  <a:srgbClr val="000000"/>
                </a:solidFill>
                <a:latin typeface="Trebuchet MS" panose="020B0603020202020204" pitchFamily="34" charset="0"/>
              </a:rPr>
              <a:t>to respond to the world as it changes, </a:t>
            </a:r>
          </a:p>
          <a:p>
            <a:r>
              <a:rPr lang="en-GB" sz="2539" i="1" dirty="0">
                <a:solidFill>
                  <a:srgbClr val="000000"/>
                </a:solidFill>
                <a:latin typeface="Trebuchet MS" panose="020B0603020202020204" pitchFamily="34" charset="0"/>
              </a:rPr>
              <a:t>to inspire, to motivate, to encourage and to create a skilled workforce  to compete in the global race’</a:t>
            </a:r>
            <a:endParaRPr lang="en-GB" sz="2539" i="1" dirty="0"/>
          </a:p>
        </p:txBody>
      </p:sp>
      <p:pic>
        <p:nvPicPr>
          <p:cNvPr id="1026" name="Picture 2" descr="Education Departments in England, Wales, Scotland and Northern Ireland -  JCQ Joint Council for Qualifications">
            <a:extLst>
              <a:ext uri="{FF2B5EF4-FFF2-40B4-BE49-F238E27FC236}">
                <a16:creationId xmlns:a16="http://schemas.microsoft.com/office/drawing/2014/main" id="{889BCD06-D1DA-4B7A-8FCA-0A2CA5EC2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527" y="3943928"/>
            <a:ext cx="3797107" cy="27326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5408"/>
          </a:xfrm>
          <a:prstGeom prst="rect">
            <a:avLst/>
          </a:prstGeom>
          <a:blipFill>
            <a:blip r:embed="rId2" cstate="print"/>
            <a:stretch>
              <a:fillRect/>
            </a:stretch>
          </a:blipFill>
        </p:spPr>
        <p:txBody>
          <a:bodyPr wrap="square" lIns="0" tIns="0" rIns="0" bIns="0" rtlCol="0"/>
          <a:lstStyle/>
          <a:p>
            <a:endParaRPr sz="1632"/>
          </a:p>
        </p:txBody>
      </p:sp>
      <p:sp>
        <p:nvSpPr>
          <p:cNvPr id="21" name="Rectangle 20">
            <a:extLst>
              <a:ext uri="{FF2B5EF4-FFF2-40B4-BE49-F238E27FC236}">
                <a16:creationId xmlns:a16="http://schemas.microsoft.com/office/drawing/2014/main" id="{1DE34D72-E8D0-43C2-AAFB-0AA2C04AC8AE}"/>
              </a:ext>
            </a:extLst>
          </p:cNvPr>
          <p:cNvSpPr/>
          <p:nvPr/>
        </p:nvSpPr>
        <p:spPr>
          <a:xfrm>
            <a:off x="257909" y="192378"/>
            <a:ext cx="11793414" cy="4334969"/>
          </a:xfrm>
          <a:prstGeom prst="rect">
            <a:avLst/>
          </a:prstGeom>
        </p:spPr>
        <p:txBody>
          <a:bodyPr wrap="square">
            <a:spAutoFit/>
          </a:bodyPr>
          <a:lstStyle/>
          <a:p>
            <a:r>
              <a:rPr lang="en-GB" sz="4353" b="1" u="sng" dirty="0">
                <a:solidFill>
                  <a:srgbClr val="000000"/>
                </a:solidFill>
                <a:latin typeface="Trebuchet MS" panose="020B0603020202020204" pitchFamily="34" charset="0"/>
              </a:rPr>
              <a:t>Why work experience matters:</a:t>
            </a:r>
          </a:p>
          <a:p>
            <a:r>
              <a:rPr lang="en-GB" sz="2902" b="1" dirty="0">
                <a:solidFill>
                  <a:srgbClr val="000000"/>
                </a:solidFill>
                <a:latin typeface="Trebuchet MS" panose="020B0603020202020204" pitchFamily="34" charset="0"/>
              </a:rPr>
              <a:t>Self-management</a:t>
            </a:r>
            <a:endParaRPr lang="en-GB" sz="2902" dirty="0">
              <a:solidFill>
                <a:srgbClr val="000000"/>
              </a:solidFill>
              <a:latin typeface="Trebuchet MS" panose="020B0603020202020204" pitchFamily="34" charset="0"/>
            </a:endParaRPr>
          </a:p>
          <a:p>
            <a:r>
              <a:rPr lang="en-GB" sz="2902" b="1" dirty="0">
                <a:solidFill>
                  <a:srgbClr val="000000"/>
                </a:solidFill>
                <a:latin typeface="Trebuchet MS" panose="020B0603020202020204" pitchFamily="34" charset="0"/>
              </a:rPr>
              <a:t>Team work</a:t>
            </a:r>
            <a:endParaRPr lang="en-GB" sz="2902" dirty="0">
              <a:solidFill>
                <a:srgbClr val="000000"/>
              </a:solidFill>
              <a:latin typeface="Trebuchet MS" panose="020B0603020202020204" pitchFamily="34" charset="0"/>
            </a:endParaRPr>
          </a:p>
          <a:p>
            <a:r>
              <a:rPr lang="en-GB" sz="2902" b="1" dirty="0">
                <a:solidFill>
                  <a:srgbClr val="000000"/>
                </a:solidFill>
                <a:latin typeface="Trebuchet MS" panose="020B0603020202020204" pitchFamily="34" charset="0"/>
              </a:rPr>
              <a:t>Business &amp; customer awareness</a:t>
            </a:r>
            <a:endParaRPr lang="en-GB" sz="2902" dirty="0">
              <a:solidFill>
                <a:srgbClr val="000000"/>
              </a:solidFill>
              <a:latin typeface="Trebuchet MS" panose="020B0603020202020204" pitchFamily="34" charset="0"/>
            </a:endParaRPr>
          </a:p>
          <a:p>
            <a:r>
              <a:rPr lang="en-GB" sz="2902" b="1" dirty="0">
                <a:solidFill>
                  <a:srgbClr val="000000"/>
                </a:solidFill>
                <a:latin typeface="Trebuchet MS" panose="020B0603020202020204" pitchFamily="34" charset="0"/>
              </a:rPr>
              <a:t>Problem solving</a:t>
            </a:r>
            <a:endParaRPr lang="en-GB" sz="2902" dirty="0">
              <a:solidFill>
                <a:srgbClr val="000000"/>
              </a:solidFill>
              <a:latin typeface="Trebuchet MS" panose="020B0603020202020204" pitchFamily="34" charset="0"/>
            </a:endParaRPr>
          </a:p>
          <a:p>
            <a:r>
              <a:rPr lang="en-GB" sz="2902" b="1" dirty="0">
                <a:solidFill>
                  <a:srgbClr val="000000"/>
                </a:solidFill>
                <a:latin typeface="Trebuchet MS" panose="020B0603020202020204" pitchFamily="34" charset="0"/>
              </a:rPr>
              <a:t>Communication and literacy</a:t>
            </a:r>
            <a:endParaRPr lang="en-GB" sz="2902" dirty="0">
              <a:solidFill>
                <a:srgbClr val="000000"/>
              </a:solidFill>
              <a:latin typeface="Trebuchet MS" panose="020B0603020202020204" pitchFamily="34" charset="0"/>
            </a:endParaRPr>
          </a:p>
          <a:p>
            <a:r>
              <a:rPr lang="en-GB" sz="2902" b="1" dirty="0">
                <a:solidFill>
                  <a:srgbClr val="000000"/>
                </a:solidFill>
                <a:latin typeface="Trebuchet MS" panose="020B0603020202020204" pitchFamily="34" charset="0"/>
              </a:rPr>
              <a:t>Application of numeracy/technology skills</a:t>
            </a:r>
            <a:endParaRPr lang="en-GB" sz="2902" dirty="0">
              <a:solidFill>
                <a:srgbClr val="000000"/>
              </a:solidFill>
              <a:latin typeface="Trebuchet MS" panose="020B0603020202020204" pitchFamily="34" charset="0"/>
            </a:endParaRPr>
          </a:p>
          <a:p>
            <a:r>
              <a:rPr lang="en-GB" sz="2902" b="1" dirty="0">
                <a:solidFill>
                  <a:srgbClr val="000000"/>
                </a:solidFill>
                <a:latin typeface="Trebuchet MS" panose="020B0603020202020204" pitchFamily="34" charset="0"/>
              </a:rPr>
              <a:t>Gain valuable experience to add to your CV </a:t>
            </a:r>
            <a:endParaRPr lang="en-GB" sz="2902" dirty="0">
              <a:solidFill>
                <a:srgbClr val="000000"/>
              </a:solidFill>
              <a:latin typeface="Trebuchet MS" panose="020B0603020202020204" pitchFamily="34" charset="0"/>
            </a:endParaRPr>
          </a:p>
          <a:p>
            <a:r>
              <a:rPr lang="en-GB" sz="2902" b="1" dirty="0">
                <a:solidFill>
                  <a:srgbClr val="000000"/>
                </a:solidFill>
                <a:latin typeface="Trebuchet MS" panose="020B0603020202020204" pitchFamily="34" charset="0"/>
              </a:rPr>
              <a:t>Building on employability skills</a:t>
            </a:r>
            <a:endParaRPr lang="en-GB" sz="2902" dirty="0">
              <a:solidFill>
                <a:srgbClr val="000000"/>
              </a:solidFill>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 calcmode="lin" valueType="num">
                                      <p:cBhvr additive="base">
                                        <p:cTn id="7"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anim calcmode="lin" valueType="num">
                                      <p:cBhvr additive="base">
                                        <p:cTn id="13"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anim calcmode="lin" valueType="num">
                                      <p:cBhvr additive="base">
                                        <p:cTn id="19"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4" end="4"/>
                                            </p:txEl>
                                          </p:spTgt>
                                        </p:tgtEl>
                                        <p:attrNameLst>
                                          <p:attrName>style.visibility</p:attrName>
                                        </p:attrNameLst>
                                      </p:cBhvr>
                                      <p:to>
                                        <p:strVal val="visible"/>
                                      </p:to>
                                    </p:set>
                                    <p:anim calcmode="lin" valueType="num">
                                      <p:cBhvr additive="base">
                                        <p:cTn id="25"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xEl>
                                              <p:pRg st="5" end="5"/>
                                            </p:txEl>
                                          </p:spTgt>
                                        </p:tgtEl>
                                        <p:attrNameLst>
                                          <p:attrName>style.visibility</p:attrName>
                                        </p:attrNameLst>
                                      </p:cBhvr>
                                      <p:to>
                                        <p:strVal val="visible"/>
                                      </p:to>
                                    </p:set>
                                    <p:anim calcmode="lin" valueType="num">
                                      <p:cBhvr additive="base">
                                        <p:cTn id="31"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xEl>
                                              <p:pRg st="6" end="6"/>
                                            </p:txEl>
                                          </p:spTgt>
                                        </p:tgtEl>
                                        <p:attrNameLst>
                                          <p:attrName>style.visibility</p:attrName>
                                        </p:attrNameLst>
                                      </p:cBhvr>
                                      <p:to>
                                        <p:strVal val="visible"/>
                                      </p:to>
                                    </p:set>
                                    <p:anim calcmode="lin" valueType="num">
                                      <p:cBhvr additive="base">
                                        <p:cTn id="37"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
                                            <p:txEl>
                                              <p:pRg st="7" end="7"/>
                                            </p:txEl>
                                          </p:spTgt>
                                        </p:tgtEl>
                                        <p:attrNameLst>
                                          <p:attrName>style.visibility</p:attrName>
                                        </p:attrNameLst>
                                      </p:cBhvr>
                                      <p:to>
                                        <p:strVal val="visible"/>
                                      </p:to>
                                    </p:set>
                                    <p:anim calcmode="lin" valueType="num">
                                      <p:cBhvr additive="base">
                                        <p:cTn id="43"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xEl>
                                              <p:pRg st="8" end="8"/>
                                            </p:txEl>
                                          </p:spTgt>
                                        </p:tgtEl>
                                        <p:attrNameLst>
                                          <p:attrName>style.visibility</p:attrName>
                                        </p:attrNameLst>
                                      </p:cBhvr>
                                      <p:to>
                                        <p:strVal val="visible"/>
                                      </p:to>
                                    </p:set>
                                    <p:anim calcmode="lin" valueType="num">
                                      <p:cBhvr additive="base">
                                        <p:cTn id="49" dur="500" fill="hold"/>
                                        <p:tgtEl>
                                          <p:spTgt spid="2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
            <a:ext cx="12191999" cy="6855408"/>
          </a:xfrm>
          <a:prstGeom prst="rect">
            <a:avLst/>
          </a:prstGeom>
          <a:blipFill>
            <a:blip r:embed="rId2" cstate="print"/>
            <a:stretch>
              <a:fillRect/>
            </a:stretch>
          </a:blipFill>
        </p:spPr>
        <p:txBody>
          <a:bodyPr wrap="square" lIns="0" tIns="0" rIns="0" bIns="0" rtlCol="0"/>
          <a:lstStyle/>
          <a:p>
            <a:endParaRPr sz="1632"/>
          </a:p>
        </p:txBody>
      </p:sp>
      <p:sp>
        <p:nvSpPr>
          <p:cNvPr id="20" name="Rectangle 19">
            <a:extLst>
              <a:ext uri="{FF2B5EF4-FFF2-40B4-BE49-F238E27FC236}">
                <a16:creationId xmlns:a16="http://schemas.microsoft.com/office/drawing/2014/main" id="{E18CA30A-F488-44BE-8B7F-6FCD176BB4E0}"/>
              </a:ext>
            </a:extLst>
          </p:cNvPr>
          <p:cNvSpPr/>
          <p:nvPr/>
        </p:nvSpPr>
        <p:spPr>
          <a:xfrm>
            <a:off x="93785" y="-1"/>
            <a:ext cx="11969261" cy="6412523"/>
          </a:xfrm>
          <a:prstGeom prst="rect">
            <a:avLst/>
          </a:prstGeom>
        </p:spPr>
        <p:txBody>
          <a:bodyPr wrap="square">
            <a:spAutoFit/>
          </a:bodyPr>
          <a:lstStyle/>
          <a:p>
            <a:r>
              <a:rPr lang="en-GB" sz="2902" u="sng" dirty="0">
                <a:solidFill>
                  <a:srgbClr val="000000"/>
                </a:solidFill>
                <a:latin typeface="Trebuchet MS" panose="020B0603020202020204" pitchFamily="34" charset="0"/>
              </a:rPr>
              <a:t>Important Information</a:t>
            </a:r>
          </a:p>
          <a:p>
            <a:pPr marL="518236" indent="-518236">
              <a:buFontTx/>
              <a:buChar char="-"/>
            </a:pPr>
            <a:r>
              <a:rPr lang="en-GB" sz="2902" dirty="0">
                <a:solidFill>
                  <a:srgbClr val="000000"/>
                </a:solidFill>
                <a:latin typeface="Trebuchet MS" panose="020B0603020202020204" pitchFamily="34" charset="0"/>
              </a:rPr>
              <a:t>Work experience week begins Monday 18</a:t>
            </a:r>
            <a:r>
              <a:rPr lang="en-GB" sz="2902" baseline="30000" dirty="0">
                <a:solidFill>
                  <a:srgbClr val="000000"/>
                </a:solidFill>
                <a:latin typeface="Trebuchet MS" panose="020B0603020202020204" pitchFamily="34" charset="0"/>
              </a:rPr>
              <a:t>th</a:t>
            </a:r>
            <a:r>
              <a:rPr lang="en-GB" sz="2902" dirty="0">
                <a:solidFill>
                  <a:srgbClr val="000000"/>
                </a:solidFill>
                <a:latin typeface="Trebuchet MS" panose="020B0603020202020204" pitchFamily="34" charset="0"/>
              </a:rPr>
              <a:t> March- Friday 22</a:t>
            </a:r>
            <a:r>
              <a:rPr lang="en-GB" sz="2902" baseline="30000" dirty="0">
                <a:solidFill>
                  <a:srgbClr val="000000"/>
                </a:solidFill>
                <a:latin typeface="Trebuchet MS" panose="020B0603020202020204" pitchFamily="34" charset="0"/>
              </a:rPr>
              <a:t>nd</a:t>
            </a:r>
            <a:r>
              <a:rPr lang="en-GB" sz="2902" dirty="0">
                <a:solidFill>
                  <a:srgbClr val="000000"/>
                </a:solidFill>
                <a:latin typeface="Trebuchet MS" panose="020B0603020202020204" pitchFamily="34" charset="0"/>
              </a:rPr>
              <a:t> March.</a:t>
            </a:r>
          </a:p>
          <a:p>
            <a:pPr marL="518236" indent="-518236">
              <a:buFontTx/>
              <a:buChar char="-"/>
            </a:pPr>
            <a:endParaRPr lang="en-GB" sz="2902" dirty="0">
              <a:solidFill>
                <a:srgbClr val="000000"/>
              </a:solidFill>
              <a:latin typeface="Trebuchet MS" panose="020B0603020202020204" pitchFamily="34" charset="0"/>
            </a:endParaRPr>
          </a:p>
          <a:p>
            <a:pPr marL="518236" indent="-518236">
              <a:buFontTx/>
              <a:buChar char="-"/>
            </a:pPr>
            <a:r>
              <a:rPr lang="en-GB" sz="2902" dirty="0">
                <a:solidFill>
                  <a:srgbClr val="000000"/>
                </a:solidFill>
                <a:latin typeface="Trebuchet MS" panose="020B0603020202020204" pitchFamily="34" charset="0"/>
              </a:rPr>
              <a:t>Students may work with a family member but insurance must still in place.</a:t>
            </a:r>
          </a:p>
          <a:p>
            <a:pPr marL="518236" indent="-518236">
              <a:buFontTx/>
              <a:buChar char="-"/>
            </a:pPr>
            <a:endParaRPr lang="en-GB" sz="2902" dirty="0">
              <a:solidFill>
                <a:srgbClr val="000000"/>
              </a:solidFill>
              <a:latin typeface="Trebuchet MS" panose="020B0603020202020204" pitchFamily="34" charset="0"/>
            </a:endParaRPr>
          </a:p>
          <a:p>
            <a:pPr marL="518236" indent="-518236">
              <a:buFontTx/>
              <a:buChar char="-"/>
            </a:pPr>
            <a:r>
              <a:rPr lang="en-GB" sz="2902" dirty="0">
                <a:solidFill>
                  <a:srgbClr val="000000"/>
                </a:solidFill>
                <a:latin typeface="Trebuchet MS" panose="020B0603020202020204" pitchFamily="34" charset="0"/>
              </a:rPr>
              <a:t>All placements must be within the UK</a:t>
            </a:r>
          </a:p>
          <a:p>
            <a:pPr marL="518236" indent="-518236">
              <a:buFontTx/>
              <a:buChar char="-"/>
            </a:pPr>
            <a:endParaRPr lang="en-GB" sz="2902" dirty="0">
              <a:solidFill>
                <a:srgbClr val="000000"/>
              </a:solidFill>
              <a:latin typeface="Trebuchet MS" panose="020B0603020202020204" pitchFamily="34" charset="0"/>
            </a:endParaRPr>
          </a:p>
          <a:p>
            <a:pPr marL="518236" indent="-518236">
              <a:buFontTx/>
              <a:buChar char="-"/>
            </a:pPr>
            <a:r>
              <a:rPr lang="en-GB" sz="2902" dirty="0">
                <a:solidFill>
                  <a:srgbClr val="000000"/>
                </a:solidFill>
                <a:latin typeface="Trebuchet MS" panose="020B0603020202020204" pitchFamily="34" charset="0"/>
              </a:rPr>
              <a:t>The employer must have Employer Liability Insurance and Public Liability Insurance.</a:t>
            </a:r>
          </a:p>
          <a:p>
            <a:pPr marL="518236" indent="-518236">
              <a:buFontTx/>
              <a:buChar char="-"/>
            </a:pPr>
            <a:endParaRPr lang="en-GB" sz="2902" dirty="0">
              <a:solidFill>
                <a:srgbClr val="000000"/>
              </a:solidFill>
              <a:latin typeface="Trebuchet MS" panose="020B0603020202020204" pitchFamily="34" charset="0"/>
            </a:endParaRPr>
          </a:p>
          <a:p>
            <a:pPr marL="518236" indent="-518236">
              <a:buFontTx/>
              <a:buChar char="-"/>
            </a:pPr>
            <a:r>
              <a:rPr lang="en-GB" sz="2902" dirty="0">
                <a:solidFill>
                  <a:srgbClr val="000000"/>
                </a:solidFill>
                <a:latin typeface="Trebuchet MS" panose="020B0603020202020204" pitchFamily="34" charset="0"/>
              </a:rPr>
              <a:t>Any student who hasn’t found a placement, will be expected to attend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 calcmode="lin" valueType="num">
                                      <p:cBhvr additive="base">
                                        <p:cTn id="7"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anim calcmode="lin" valueType="num">
                                      <p:cBhvr additive="base">
                                        <p:cTn id="13"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anim calcmode="lin" valueType="num">
                                      <p:cBhvr additive="base">
                                        <p:cTn id="19"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7" end="7"/>
                                            </p:txEl>
                                          </p:spTgt>
                                        </p:tgtEl>
                                        <p:attrNameLst>
                                          <p:attrName>style.visibility</p:attrName>
                                        </p:attrNameLst>
                                      </p:cBhvr>
                                      <p:to>
                                        <p:strVal val="visible"/>
                                      </p:to>
                                    </p:set>
                                    <p:anim calcmode="lin" valueType="num">
                                      <p:cBhvr additive="base">
                                        <p:cTn id="25"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9" end="9"/>
                                            </p:txEl>
                                          </p:spTgt>
                                        </p:tgtEl>
                                        <p:attrNameLst>
                                          <p:attrName>style.visibility</p:attrName>
                                        </p:attrNameLst>
                                      </p:cBhvr>
                                      <p:to>
                                        <p:strVal val="visible"/>
                                      </p:to>
                                    </p:set>
                                    <p:anim calcmode="lin" valueType="num">
                                      <p:cBhvr additive="base">
                                        <p:cTn id="31"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413AA3-618C-4E33-8970-89EE42658359}"/>
              </a:ext>
            </a:extLst>
          </p:cNvPr>
          <p:cNvSpPr txBox="1"/>
          <p:nvPr/>
        </p:nvSpPr>
        <p:spPr>
          <a:xfrm>
            <a:off x="1631577" y="3155576"/>
            <a:ext cx="901342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600" dirty="0" err="1">
                <a:solidFill>
                  <a:prstClr val="white"/>
                </a:solidFill>
                <a:latin typeface="Open Sans" panose="020B0606030504020204"/>
              </a:rPr>
              <a:t>Unifrog</a:t>
            </a:r>
            <a:r>
              <a:rPr lang="en-GB" sz="5600" dirty="0">
                <a:solidFill>
                  <a:prstClr val="white"/>
                </a:solidFill>
                <a:latin typeface="Open Sans" panose="020B0606030504020204"/>
              </a:rPr>
              <a:t> and The Placements tool </a:t>
            </a:r>
            <a:endParaRPr kumimoji="0" lang="en-GB" sz="5600" b="0" i="1" u="sng" strike="noStrike" kern="1200" cap="none" spc="0" normalizeH="0" baseline="0" noProof="0" dirty="0">
              <a:ln>
                <a:noFill/>
              </a:ln>
              <a:solidFill>
                <a:prstClr val="white"/>
              </a:solidFill>
              <a:effectLst/>
              <a:uLnTx/>
              <a:uFillTx/>
              <a:latin typeface="Open Sans" panose="020B0606030504020204"/>
              <a:ea typeface="+mn-ea"/>
              <a:cs typeface="+mn-cs"/>
            </a:endParaRPr>
          </a:p>
        </p:txBody>
      </p:sp>
    </p:spTree>
    <p:extLst>
      <p:ext uri="{BB962C8B-B14F-4D97-AF65-F5344CB8AC3E}">
        <p14:creationId xmlns:p14="http://schemas.microsoft.com/office/powerpoint/2010/main" val="3510731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What is </a:t>
            </a:r>
            <a:r>
              <a:rPr lang="en-GB" sz="3200" b="1" dirty="0" err="1">
                <a:latin typeface="Open Sans" panose="020B0606030504020204"/>
              </a:rPr>
              <a:t>Unifrog</a:t>
            </a:r>
            <a:r>
              <a:rPr lang="en-GB" sz="3200" b="1" dirty="0">
                <a:latin typeface="Open Sans" panose="020B0606030504020204"/>
              </a:rPr>
              <a:t>? </a:t>
            </a:r>
          </a:p>
        </p:txBody>
      </p:sp>
      <p:sp>
        <p:nvSpPr>
          <p:cNvPr id="6" name="TextBox 5">
            <a:extLst>
              <a:ext uri="{FF2B5EF4-FFF2-40B4-BE49-F238E27FC236}">
                <a16:creationId xmlns:a16="http://schemas.microsoft.com/office/drawing/2014/main" id="{35C97250-E0B2-7C94-6A19-CF0360CCB817}"/>
              </a:ext>
            </a:extLst>
          </p:cNvPr>
          <p:cNvSpPr txBox="1"/>
          <p:nvPr/>
        </p:nvSpPr>
        <p:spPr>
          <a:xfrm>
            <a:off x="930389" y="1109099"/>
            <a:ext cx="10434177" cy="4486051"/>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Unifrog is an online careers platform used by over half of the secondary schools and colleges in the UK. The platform has various tools to help students research careers and future pathways, draft CVs and personal statements, and manage work experience. </a:t>
            </a:r>
          </a:p>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school will start to use the platform this year. Every student will receive their own log in. </a:t>
            </a:r>
          </a:p>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2 min </a:t>
            </a:r>
            <a:r>
              <a:rPr lang="en-GB" sz="2200" dirty="0" err="1">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Unifrog</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 overview video</a:t>
            </a: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3" name="Graphic 22" descr="Information with solid fill">
            <a:extLst>
              <a:ext uri="{FF2B5EF4-FFF2-40B4-BE49-F238E27FC236}">
                <a16:creationId xmlns:a16="http://schemas.microsoft.com/office/drawing/2014/main" id="{28BE3DF7-6555-CC0E-5BC9-B2C4103D6E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6214" y="1006502"/>
            <a:ext cx="726633" cy="726633"/>
          </a:xfrm>
          <a:prstGeom prst="rect">
            <a:avLst/>
          </a:prstGeom>
        </p:spPr>
      </p:pic>
    </p:spTree>
    <p:extLst>
      <p:ext uri="{BB962C8B-B14F-4D97-AF65-F5344CB8AC3E}">
        <p14:creationId xmlns:p14="http://schemas.microsoft.com/office/powerpoint/2010/main" val="324184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61699" y="517787"/>
            <a:ext cx="11595774" cy="669188"/>
          </a:xfrm>
        </p:spPr>
        <p:txBody>
          <a:bodyPr>
            <a:normAutofit/>
          </a:bodyPr>
          <a:lstStyle/>
          <a:p>
            <a:r>
              <a:rPr lang="en-GB" sz="3200" b="1" dirty="0">
                <a:latin typeface="Open Sans" panose="020B0606030504020204"/>
              </a:rPr>
              <a:t>Using the Unifrog Placements tool</a:t>
            </a:r>
          </a:p>
        </p:txBody>
      </p:sp>
      <p:sp>
        <p:nvSpPr>
          <p:cNvPr id="6" name="TextBox 5">
            <a:extLst>
              <a:ext uri="{FF2B5EF4-FFF2-40B4-BE49-F238E27FC236}">
                <a16:creationId xmlns:a16="http://schemas.microsoft.com/office/drawing/2014/main" id="{35C97250-E0B2-7C94-6A19-CF0360CCB817}"/>
              </a:ext>
            </a:extLst>
          </p:cNvPr>
          <p:cNvSpPr txBox="1"/>
          <p:nvPr/>
        </p:nvSpPr>
        <p:spPr>
          <a:xfrm>
            <a:off x="827424" y="1466902"/>
            <a:ext cx="10537151" cy="3924195"/>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On Unifrog, the Placements tool helps schools, students, parents and employers to organise work experience. </a:t>
            </a:r>
          </a:p>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2 min overview of the tool</a:t>
            </a: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Over 1000 schools use this tool to organise work experience, and 90,000+ placements have been processed through the tool. </a:t>
            </a:r>
          </a:p>
        </p:txBody>
      </p:sp>
      <p:pic>
        <p:nvPicPr>
          <p:cNvPr id="23" name="Graphic 22" descr="Information with solid fill">
            <a:extLst>
              <a:ext uri="{FF2B5EF4-FFF2-40B4-BE49-F238E27FC236}">
                <a16:creationId xmlns:a16="http://schemas.microsoft.com/office/drawing/2014/main" id="{28BE3DF7-6555-CC0E-5BC9-B2C4103D6E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082" y="1380114"/>
            <a:ext cx="726633" cy="726633"/>
          </a:xfrm>
          <a:prstGeom prst="rect">
            <a:avLst/>
          </a:prstGeom>
        </p:spPr>
      </p:pic>
    </p:spTree>
    <p:extLst>
      <p:ext uri="{BB962C8B-B14F-4D97-AF65-F5344CB8AC3E}">
        <p14:creationId xmlns:p14="http://schemas.microsoft.com/office/powerpoint/2010/main" val="1520161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Using the Unifrog Placements tool</a:t>
            </a:r>
          </a:p>
        </p:txBody>
      </p:sp>
      <p:sp>
        <p:nvSpPr>
          <p:cNvPr id="6" name="TextBox 5">
            <a:extLst>
              <a:ext uri="{FF2B5EF4-FFF2-40B4-BE49-F238E27FC236}">
                <a16:creationId xmlns:a16="http://schemas.microsoft.com/office/drawing/2014/main" id="{35C97250-E0B2-7C94-6A19-CF0360CCB817}"/>
              </a:ext>
            </a:extLst>
          </p:cNvPr>
          <p:cNvSpPr txBox="1"/>
          <p:nvPr/>
        </p:nvSpPr>
        <p:spPr>
          <a:xfrm>
            <a:off x="827415" y="1109099"/>
            <a:ext cx="10537151" cy="553059"/>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Students will have received their </a:t>
            </a:r>
            <a:r>
              <a:rPr lang="en-GB" sz="22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Unifrog</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logins </a:t>
            </a:r>
            <a:endParaRPr lang="en-GB" sz="22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789086F8-62BD-302B-5BD0-D45EAF864D0B}"/>
              </a:ext>
            </a:extLst>
          </p:cNvPr>
          <p:cNvSpPr txBox="1"/>
          <p:nvPr/>
        </p:nvSpPr>
        <p:spPr>
          <a:xfrm>
            <a:off x="827415" y="1772482"/>
            <a:ext cx="10537151" cy="1114915"/>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After the student has informally agreed a placement, they will need to log into their </a:t>
            </a:r>
            <a:r>
              <a:rPr lang="en-GB" sz="22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Unifrog</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profiles to log the Placement.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Here’s</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what happens next. </a:t>
            </a:r>
          </a:p>
        </p:txBody>
      </p:sp>
      <p:pic>
        <p:nvPicPr>
          <p:cNvPr id="23" name="Graphic 22" descr="Information with solid fill">
            <a:extLst>
              <a:ext uri="{FF2B5EF4-FFF2-40B4-BE49-F238E27FC236}">
                <a16:creationId xmlns:a16="http://schemas.microsoft.com/office/drawing/2014/main" id="{28BE3DF7-6555-CC0E-5BC9-B2C4103D6E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073" y="1022311"/>
            <a:ext cx="726633" cy="726633"/>
          </a:xfrm>
          <a:prstGeom prst="rect">
            <a:avLst/>
          </a:prstGeom>
        </p:spPr>
      </p:pic>
      <p:pic>
        <p:nvPicPr>
          <p:cNvPr id="3" name="Picture 2">
            <a:extLst>
              <a:ext uri="{FF2B5EF4-FFF2-40B4-BE49-F238E27FC236}">
                <a16:creationId xmlns:a16="http://schemas.microsoft.com/office/drawing/2014/main" id="{FEDAE9E9-3844-D2D4-2A47-ABE8E18601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9249" y="2997721"/>
            <a:ext cx="5258952" cy="3011041"/>
          </a:xfrm>
          <a:prstGeom prst="rect">
            <a:avLst/>
          </a:prstGeom>
        </p:spPr>
      </p:pic>
    </p:spTree>
    <p:extLst>
      <p:ext uri="{BB962C8B-B14F-4D97-AF65-F5344CB8AC3E}">
        <p14:creationId xmlns:p14="http://schemas.microsoft.com/office/powerpoint/2010/main" val="212824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Next steps</a:t>
            </a:r>
          </a:p>
        </p:txBody>
      </p:sp>
      <p:sp>
        <p:nvSpPr>
          <p:cNvPr id="5" name="TextBox 4">
            <a:extLst>
              <a:ext uri="{FF2B5EF4-FFF2-40B4-BE49-F238E27FC236}">
                <a16:creationId xmlns:a16="http://schemas.microsoft.com/office/drawing/2014/main" id="{946F1C62-315C-14A7-4386-67836B8931F3}"/>
              </a:ext>
            </a:extLst>
          </p:cNvPr>
          <p:cNvSpPr txBox="1"/>
          <p:nvPr/>
        </p:nvSpPr>
        <p:spPr>
          <a:xfrm>
            <a:off x="309905" y="1228725"/>
            <a:ext cx="5585570" cy="3831513"/>
          </a:xfrm>
          <a:prstGeom prst="roundRect">
            <a:avLst/>
          </a:prstGeom>
          <a:solidFill>
            <a:srgbClr val="FFD5E4"/>
          </a:solidFill>
          <a:ln w="38100">
            <a:no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R="0" lvl="0" algn="ctr" defTabSz="914400" rtl="0" eaLnBrk="1" fontAlgn="auto" latinLnBrk="0" hangingPunct="1">
              <a:lnSpc>
                <a:spcPct val="150000"/>
              </a:lnSpc>
              <a:spcBef>
                <a:spcPts val="0"/>
              </a:spcBef>
              <a:spcAft>
                <a:spcPts val="0"/>
              </a:spcAft>
              <a:buClrTx/>
              <a:buSzTx/>
              <a:tabLst/>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Students</a:t>
            </a:r>
          </a:p>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Log into Unifrog via a welcome email in school once logins are ready. </a:t>
            </a:r>
          </a:p>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Source a placement and log the information on Unifrog. </a:t>
            </a:r>
          </a:p>
        </p:txBody>
      </p:sp>
      <p:sp>
        <p:nvSpPr>
          <p:cNvPr id="13" name="TextBox 12">
            <a:extLst>
              <a:ext uri="{FF2B5EF4-FFF2-40B4-BE49-F238E27FC236}">
                <a16:creationId xmlns:a16="http://schemas.microsoft.com/office/drawing/2014/main" id="{912E72B9-2310-11C0-6187-31672A232B3F}"/>
              </a:ext>
            </a:extLst>
          </p:cNvPr>
          <p:cNvSpPr txBox="1"/>
          <p:nvPr/>
        </p:nvSpPr>
        <p:spPr>
          <a:xfrm>
            <a:off x="6296524" y="1228725"/>
            <a:ext cx="5585570" cy="4543425"/>
          </a:xfrm>
          <a:prstGeom prst="roundRect">
            <a:avLst/>
          </a:prstGeom>
          <a:solidFill>
            <a:srgbClr val="FFE4CC"/>
          </a:solidFill>
          <a:ln w="38100">
            <a:no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lvl="0" algn="ctr">
              <a:lnSpc>
                <a:spcPct val="150000"/>
              </a:lnSpc>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Parents/Carers</a:t>
            </a:r>
          </a:p>
          <a:p>
            <a:pPr lvl="0"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Support your child to source a placement. Encourage them to log it on </a:t>
            </a:r>
            <a:r>
              <a:rPr lang="en-GB" sz="22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Unifrog</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a:p>
            <a:pPr lvl="0" algn="ctr">
              <a:lnSpc>
                <a:spcPct val="150000"/>
              </a:lnSpc>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Look out for an email from Unifrog once the student and the employer have completed their forms. </a:t>
            </a:r>
          </a:p>
        </p:txBody>
      </p:sp>
      <p:pic>
        <p:nvPicPr>
          <p:cNvPr id="20" name="Graphic 19" descr="Vlog with solid fill">
            <a:extLst>
              <a:ext uri="{FF2B5EF4-FFF2-40B4-BE49-F238E27FC236}">
                <a16:creationId xmlns:a16="http://schemas.microsoft.com/office/drawing/2014/main" id="{E4D58683-F1E7-6156-7A07-D64D504245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6535" y="4938472"/>
            <a:ext cx="914400" cy="914400"/>
          </a:xfrm>
          <a:prstGeom prst="rect">
            <a:avLst/>
          </a:prstGeom>
        </p:spPr>
      </p:pic>
      <p:pic>
        <p:nvPicPr>
          <p:cNvPr id="26" name="Graphic 25" descr="Online meeting with solid fill">
            <a:extLst>
              <a:ext uri="{FF2B5EF4-FFF2-40B4-BE49-F238E27FC236}">
                <a16:creationId xmlns:a16="http://schemas.microsoft.com/office/drawing/2014/main" id="{A5388D8E-FC19-6CE2-2661-90E36D7655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27139" y="5009910"/>
            <a:ext cx="914400" cy="914400"/>
          </a:xfrm>
          <a:prstGeom prst="rect">
            <a:avLst/>
          </a:prstGeom>
        </p:spPr>
      </p:pic>
      <p:pic>
        <p:nvPicPr>
          <p:cNvPr id="6" name="Graphic 5" descr="Bus with solid fill">
            <a:extLst>
              <a:ext uri="{FF2B5EF4-FFF2-40B4-BE49-F238E27FC236}">
                <a16:creationId xmlns:a16="http://schemas.microsoft.com/office/drawing/2014/main" id="{36A6151A-52DD-2162-42BA-69E7F2E4DF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8731" y="4552710"/>
            <a:ext cx="914400" cy="914400"/>
          </a:xfrm>
          <a:prstGeom prst="rect">
            <a:avLst/>
          </a:prstGeom>
        </p:spPr>
      </p:pic>
      <p:pic>
        <p:nvPicPr>
          <p:cNvPr id="9" name="Graphic 8" descr="Briefcase with solid fill">
            <a:extLst>
              <a:ext uri="{FF2B5EF4-FFF2-40B4-BE49-F238E27FC236}">
                <a16:creationId xmlns:a16="http://schemas.microsoft.com/office/drawing/2014/main" id="{1B4792F0-DE3D-4594-C198-23DB7D00797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38627" y="4557462"/>
            <a:ext cx="914400" cy="914400"/>
          </a:xfrm>
          <a:prstGeom prst="rect">
            <a:avLst/>
          </a:prstGeom>
        </p:spPr>
      </p:pic>
    </p:spTree>
    <p:extLst>
      <p:ext uri="{BB962C8B-B14F-4D97-AF65-F5344CB8AC3E}">
        <p14:creationId xmlns:p14="http://schemas.microsoft.com/office/powerpoint/2010/main" val="337961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72910fa-7f65-41e8-bf4a-bd1e3ed7565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7930A5ADC5904981AD1996C6952F4E" ma:contentTypeVersion="17" ma:contentTypeDescription="Create a new document." ma:contentTypeScope="" ma:versionID="55db170e344c35e6aafd31b2a10ad576">
  <xsd:schema xmlns:xsd="http://www.w3.org/2001/XMLSchema" xmlns:xs="http://www.w3.org/2001/XMLSchema" xmlns:p="http://schemas.microsoft.com/office/2006/metadata/properties" xmlns:ns3="272910fa-7f65-41e8-bf4a-bd1e3ed75656" xmlns:ns4="ab35c4c7-26b0-482c-98d2-42ed203ca081" targetNamespace="http://schemas.microsoft.com/office/2006/metadata/properties" ma:root="true" ma:fieldsID="df46e85e660522daf022ae3f70b3dd8f" ns3:_="" ns4:_="">
    <xsd:import namespace="272910fa-7f65-41e8-bf4a-bd1e3ed75656"/>
    <xsd:import namespace="ab35c4c7-26b0-482c-98d2-42ed203ca08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element ref="ns3:_activity" minOccurs="0"/>
                <xsd:element ref="ns3:MediaServiceLocation"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2910fa-7f65-41e8-bf4a-bd1e3ed756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35c4c7-26b0-482c-98d2-42ed203ca08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64331B-40F6-417F-8406-B000111274D8}">
  <ds:schemaRefs>
    <ds:schemaRef ds:uri="http://schemas.microsoft.com/sharepoint/v3/contenttype/forms"/>
  </ds:schemaRefs>
</ds:datastoreItem>
</file>

<file path=customXml/itemProps2.xml><?xml version="1.0" encoding="utf-8"?>
<ds:datastoreItem xmlns:ds="http://schemas.openxmlformats.org/officeDocument/2006/customXml" ds:itemID="{13A7F3D2-175F-4D66-900B-10F9D80B2AA3}">
  <ds:schemaRefs>
    <ds:schemaRef ds:uri="ab35c4c7-26b0-482c-98d2-42ed203ca081"/>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272910fa-7f65-41e8-bf4a-bd1e3ed75656"/>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799CAA9F-1718-42ED-B45C-6E32AEB70D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2910fa-7f65-41e8-bf4a-bd1e3ed75656"/>
    <ds:schemaRef ds:uri="ab35c4c7-26b0-482c-98d2-42ed203ca0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43933</TotalTime>
  <Words>677</Words>
  <Application>Microsoft Office PowerPoint</Application>
  <PresentationFormat>Widescreen</PresentationFormat>
  <Paragraphs>80</Paragraphs>
  <Slides>11</Slides>
  <Notes>7</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2_Office Theme</vt:lpstr>
      <vt:lpstr>Office Theme</vt:lpstr>
      <vt:lpstr>Work Experience Information   Mr Baker Assistant Principal I/C Catholic Life &amp; Personal Development </vt:lpstr>
      <vt:lpstr>PowerPoint Presentation</vt:lpstr>
      <vt:lpstr>PowerPoint Presentation</vt:lpstr>
      <vt:lpstr>PowerPoint Presentation</vt:lpstr>
      <vt:lpstr>PowerPoint Presentation</vt:lpstr>
      <vt:lpstr>What is Unifrog? </vt:lpstr>
      <vt:lpstr>Using the Unifrog Placements tool</vt:lpstr>
      <vt:lpstr>Using the Unifrog Placements tool</vt:lpstr>
      <vt:lpstr>Next steps</vt:lpstr>
      <vt:lpstr>More info</vt:lpstr>
      <vt:lpstr>Local work experience opportunities are right on your doorstep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slide</dc:title>
  <dc:creator>Robyn Smith</dc:creator>
  <cp:lastModifiedBy>MBaker</cp:lastModifiedBy>
  <cp:revision>1337</cp:revision>
  <dcterms:created xsi:type="dcterms:W3CDTF">2018-10-19T14:26:26Z</dcterms:created>
  <dcterms:modified xsi:type="dcterms:W3CDTF">2023-12-05T13:35:29Z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0x010100AA7930A5ADC5904981AD1996C6952F4E</vt:lpwstr>
  </property>
</Properties>
</file>