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3" r:id="rId5"/>
    <p:sldId id="287" r:id="rId6"/>
    <p:sldId id="288" r:id="rId7"/>
    <p:sldId id="289" r:id="rId8"/>
    <p:sldId id="290" r:id="rId9"/>
    <p:sldId id="291"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8F4A8-943A-4396-8F34-5B4C630988A8}" v="47" dt="2026-02-25T15:00:15.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208786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49166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72647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410165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81930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60471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D01CE2-BC9F-4133-A516-55A1561DEC61}" type="datetimeFigureOut">
              <a:rPr lang="en-GB" smtClean="0"/>
              <a:t>20/04/2026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42542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D01CE2-BC9F-4133-A516-55A1561DEC61}" type="datetimeFigureOut">
              <a:rPr lang="en-GB" smtClean="0"/>
              <a:t>20/04/2026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08341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01CE2-BC9F-4133-A516-55A1561DEC61}" type="datetimeFigureOut">
              <a:rPr lang="en-GB" smtClean="0"/>
              <a:t>20/04/2026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42723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284168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5061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01CE2-BC9F-4133-A516-55A1561DEC61}" type="datetimeFigureOut">
              <a:rPr lang="en-GB" smtClean="0"/>
              <a:t>20/04/2026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5C3A9-377D-4DC9-A399-0F1E970B8214}" type="slidenum">
              <a:rPr lang="en-GB" smtClean="0"/>
              <a:t>‹#›</a:t>
            </a:fld>
            <a:endParaRPr lang="en-GB"/>
          </a:p>
        </p:txBody>
      </p:sp>
    </p:spTree>
    <p:extLst>
      <p:ext uri="{BB962C8B-B14F-4D97-AF65-F5344CB8AC3E}">
        <p14:creationId xmlns:p14="http://schemas.microsoft.com/office/powerpoint/2010/main" val="88595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4a"/><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86D58-345B-487D-A9AE-5F38CA899D8C}"/>
              </a:ext>
            </a:extLst>
          </p:cNvPr>
          <p:cNvSpPr>
            <a:spLocks noGrp="1"/>
          </p:cNvSpPr>
          <p:nvPr>
            <p:ph type="title"/>
          </p:nvPr>
        </p:nvSpPr>
        <p:spPr>
          <a:xfrm>
            <a:off x="674703" y="365125"/>
            <a:ext cx="10679097" cy="1325563"/>
          </a:xfrm>
          <a:ln w="38100">
            <a:solidFill>
              <a:schemeClr val="bg1"/>
            </a:solidFill>
          </a:ln>
        </p:spPr>
        <p:txBody>
          <a:bodyPr>
            <a:normAutofit/>
          </a:bodyPr>
          <a:lstStyle/>
          <a:p>
            <a:pPr algn="ctr"/>
            <a:r>
              <a:rPr lang="en-GB" dirty="0">
                <a:latin typeface="Arial"/>
                <a:cs typeface="Arial"/>
              </a:rPr>
              <a:t>Year 9 Options 2026-2028</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6FFC97-2FF4-46F9-B477-41D307BA4F08}"/>
              </a:ext>
            </a:extLst>
          </p:cNvPr>
          <p:cNvSpPr txBox="1"/>
          <p:nvPr/>
        </p:nvSpPr>
        <p:spPr>
          <a:xfrm>
            <a:off x="2159122" y="6211907"/>
            <a:ext cx="8167458" cy="369332"/>
          </a:xfrm>
          <a:prstGeom prst="rect">
            <a:avLst/>
          </a:prstGeom>
          <a:noFill/>
          <a:ln w="38100">
            <a:solidFill>
              <a:schemeClr val="bg1"/>
            </a:solidFill>
          </a:ln>
        </p:spPr>
        <p:txBody>
          <a:bodyPr wrap="square" rtlCol="0">
            <a:spAutoFit/>
          </a:bodyPr>
          <a:lstStyle/>
          <a:p>
            <a:r>
              <a:rPr lang="en-GB" b="1" i="1" dirty="0">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dirty="0">
                <a:solidFill>
                  <a:schemeClr val="bg1"/>
                </a:solidFill>
              </a:rPr>
              <a:t>’</a:t>
            </a:r>
          </a:p>
        </p:txBody>
      </p:sp>
      <p:sp>
        <p:nvSpPr>
          <p:cNvPr id="3" name="Title 1">
            <a:extLst>
              <a:ext uri="{FF2B5EF4-FFF2-40B4-BE49-F238E27FC236}">
                <a16:creationId xmlns:a16="http://schemas.microsoft.com/office/drawing/2014/main" id="{9C77A789-9FAB-05CE-2815-9BFF06B451CD}"/>
              </a:ext>
            </a:extLst>
          </p:cNvPr>
          <p:cNvSpPr txBox="1">
            <a:spLocks/>
          </p:cNvSpPr>
          <p:nvPr/>
        </p:nvSpPr>
        <p:spPr>
          <a:xfrm>
            <a:off x="2862345" y="2625734"/>
            <a:ext cx="6467309" cy="1325563"/>
          </a:xfrm>
          <a:prstGeom prst="rect">
            <a:avLst/>
          </a:prstGeom>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GB" dirty="0">
                <a:latin typeface="Arial"/>
                <a:cs typeface="Arial"/>
              </a:rPr>
              <a:t>Computing </a:t>
            </a:r>
            <a:endParaRPr lang="en-GB"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0263F95-39A9-11D7-30D4-750133E78DB5}"/>
              </a:ext>
            </a:extLst>
          </p:cNvPr>
          <p:cNvPicPr>
            <a:picLocks noChangeAspect="1"/>
          </p:cNvPicPr>
          <p:nvPr/>
        </p:nvPicPr>
        <p:blipFill>
          <a:blip r:embed="rId6" cstate="print">
            <a:extLst>
              <a:ext uri="{28A0092B-C50C-407E-A947-70E740481C1C}">
                <a14:useLocalDpi xmlns:a14="http://schemas.microsoft.com/office/drawing/2010/main" val="0"/>
              </a:ext>
            </a:extLst>
          </a:blip>
          <a:srcRect l="19207" r="40712"/>
          <a:stretch>
            <a:fillRect/>
          </a:stretch>
        </p:blipFill>
        <p:spPr>
          <a:xfrm rot="5400000">
            <a:off x="8393480" y="3281937"/>
            <a:ext cx="1872346" cy="3503535"/>
          </a:xfrm>
          <a:prstGeom prst="rect">
            <a:avLst/>
          </a:prstGeom>
        </p:spPr>
      </p:pic>
      <p:pic>
        <p:nvPicPr>
          <p:cNvPr id="9" name="20251127_123816">
            <a:hlinkClick r:id="" action="ppaction://media"/>
            <a:extLst>
              <a:ext uri="{FF2B5EF4-FFF2-40B4-BE49-F238E27FC236}">
                <a16:creationId xmlns:a16="http://schemas.microsoft.com/office/drawing/2014/main" id="{7E3D97C6-0044-C71E-BB9D-E0B4A5E3CB2E}"/>
              </a:ext>
            </a:extLst>
          </p:cNvPr>
          <p:cNvPicPr>
            <a:picLocks noChangeAspect="1"/>
          </p:cNvPicPr>
          <p:nvPr>
            <a:videoFile r:link="rId1"/>
            <p:extLst>
              <p:ext uri="{DAA4B4D4-6D71-4841-9C94-3DE7FCFB9230}">
                <p14:media xmlns:p14="http://schemas.microsoft.com/office/powerpoint/2010/main" r:embed="rId2">
                  <p14:trim st="1610"/>
                </p14:media>
              </p:ext>
            </p:extLst>
          </p:nvPr>
        </p:nvPicPr>
        <p:blipFill>
          <a:blip r:embed="rId7"/>
          <a:stretch>
            <a:fillRect/>
          </a:stretch>
        </p:blipFill>
        <p:spPr>
          <a:xfrm>
            <a:off x="1641330" y="4113327"/>
            <a:ext cx="2636755" cy="1977566"/>
          </a:xfrm>
          <a:prstGeom prst="rect">
            <a:avLst/>
          </a:prstGeom>
        </p:spPr>
      </p:pic>
      <p:pic>
        <p:nvPicPr>
          <p:cNvPr id="5" name="Slide 1">
            <a:hlinkClick r:id="" action="ppaction://media"/>
            <a:extLst>
              <a:ext uri="{FF2B5EF4-FFF2-40B4-BE49-F238E27FC236}">
                <a16:creationId xmlns:a16="http://schemas.microsoft.com/office/drawing/2014/main" id="{19F15ABC-F624-0A8B-9733-900F9D58DF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159122" y="824706"/>
            <a:ext cx="406400" cy="406400"/>
          </a:xfrm>
          <a:prstGeom prst="rect">
            <a:avLst/>
          </a:prstGeom>
        </p:spPr>
      </p:pic>
    </p:spTree>
    <p:extLst>
      <p:ext uri="{BB962C8B-B14F-4D97-AF65-F5344CB8AC3E}">
        <p14:creationId xmlns:p14="http://schemas.microsoft.com/office/powerpoint/2010/main" val="399530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8F93-35A6-F64A-436F-98D0B27CD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562CC-1806-CB79-828C-13E2915874CA}"/>
              </a:ext>
            </a:extLst>
          </p:cNvPr>
          <p:cNvSpPr>
            <a:spLocks noGrp="1"/>
          </p:cNvSpPr>
          <p:nvPr>
            <p:ph type="title"/>
          </p:nvPr>
        </p:nvSpPr>
        <p:spPr>
          <a:xfrm>
            <a:off x="838200" y="365125"/>
            <a:ext cx="10515600" cy="969899"/>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Course and Qualification Information</a:t>
            </a:r>
          </a:p>
        </p:txBody>
      </p:sp>
      <p:sp>
        <p:nvSpPr>
          <p:cNvPr id="3" name="Content Placeholder 2">
            <a:extLst>
              <a:ext uri="{FF2B5EF4-FFF2-40B4-BE49-F238E27FC236}">
                <a16:creationId xmlns:a16="http://schemas.microsoft.com/office/drawing/2014/main" id="{8D9735B1-45C2-2A62-F8F1-96148BEE0BDB}"/>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0D666A-EA89-4CC5-8F90-73C86030D5A6}"/>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8" name="TextBox 7">
            <a:extLst>
              <a:ext uri="{FF2B5EF4-FFF2-40B4-BE49-F238E27FC236}">
                <a16:creationId xmlns:a16="http://schemas.microsoft.com/office/drawing/2014/main" id="{524FE7B5-6947-9D0B-AA24-51D7073A285A}"/>
              </a:ext>
            </a:extLst>
          </p:cNvPr>
          <p:cNvSpPr txBox="1"/>
          <p:nvPr/>
        </p:nvSpPr>
        <p:spPr>
          <a:xfrm>
            <a:off x="422802" y="1939141"/>
            <a:ext cx="11449158" cy="3785652"/>
          </a:xfrm>
          <a:prstGeom prst="rect">
            <a:avLst/>
          </a:prstGeom>
          <a:noFill/>
        </p:spPr>
        <p:txBody>
          <a:bodyPr wrap="square">
            <a:spAutoFit/>
          </a:bodyPr>
          <a:lstStyle/>
          <a:p>
            <a:r>
              <a:rPr lang="en-GB" sz="2000" dirty="0">
                <a:solidFill>
                  <a:schemeClr val="bg1"/>
                </a:solidFill>
              </a:rPr>
              <a:t> </a:t>
            </a:r>
            <a:r>
              <a:rPr lang="en-GB" sz="2000" b="1" u="sng" dirty="0">
                <a:solidFill>
                  <a:schemeClr val="bg1"/>
                </a:solidFill>
              </a:rPr>
              <a:t>Pearson BTEC Tech Award Level 1/2 in Digital Information Technology </a:t>
            </a:r>
          </a:p>
          <a:p>
            <a:endParaRPr lang="en-GB" sz="2000" dirty="0">
              <a:solidFill>
                <a:schemeClr val="bg1"/>
              </a:solidFill>
            </a:endParaRPr>
          </a:p>
          <a:p>
            <a:r>
              <a:rPr lang="en-GB" sz="2000" dirty="0">
                <a:solidFill>
                  <a:schemeClr val="bg1"/>
                </a:solidFill>
              </a:rPr>
              <a:t>The Pearson BTEC Level 1/Level 2 Tech Award in Digital Information Technology (603/7050/6) is designed for learners who wish to develop practical, sector-specific knowledge and skills through vocational contexts. As part of their Key Stage 4 studies, learners explore areas such as project planning, data management, data interpretation, data presentation, and data protection.</a:t>
            </a:r>
          </a:p>
          <a:p>
            <a:endParaRPr lang="en-GB" sz="2000" dirty="0">
              <a:solidFill>
                <a:schemeClr val="bg1"/>
              </a:solidFill>
            </a:endParaRPr>
          </a:p>
          <a:p>
            <a:r>
              <a:rPr lang="en-GB" sz="2000" dirty="0">
                <a:solidFill>
                  <a:schemeClr val="bg1"/>
                </a:solidFill>
              </a:rPr>
              <a:t>This Tech Award allows learners to build applied, sector‑specific knowledge and skills through practical, realistic digital scenarios. This Tech Award supports and enhances learning from GCSE programmes, including GCSE Computer Science. It provides an introduction to applying project planning techniques to design and develop user interfaces, as well as how to collect, present and interpret data and how digital systems are used.</a:t>
            </a:r>
          </a:p>
        </p:txBody>
      </p:sp>
      <p:pic>
        <p:nvPicPr>
          <p:cNvPr id="5" name="Slide 2">
            <a:hlinkClick r:id="" action="ppaction://media"/>
            <a:extLst>
              <a:ext uri="{FF2B5EF4-FFF2-40B4-BE49-F238E27FC236}">
                <a16:creationId xmlns:a16="http://schemas.microsoft.com/office/drawing/2014/main" id="{6B47EAAB-3884-BCAC-CED4-52571856E9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1171" y="646874"/>
            <a:ext cx="406400" cy="406400"/>
          </a:xfrm>
          <a:prstGeom prst="rect">
            <a:avLst/>
          </a:prstGeom>
        </p:spPr>
      </p:pic>
    </p:spTree>
    <p:extLst>
      <p:ext uri="{BB962C8B-B14F-4D97-AF65-F5344CB8AC3E}">
        <p14:creationId xmlns:p14="http://schemas.microsoft.com/office/powerpoint/2010/main" val="24230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327">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34E3-1010-6E6C-A9A1-4969B936A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1F7A7-C935-063E-AEE8-216421E84706}"/>
              </a:ext>
            </a:extLst>
          </p:cNvPr>
          <p:cNvSpPr>
            <a:spLocks noGrp="1"/>
          </p:cNvSpPr>
          <p:nvPr>
            <p:ph type="title"/>
          </p:nvPr>
        </p:nvSpPr>
        <p:spPr>
          <a:xfrm>
            <a:off x="838200" y="365125"/>
            <a:ext cx="10515600" cy="104305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Assessment Information</a:t>
            </a:r>
          </a:p>
        </p:txBody>
      </p:sp>
      <p:sp>
        <p:nvSpPr>
          <p:cNvPr id="3" name="Content Placeholder 2">
            <a:extLst>
              <a:ext uri="{FF2B5EF4-FFF2-40B4-BE49-F238E27FC236}">
                <a16:creationId xmlns:a16="http://schemas.microsoft.com/office/drawing/2014/main" id="{3117199C-D3D1-3C0D-3B6E-28B8D36BD27A}"/>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BCC0D91-C65D-43C7-B581-85FF3970A260}"/>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pic>
        <p:nvPicPr>
          <p:cNvPr id="2049" name="Picture 3">
            <a:extLst>
              <a:ext uri="{FF2B5EF4-FFF2-40B4-BE49-F238E27FC236}">
                <a16:creationId xmlns:a16="http://schemas.microsoft.com/office/drawing/2014/main" id="{9EC2E6F7-7020-637C-2BA4-8767B8FD1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796" y="1994205"/>
            <a:ext cx="8577738" cy="33391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30C7AF58-2426-EAF4-1814-832416BDBDB2}"/>
              </a:ext>
            </a:extLst>
          </p:cNvPr>
          <p:cNvSpPr>
            <a:spLocks noChangeArrowheads="1"/>
          </p:cNvSpPr>
          <p:nvPr/>
        </p:nvSpPr>
        <p:spPr bwMode="auto">
          <a:xfrm>
            <a:off x="3222172" y="50377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*GLH – Guided Learning Hours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86BB2195-F3D5-BE61-7CE5-884C82819344}"/>
              </a:ext>
            </a:extLst>
          </p:cNvPr>
          <p:cNvSpPr txBox="1"/>
          <p:nvPr/>
        </p:nvSpPr>
        <p:spPr>
          <a:xfrm>
            <a:off x="313944" y="5442206"/>
            <a:ext cx="8167458" cy="646331"/>
          </a:xfrm>
          <a:prstGeom prst="rect">
            <a:avLst/>
          </a:prstGeom>
          <a:noFill/>
        </p:spPr>
        <p:txBody>
          <a:bodyPr wrap="square" rtlCol="0">
            <a:spAutoFit/>
          </a:bodyPr>
          <a:lstStyle/>
          <a:p>
            <a:r>
              <a:rPr lang="en-GB" dirty="0">
                <a:solidFill>
                  <a:schemeClr val="bg1"/>
                </a:solidFill>
              </a:rPr>
              <a:t>Internal assessments – Coursework completed under controlled conditions. </a:t>
            </a:r>
          </a:p>
          <a:p>
            <a:r>
              <a:rPr lang="en-GB" dirty="0">
                <a:solidFill>
                  <a:schemeClr val="bg1"/>
                </a:solidFill>
              </a:rPr>
              <a:t>External assessment – Exam completed at the end of the course.</a:t>
            </a:r>
          </a:p>
        </p:txBody>
      </p:sp>
      <p:pic>
        <p:nvPicPr>
          <p:cNvPr id="5" name="Slide 3">
            <a:hlinkClick r:id="" action="ppaction://media"/>
            <a:extLst>
              <a:ext uri="{FF2B5EF4-FFF2-40B4-BE49-F238E27FC236}">
                <a16:creationId xmlns:a16="http://schemas.microsoft.com/office/drawing/2014/main" id="{010F812F-7439-A5DE-8173-0343AF0EF3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5772" y="653732"/>
            <a:ext cx="406400" cy="406400"/>
          </a:xfrm>
          <a:prstGeom prst="rect">
            <a:avLst/>
          </a:prstGeom>
        </p:spPr>
      </p:pic>
    </p:spTree>
    <p:extLst>
      <p:ext uri="{BB962C8B-B14F-4D97-AF65-F5344CB8AC3E}">
        <p14:creationId xmlns:p14="http://schemas.microsoft.com/office/powerpoint/2010/main" val="241113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49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8391-292D-126E-EF0C-C959AAF93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130EC-8515-2300-69CC-3B36B4DB363A}"/>
              </a:ext>
            </a:extLst>
          </p:cNvPr>
          <p:cNvSpPr>
            <a:spLocks noGrp="1"/>
          </p:cNvSpPr>
          <p:nvPr>
            <p:ph type="title"/>
          </p:nvPr>
        </p:nvSpPr>
        <p:spPr>
          <a:xfrm>
            <a:off x="838200" y="365125"/>
            <a:ext cx="10515600" cy="104305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Extra Curricular Opportunities</a:t>
            </a:r>
          </a:p>
        </p:txBody>
      </p:sp>
      <p:sp>
        <p:nvSpPr>
          <p:cNvPr id="3" name="Content Placeholder 2">
            <a:extLst>
              <a:ext uri="{FF2B5EF4-FFF2-40B4-BE49-F238E27FC236}">
                <a16:creationId xmlns:a16="http://schemas.microsoft.com/office/drawing/2014/main" id="{E3CBDB6B-3974-510B-DB06-479AE7E7DAF7}"/>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434BCC-A621-53B2-E897-9B20607F723C}"/>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8" name="TextBox 7">
            <a:extLst>
              <a:ext uri="{FF2B5EF4-FFF2-40B4-BE49-F238E27FC236}">
                <a16:creationId xmlns:a16="http://schemas.microsoft.com/office/drawing/2014/main" id="{3B638FB4-5668-7B62-CEF0-60984911C692}"/>
              </a:ext>
            </a:extLst>
          </p:cNvPr>
          <p:cNvSpPr txBox="1"/>
          <p:nvPr/>
        </p:nvSpPr>
        <p:spPr>
          <a:xfrm>
            <a:off x="452387" y="1997839"/>
            <a:ext cx="8691613" cy="2554545"/>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schemeClr val="bg1"/>
                </a:solidFill>
              </a:rPr>
              <a:t>Coding and App Development Club</a:t>
            </a:r>
          </a:p>
          <a:p>
            <a:pPr marL="285750" indent="-285750">
              <a:buFont typeface="Arial" panose="020B0604020202020204" pitchFamily="34" charset="0"/>
              <a:buChar char="•"/>
            </a:pPr>
            <a:r>
              <a:rPr lang="en-GB" sz="3200" dirty="0">
                <a:solidFill>
                  <a:schemeClr val="bg1"/>
                </a:solidFill>
              </a:rPr>
              <a:t>Lunch Time Support Sessions</a:t>
            </a:r>
          </a:p>
          <a:p>
            <a:pPr marL="285750" indent="-285750">
              <a:buFont typeface="Arial" panose="020B0604020202020204" pitchFamily="34" charset="0"/>
              <a:buChar char="•"/>
            </a:pPr>
            <a:r>
              <a:rPr lang="en-GB" sz="3200" dirty="0">
                <a:solidFill>
                  <a:schemeClr val="bg1"/>
                </a:solidFill>
              </a:rPr>
              <a:t>After school Support Sessions </a:t>
            </a:r>
          </a:p>
          <a:p>
            <a:pPr marL="285750" indent="-285750">
              <a:buFont typeface="Arial" panose="020B0604020202020204" pitchFamily="34" charset="0"/>
              <a:buChar char="•"/>
            </a:pPr>
            <a:r>
              <a:rPr lang="en-GB" sz="3200" dirty="0">
                <a:solidFill>
                  <a:schemeClr val="bg1"/>
                </a:solidFill>
              </a:rPr>
              <a:t>Industry Visits and Guest Speakers</a:t>
            </a:r>
          </a:p>
          <a:p>
            <a:pPr marL="285750" indent="-285750">
              <a:buFont typeface="Arial" panose="020B0604020202020204" pitchFamily="34" charset="0"/>
              <a:buChar char="•"/>
            </a:pPr>
            <a:r>
              <a:rPr lang="en-GB" sz="3200" dirty="0">
                <a:solidFill>
                  <a:schemeClr val="bg1"/>
                </a:solidFill>
              </a:rPr>
              <a:t>Gaming Club</a:t>
            </a:r>
          </a:p>
        </p:txBody>
      </p:sp>
      <p:pic>
        <p:nvPicPr>
          <p:cNvPr id="5" name="Slide 4">
            <a:hlinkClick r:id="" action="ppaction://media"/>
            <a:extLst>
              <a:ext uri="{FF2B5EF4-FFF2-40B4-BE49-F238E27FC236}">
                <a16:creationId xmlns:a16="http://schemas.microsoft.com/office/drawing/2014/main" id="{69597ADA-FA88-84C8-CE8F-66AB2BF47F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5829" y="683450"/>
            <a:ext cx="406400" cy="406400"/>
          </a:xfrm>
          <a:prstGeom prst="rect">
            <a:avLst/>
          </a:prstGeom>
        </p:spPr>
      </p:pic>
    </p:spTree>
    <p:extLst>
      <p:ext uri="{BB962C8B-B14F-4D97-AF65-F5344CB8AC3E}">
        <p14:creationId xmlns:p14="http://schemas.microsoft.com/office/powerpoint/2010/main" val="324293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DFEE-2960-1656-F27B-8C49F4FFE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CDA90-EB59-D7BC-E44F-8CD6F2EE4148}"/>
              </a:ext>
            </a:extLst>
          </p:cNvPr>
          <p:cNvSpPr>
            <a:spLocks noGrp="1"/>
          </p:cNvSpPr>
          <p:nvPr>
            <p:ph type="title"/>
          </p:nvPr>
        </p:nvSpPr>
        <p:spPr>
          <a:xfrm>
            <a:off x="838200" y="365125"/>
            <a:ext cx="10515600" cy="969899"/>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Next Steps and Career Pathways</a:t>
            </a:r>
          </a:p>
        </p:txBody>
      </p:sp>
      <p:sp>
        <p:nvSpPr>
          <p:cNvPr id="3" name="Content Placeholder 2">
            <a:extLst>
              <a:ext uri="{FF2B5EF4-FFF2-40B4-BE49-F238E27FC236}">
                <a16:creationId xmlns:a16="http://schemas.microsoft.com/office/drawing/2014/main" id="{A4087E14-0194-5771-E91A-2D0A399D2A93}"/>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56ED28-55E7-CD40-174D-AC4EA0054A03}"/>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257C1C4D-A25C-FFC2-C462-7F5FD5D3A41E}"/>
              </a:ext>
            </a:extLst>
          </p:cNvPr>
          <p:cNvSpPr txBox="1"/>
          <p:nvPr/>
        </p:nvSpPr>
        <p:spPr>
          <a:xfrm>
            <a:off x="313944" y="1877426"/>
            <a:ext cx="11558016" cy="4336444"/>
          </a:xfrm>
          <a:prstGeom prst="rect">
            <a:avLst/>
          </a:prstGeom>
          <a:noFill/>
        </p:spPr>
        <p:txBody>
          <a:bodyPr wrap="square">
            <a:spAutoFit/>
          </a:bodyPr>
          <a:lstStyle/>
          <a:p>
            <a:pPr>
              <a:lnSpc>
                <a:spcPct val="115000"/>
              </a:lnSpc>
              <a:spcAft>
                <a:spcPts val="800"/>
              </a:spcAft>
              <a:buNone/>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Studying the BTEC Tech Award in Digital Information Technology can lead to a wide range of digital and technology‑related careers. It helps learners build practical skills that are useful in many modern workplaces. Possible future pathways include:</a:t>
            </a:r>
          </a:p>
          <a:p>
            <a:pPr>
              <a:lnSpc>
                <a:spcPct val="115000"/>
              </a:lnSpc>
              <a:spcAft>
                <a:spcPts val="800"/>
              </a:spcAft>
              <a:buNone/>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Learners can progress to:</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Level 2 or Level 3 IT and Computing courses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BTEC National qualifications in ITA‑Levels such as Computer Science or Business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Apprenticeships in IT support, digital marketing, or software development</a:t>
            </a:r>
          </a:p>
          <a:p>
            <a:pPr>
              <a:lnSpc>
                <a:spcPct val="115000"/>
              </a:lnSpc>
              <a:spcAft>
                <a:spcPts val="800"/>
              </a:spcAft>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This qualification provides a foundation for careers such as: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IT Support Technician – helping people solve technical problems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Web or UX Designer – designing websites and user interfaces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Data Analyst Assistant – working with data to help organisations make decisions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Software or App Development Trainee – contributing to digital products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Cyber Security Assistant – supporting online safety and protection</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Digital Marketer – creating and managing online content</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Network Technician – helping to set up and maintain computer networks</a:t>
            </a:r>
          </a:p>
          <a:p>
            <a:pPr marL="285750" indent="-285750">
              <a:lnSpc>
                <a:spcPct val="115000"/>
              </a:lnSpc>
              <a:spcAft>
                <a:spcPts val="800"/>
              </a:spcAft>
              <a:buFont typeface="Arial" panose="020B0604020202020204" pitchFamily="34" charset="0"/>
              <a:buChar char="•"/>
            </a:pPr>
            <a:r>
              <a:rPr lang="en-GB" sz="1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Project Support Assistant – helping manage digital projects</a:t>
            </a:r>
          </a:p>
        </p:txBody>
      </p:sp>
      <p:pic>
        <p:nvPicPr>
          <p:cNvPr id="5" name="Slide5">
            <a:hlinkClick r:id="" action="ppaction://media"/>
            <a:extLst>
              <a:ext uri="{FF2B5EF4-FFF2-40B4-BE49-F238E27FC236}">
                <a16:creationId xmlns:a16="http://schemas.microsoft.com/office/drawing/2014/main" id="{0F793511-B8B6-7EC9-3B40-59C811736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86305" y="644130"/>
            <a:ext cx="406400" cy="406400"/>
          </a:xfrm>
          <a:prstGeom prst="rect">
            <a:avLst/>
          </a:prstGeom>
        </p:spPr>
      </p:pic>
    </p:spTree>
    <p:extLst>
      <p:ext uri="{BB962C8B-B14F-4D97-AF65-F5344CB8AC3E}">
        <p14:creationId xmlns:p14="http://schemas.microsoft.com/office/powerpoint/2010/main" val="370322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B50F-21F1-5A35-92A8-B4F32ED69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A89C4-3115-900D-E4E0-7A2F8E713E56}"/>
              </a:ext>
            </a:extLst>
          </p:cNvPr>
          <p:cNvSpPr>
            <a:spLocks noGrp="1"/>
          </p:cNvSpPr>
          <p:nvPr>
            <p:ph type="title"/>
          </p:nvPr>
        </p:nvSpPr>
        <p:spPr>
          <a:xfrm>
            <a:off x="838200" y="365125"/>
            <a:ext cx="10515600" cy="99733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Additional Information and Outcomes</a:t>
            </a:r>
          </a:p>
        </p:txBody>
      </p:sp>
      <p:sp>
        <p:nvSpPr>
          <p:cNvPr id="3" name="Content Placeholder 2">
            <a:extLst>
              <a:ext uri="{FF2B5EF4-FFF2-40B4-BE49-F238E27FC236}">
                <a16:creationId xmlns:a16="http://schemas.microsoft.com/office/drawing/2014/main" id="{D674E538-FF2F-ED7B-AC52-A53FFE80A909}"/>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9775349-3356-E49E-7471-2D97CBE0956E}"/>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E6F1C7CF-7806-8AA0-A898-BEE5E6C9D863}"/>
              </a:ext>
            </a:extLst>
          </p:cNvPr>
          <p:cNvSpPr txBox="1"/>
          <p:nvPr/>
        </p:nvSpPr>
        <p:spPr>
          <a:xfrm>
            <a:off x="390146" y="1973640"/>
            <a:ext cx="11333769" cy="3046988"/>
          </a:xfrm>
          <a:prstGeom prst="rect">
            <a:avLst/>
          </a:prstGeom>
          <a:noFill/>
        </p:spPr>
        <p:txBody>
          <a:bodyPr wrap="square">
            <a:spAutoFit/>
          </a:bodyPr>
          <a:lstStyle/>
          <a:p>
            <a:r>
              <a:rPr lang="en-GB" sz="2400" dirty="0">
                <a:solidFill>
                  <a:schemeClr val="bg1"/>
                </a:solidFill>
              </a:rPr>
              <a:t>The BTEC Level 1/Level 2 Tech Award in Digital Information Technology provides learners with practical experience and knowledge that can be applied in real-world digital contexts. Through the course, learners complete projects that develop skills in planning, managing, interpreting, presenting, and protecting data. This hands-on approach helps them build confidence in using technology, problem-solving, and working independently or in teams. On completion, learners gain a recognised qualification that supports further study, such as GCSEs or Level 3 vocational courses, and prepares them for future career opportunities in digital and IT-related fields.</a:t>
            </a:r>
          </a:p>
        </p:txBody>
      </p:sp>
      <p:pic>
        <p:nvPicPr>
          <p:cNvPr id="5" name="Slide 6">
            <a:hlinkClick r:id="" action="ppaction://media"/>
            <a:extLst>
              <a:ext uri="{FF2B5EF4-FFF2-40B4-BE49-F238E27FC236}">
                <a16:creationId xmlns:a16="http://schemas.microsoft.com/office/drawing/2014/main" id="{DB47CF5B-2EAA-5AD2-85EB-293AF6A24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7629" y="634109"/>
            <a:ext cx="406400" cy="406400"/>
          </a:xfrm>
          <a:prstGeom prst="rect">
            <a:avLst/>
          </a:prstGeom>
        </p:spPr>
      </p:pic>
    </p:spTree>
    <p:extLst>
      <p:ext uri="{BB962C8B-B14F-4D97-AF65-F5344CB8AC3E}">
        <p14:creationId xmlns:p14="http://schemas.microsoft.com/office/powerpoint/2010/main" val="2929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FAFD8-84D8-034D-E6D5-C8174C8F5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9C513-EAB2-7B7F-B8AD-3CD30ED99EF2}"/>
              </a:ext>
            </a:extLst>
          </p:cNvPr>
          <p:cNvSpPr>
            <a:spLocks noGrp="1"/>
          </p:cNvSpPr>
          <p:nvPr>
            <p:ph type="title"/>
          </p:nvPr>
        </p:nvSpPr>
        <p:spPr>
          <a:xfrm>
            <a:off x="838200" y="365125"/>
            <a:ext cx="10515600" cy="1033907"/>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Frequently Asked Questions</a:t>
            </a:r>
          </a:p>
        </p:txBody>
      </p:sp>
      <p:sp>
        <p:nvSpPr>
          <p:cNvPr id="4" name="TextBox 3">
            <a:extLst>
              <a:ext uri="{FF2B5EF4-FFF2-40B4-BE49-F238E27FC236}">
                <a16:creationId xmlns:a16="http://schemas.microsoft.com/office/drawing/2014/main" id="{31EE200A-F034-6960-18DB-EB1E317CEFE4}"/>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27A24495-1B8A-E2D8-A2A7-298362DAE1B2}"/>
              </a:ext>
            </a:extLst>
          </p:cNvPr>
          <p:cNvSpPr txBox="1"/>
          <p:nvPr/>
        </p:nvSpPr>
        <p:spPr>
          <a:xfrm>
            <a:off x="6163733" y="1622838"/>
            <a:ext cx="5699760" cy="4524315"/>
          </a:xfrm>
          <a:prstGeom prst="rect">
            <a:avLst/>
          </a:prstGeom>
          <a:noFill/>
          <a:ln>
            <a:solidFill>
              <a:schemeClr val="bg1"/>
            </a:solidFill>
          </a:ln>
        </p:spPr>
        <p:txBody>
          <a:bodyPr wrap="square">
            <a:spAutoFit/>
          </a:bodyPr>
          <a:lstStyle/>
          <a:p>
            <a:pPr marL="0" indent="0">
              <a:buNone/>
            </a:pPr>
            <a:r>
              <a:rPr lang="en-GB" b="1" dirty="0">
                <a:solidFill>
                  <a:schemeClr val="bg1"/>
                </a:solidFill>
                <a:latin typeface="Arial" panose="020B0604020202020204" pitchFamily="34" charset="0"/>
                <a:cs typeface="Arial" panose="020B0604020202020204" pitchFamily="34" charset="0"/>
              </a:rPr>
              <a:t>4. Is there a lot of writing?</a:t>
            </a:r>
          </a:p>
          <a:p>
            <a:pPr marL="0" indent="0">
              <a:buNone/>
            </a:pPr>
            <a:r>
              <a:rPr lang="en-GB" dirty="0">
                <a:solidFill>
                  <a:schemeClr val="bg1"/>
                </a:solidFill>
                <a:latin typeface="Arial" panose="020B0604020202020204" pitchFamily="34" charset="0"/>
                <a:cs typeface="Arial" panose="020B0604020202020204" pitchFamily="34" charset="0"/>
              </a:rPr>
              <a:t>The course includes written explanations, but most work is practical, involving designing, creating and evaluating digital products.</a:t>
            </a:r>
          </a:p>
          <a:p>
            <a:pPr marL="0" indent="0">
              <a:buNone/>
            </a:pPr>
            <a:endParaRPr lang="en-GB" dirty="0">
              <a:solidFill>
                <a:schemeClr val="bg1"/>
              </a:solidFill>
              <a:latin typeface="Arial" panose="020B0604020202020204" pitchFamily="34" charset="0"/>
              <a:cs typeface="Arial" panose="020B0604020202020204" pitchFamily="34" charset="0"/>
            </a:endParaRPr>
          </a:p>
          <a:p>
            <a:pPr marL="0" indent="0">
              <a:buNone/>
            </a:pPr>
            <a:r>
              <a:rPr lang="en-GB" b="1" dirty="0">
                <a:solidFill>
                  <a:schemeClr val="bg1"/>
                </a:solidFill>
                <a:latin typeface="Arial" panose="020B0604020202020204" pitchFamily="34" charset="0"/>
                <a:cs typeface="Arial" panose="020B0604020202020204" pitchFamily="34" charset="0"/>
              </a:rPr>
              <a:t>5. How is this different from GCSE Computer Science?</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GCSE Computer Science focuses more on programming and theory.</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BTEC DIT focuses on applied digital skills, design, data and practical tasks.</a:t>
            </a:r>
          </a:p>
          <a:p>
            <a:pPr marL="285750" indent="-285750">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0" indent="0">
              <a:buNone/>
            </a:pPr>
            <a:r>
              <a:rPr lang="en-GB" b="1" dirty="0">
                <a:solidFill>
                  <a:schemeClr val="bg1"/>
                </a:solidFill>
                <a:latin typeface="Arial" panose="020B0604020202020204" pitchFamily="34" charset="0"/>
                <a:cs typeface="Arial" panose="020B0604020202020204" pitchFamily="34" charset="0"/>
              </a:rPr>
              <a:t>6. What grades can I achieve?</a:t>
            </a:r>
          </a:p>
          <a:p>
            <a:pPr marL="0" indent="0">
              <a:buNone/>
            </a:pPr>
            <a:r>
              <a:rPr lang="en-GB" dirty="0">
                <a:solidFill>
                  <a:schemeClr val="bg1"/>
                </a:solidFill>
                <a:latin typeface="Arial" panose="020B0604020202020204" pitchFamily="34" charset="0"/>
                <a:cs typeface="Arial" panose="020B0604020202020204" pitchFamily="34" charset="0"/>
              </a:rPr>
              <a:t>You can achieve:</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Level 1 Pass, Merit, Distinction</a:t>
            </a:r>
          </a:p>
          <a:p>
            <a:pPr marL="285750" indent="-28575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Level 2 Pass, Merit, Distinction or Distinction</a:t>
            </a:r>
          </a:p>
        </p:txBody>
      </p:sp>
      <p:sp>
        <p:nvSpPr>
          <p:cNvPr id="10" name="TextBox 9">
            <a:extLst>
              <a:ext uri="{FF2B5EF4-FFF2-40B4-BE49-F238E27FC236}">
                <a16:creationId xmlns:a16="http://schemas.microsoft.com/office/drawing/2014/main" id="{C48A5FC6-D05C-8467-0800-B72D02A8466F}"/>
              </a:ext>
            </a:extLst>
          </p:cNvPr>
          <p:cNvSpPr txBox="1"/>
          <p:nvPr/>
        </p:nvSpPr>
        <p:spPr>
          <a:xfrm>
            <a:off x="328507" y="1622838"/>
            <a:ext cx="5699760" cy="4524315"/>
          </a:xfrm>
          <a:prstGeom prst="rect">
            <a:avLst/>
          </a:prstGeom>
          <a:noFill/>
          <a:ln>
            <a:solidFill>
              <a:schemeClr val="bg1"/>
            </a:solidFill>
          </a:ln>
        </p:spPr>
        <p:txBody>
          <a:bodyPr wrap="square">
            <a:spAutoFit/>
          </a:bodyPr>
          <a:lstStyle/>
          <a:p>
            <a:pPr marL="342900" indent="-342900">
              <a:buAutoNum type="arabicPeriod"/>
            </a:pPr>
            <a:r>
              <a:rPr lang="en-GB" b="1" dirty="0">
                <a:solidFill>
                  <a:schemeClr val="bg1"/>
                </a:solidFill>
                <a:latin typeface="Arial" panose="020B0604020202020204" pitchFamily="34" charset="0"/>
                <a:cs typeface="Arial" panose="020B0604020202020204" pitchFamily="34" charset="0"/>
              </a:rPr>
              <a:t>What is the BTEC Tech Award in DIT?</a:t>
            </a:r>
          </a:p>
          <a:p>
            <a:pPr marL="0" indent="0">
              <a:buNone/>
            </a:pPr>
            <a:r>
              <a:rPr lang="en-GB" dirty="0">
                <a:solidFill>
                  <a:schemeClr val="bg1"/>
                </a:solidFill>
                <a:latin typeface="Arial" panose="020B0604020202020204" pitchFamily="34" charset="0"/>
                <a:cs typeface="Arial" panose="020B0604020202020204" pitchFamily="34" charset="0"/>
              </a:rPr>
              <a:t>It is a practical, skills based qualification that teaches how digital information is created, used and managed in real world situations.</a:t>
            </a:r>
          </a:p>
          <a:p>
            <a:pPr marL="0" indent="0">
              <a:buNone/>
            </a:pPr>
            <a:endParaRPr lang="en-GB" dirty="0">
              <a:solidFill>
                <a:schemeClr val="bg1"/>
              </a:solidFill>
              <a:latin typeface="Arial" panose="020B0604020202020204" pitchFamily="34" charset="0"/>
              <a:cs typeface="Arial" panose="020B0604020202020204" pitchFamily="34" charset="0"/>
            </a:endParaRPr>
          </a:p>
          <a:p>
            <a:pPr marL="0" indent="0">
              <a:buNone/>
            </a:pPr>
            <a:r>
              <a:rPr lang="en-GB" b="1" dirty="0">
                <a:solidFill>
                  <a:schemeClr val="bg1"/>
                </a:solidFill>
                <a:latin typeface="Arial" panose="020B0604020202020204" pitchFamily="34" charset="0"/>
                <a:cs typeface="Arial" panose="020B0604020202020204" pitchFamily="34" charset="0"/>
              </a:rPr>
              <a:t>2. How is the course assessed?</a:t>
            </a:r>
          </a:p>
          <a:p>
            <a:pPr lvl="1"/>
            <a:r>
              <a:rPr lang="en-GB" dirty="0">
                <a:solidFill>
                  <a:schemeClr val="bg1"/>
                </a:solidFill>
                <a:latin typeface="Arial" panose="020B0604020202020204" pitchFamily="34" charset="0"/>
                <a:cs typeface="Arial" panose="020B0604020202020204" pitchFamily="34" charset="0"/>
              </a:rPr>
              <a:t>Two internal coursework units, marked in school.</a:t>
            </a:r>
          </a:p>
          <a:p>
            <a:pPr lvl="1"/>
            <a:r>
              <a:rPr lang="en-GB" dirty="0">
                <a:solidFill>
                  <a:schemeClr val="bg1"/>
                </a:solidFill>
                <a:latin typeface="Arial" panose="020B0604020202020204" pitchFamily="34" charset="0"/>
                <a:cs typeface="Arial" panose="020B0604020202020204" pitchFamily="34" charset="0"/>
              </a:rPr>
              <a:t>One external exam, set and marked by Pearson.</a:t>
            </a:r>
          </a:p>
          <a:p>
            <a:pPr lvl="1"/>
            <a:endParaRPr lang="en-GB" dirty="0">
              <a:solidFill>
                <a:schemeClr val="bg1"/>
              </a:solidFill>
              <a:latin typeface="Arial" panose="020B0604020202020204" pitchFamily="34" charset="0"/>
              <a:cs typeface="Arial" panose="020B0604020202020204" pitchFamily="34" charset="0"/>
            </a:endParaRPr>
          </a:p>
          <a:p>
            <a:pPr marL="0" indent="0">
              <a:buNone/>
            </a:pPr>
            <a:r>
              <a:rPr lang="en-GB" b="1" dirty="0">
                <a:solidFill>
                  <a:schemeClr val="bg1"/>
                </a:solidFill>
                <a:latin typeface="Arial" panose="020B0604020202020204" pitchFamily="34" charset="0"/>
                <a:cs typeface="Arial" panose="020B0604020202020204" pitchFamily="34" charset="0"/>
              </a:rPr>
              <a:t>3. What skills will I learn?</a:t>
            </a:r>
          </a:p>
          <a:p>
            <a:pPr marL="0" indent="0">
              <a:buNone/>
            </a:pPr>
            <a:r>
              <a:rPr lang="en-GB" dirty="0">
                <a:solidFill>
                  <a:schemeClr val="bg1"/>
                </a:solidFill>
                <a:latin typeface="Arial" panose="020B0604020202020204" pitchFamily="34" charset="0"/>
                <a:cs typeface="Arial" panose="020B0604020202020204" pitchFamily="34" charset="0"/>
              </a:rPr>
              <a:t>You will learn:</a:t>
            </a:r>
          </a:p>
          <a:p>
            <a:pPr lvl="1"/>
            <a:r>
              <a:rPr lang="en-GB" dirty="0">
                <a:solidFill>
                  <a:schemeClr val="bg1"/>
                </a:solidFill>
                <a:latin typeface="Arial" panose="020B0604020202020204" pitchFamily="34" charset="0"/>
                <a:cs typeface="Arial" panose="020B0604020202020204" pitchFamily="34" charset="0"/>
              </a:rPr>
              <a:t>How to design user interfaces</a:t>
            </a:r>
          </a:p>
          <a:p>
            <a:pPr lvl="1"/>
            <a:r>
              <a:rPr lang="en-GB" dirty="0">
                <a:solidFill>
                  <a:schemeClr val="bg1"/>
                </a:solidFill>
                <a:latin typeface="Arial" panose="020B0604020202020204" pitchFamily="34" charset="0"/>
                <a:cs typeface="Arial" panose="020B0604020202020204" pitchFamily="34" charset="0"/>
              </a:rPr>
              <a:t>How to collect, analyse and present data</a:t>
            </a:r>
          </a:p>
          <a:p>
            <a:pPr lvl="1"/>
            <a:r>
              <a:rPr lang="en-GB" dirty="0">
                <a:solidFill>
                  <a:schemeClr val="bg1"/>
                </a:solidFill>
                <a:latin typeface="Arial" panose="020B0604020202020204" pitchFamily="34" charset="0"/>
                <a:cs typeface="Arial" panose="020B0604020202020204" pitchFamily="34" charset="0"/>
              </a:rPr>
              <a:t>How digital systems work in organisations</a:t>
            </a:r>
          </a:p>
          <a:p>
            <a:pPr lvl="1"/>
            <a:r>
              <a:rPr lang="en-GB" dirty="0">
                <a:solidFill>
                  <a:schemeClr val="bg1"/>
                </a:solidFill>
                <a:latin typeface="Arial" panose="020B0604020202020204" pitchFamily="34" charset="0"/>
                <a:cs typeface="Arial" panose="020B0604020202020204" pitchFamily="34" charset="0"/>
              </a:rPr>
              <a:t>Project planning and problem solving</a:t>
            </a:r>
          </a:p>
          <a:p>
            <a:pPr lvl="1"/>
            <a:r>
              <a:rPr lang="en-GB" dirty="0">
                <a:solidFill>
                  <a:schemeClr val="bg1"/>
                </a:solidFill>
                <a:latin typeface="Arial" panose="020B0604020202020204" pitchFamily="34" charset="0"/>
                <a:cs typeface="Arial" panose="020B0604020202020204" pitchFamily="34" charset="0"/>
              </a:rPr>
              <a:t>Cyber security and safe working practices</a:t>
            </a:r>
          </a:p>
        </p:txBody>
      </p:sp>
      <p:pic>
        <p:nvPicPr>
          <p:cNvPr id="3" name="Slide 7 ">
            <a:hlinkClick r:id="" action="ppaction://media"/>
            <a:extLst>
              <a:ext uri="{FF2B5EF4-FFF2-40B4-BE49-F238E27FC236}">
                <a16:creationId xmlns:a16="http://schemas.microsoft.com/office/drawing/2014/main" id="{3F7101B5-98B2-8FF6-16FF-DA1109F745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85572" y="678878"/>
            <a:ext cx="406400" cy="406400"/>
          </a:xfrm>
          <a:prstGeom prst="rect">
            <a:avLst/>
          </a:prstGeom>
        </p:spPr>
      </p:pic>
    </p:spTree>
    <p:extLst>
      <p:ext uri="{BB962C8B-B14F-4D97-AF65-F5344CB8AC3E}">
        <p14:creationId xmlns:p14="http://schemas.microsoft.com/office/powerpoint/2010/main" val="3330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7B9A3779A7EA469433A912F751FCB4" ma:contentTypeVersion="34" ma:contentTypeDescription="Create a new document." ma:contentTypeScope="" ma:versionID="c3ce0729444492e2e7ed6c1b0c5e5216">
  <xsd:schema xmlns:xsd="http://www.w3.org/2001/XMLSchema" xmlns:xs="http://www.w3.org/2001/XMLSchema" xmlns:p="http://schemas.microsoft.com/office/2006/metadata/properties" xmlns:ns2="e8a53ddf-688e-4772-906e-8e773fbc50f1" xmlns:ns3="85b6cea0-83f0-42c6-9c4f-7c7da97c36bf" targetNamespace="http://schemas.microsoft.com/office/2006/metadata/properties" ma:root="true" ma:fieldsID="7ad4edf24d4580e393b26ef1ec787d03" ns2:_="" ns3:_="">
    <xsd:import namespace="e8a53ddf-688e-4772-906e-8e773fbc50f1"/>
    <xsd:import namespace="85b6cea0-83f0-42c6-9c4f-7c7da97c36bf"/>
    <xsd:element name="properties">
      <xsd:complexType>
        <xsd:sequence>
          <xsd:element name="documentManagement">
            <xsd:complexType>
              <xsd:all>
                <xsd:element ref="ns2:f908b412cb9b47c8b4611620c63c67b6" minOccurs="0"/>
                <xsd:element ref="ns2:TaxCatchAll" minOccurs="0"/>
                <xsd:element ref="ns2:PersonalIdentificationData" minOccurs="0"/>
                <xsd:element ref="ns2:KS" minOccurs="0"/>
                <xsd:element ref="ns2:m886e2b4bfb94daca9fe45812b30eb2c" minOccurs="0"/>
                <xsd:element ref="ns2:ge0bb8af36ee4c1b86ae837e1ac45bea" minOccurs="0"/>
                <xsd:element ref="ns2:c2de43a4609240278ae4a68ac4cf3f9e" minOccurs="0"/>
                <xsd:element ref="ns2:m7d99c2bc7e54546898d75369951989b"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DateTaken" minOccurs="0"/>
                <xsd:element ref="ns2:SharedWithUsers" minOccurs="0"/>
                <xsd:element ref="ns2:SharedWithDetails" minOccurs="0"/>
                <xsd:element ref="ns3:MediaServiceAutoKeyPoints" minOccurs="0"/>
                <xsd:element ref="ns3:MediaServiceKeyPoint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53ddf-688e-4772-906e-8e773fbc50f1" elementFormDefault="qualified">
    <xsd:import namespace="http://schemas.microsoft.com/office/2006/documentManagement/types"/>
    <xsd:import namespace="http://schemas.microsoft.com/office/infopath/2007/PartnerControls"/>
    <xsd:element name="f908b412cb9b47c8b4611620c63c67b6" ma:index="9" nillable="true" ma:taxonomy="true" ma:internalName="f908b412cb9b47c8b4611620c63c67b6" ma:taxonomyFieldName="Staff_x0020_Category" ma:displayName="Staff Category" ma:default="" ma:fieldId="{f908b412-cb9b-47c8-b461-1620c63c67b6}" ma:sspId="c2e1509d-e6fe-4f2c-b84b-042f796b62cd" ma:termSetId="f8bc4358-e857-4663-b491-683e6f28e2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92096fc8-3490-44c9-9034-ebaff1d2e088}" ma:internalName="TaxCatchAll" ma:showField="CatchAllData" ma:web="e8a53ddf-688e-4772-906e-8e773fbc50f1">
      <xsd:complexType>
        <xsd:complexContent>
          <xsd:extension base="dms:MultiChoiceLookup">
            <xsd:sequence>
              <xsd:element name="Value" type="dms:Lookup" maxOccurs="unbounded" minOccurs="0" nillable="true"/>
            </xsd:sequence>
          </xsd:extension>
        </xsd:complexContent>
      </xsd:complexType>
    </xsd:element>
    <xsd:element name="PersonalIdentificationData" ma:index="11" nillable="true" ma:displayName="Personal Identification Data" ma:default="" ma:internalName="PersonalIdentificationData">
      <xsd:simpleType>
        <xsd:restriction base="dms:Choice">
          <xsd:enumeration value="No"/>
          <xsd:enumeration value="Yes"/>
        </xsd:restriction>
      </xsd:simpleType>
    </xsd:element>
    <xsd:element name="KS" ma:index="12" nillable="true" ma:displayName="Key Stage" ma:default="" ma:internalName="KS">
      <xsd:simpleType>
        <xsd:restriction base="dms:Choice">
          <xsd:enumeration value="Foundation"/>
          <xsd:enumeration value="KS1"/>
          <xsd:enumeration value="KS2"/>
          <xsd:enumeration value="KS3"/>
          <xsd:enumeration value="KS4"/>
          <xsd:enumeration value="KS5"/>
        </xsd:restriction>
      </xsd:simpleType>
    </xsd:element>
    <xsd:element name="m886e2b4bfb94daca9fe45812b30eb2c" ma:index="14" nillable="true" ma:taxonomy="true" ma:internalName="m886e2b4bfb94daca9fe45812b30eb2c" ma:taxonomyFieldName="Topic" ma:displayName="Topic" ma:default="" ma:fieldId="{6886e2b4-bfb9-4dac-a9fe-45812b30eb2c}" ma:sspId="c2e1509d-e6fe-4f2c-b84b-042f796b62cd" ma:termSetId="41e60437-e8ff-4e62-9399-65ea63281720" ma:anchorId="00000000-0000-0000-0000-000000000000" ma:open="false" ma:isKeyword="false">
      <xsd:complexType>
        <xsd:sequence>
          <xsd:element ref="pc:Terms" minOccurs="0" maxOccurs="1"/>
        </xsd:sequence>
      </xsd:complexType>
    </xsd:element>
    <xsd:element name="ge0bb8af36ee4c1b86ae837e1ac45bea" ma:index="16" nillable="true" ma:taxonomy="true" ma:internalName="ge0bb8af36ee4c1b86ae837e1ac45bea" ma:taxonomyFieldName="ExamBoard" ma:displayName="Exam Board" ma:default="" ma:fieldId="{0e0bb8af-36ee-4c1b-86ae-837e1ac45bea}" ma:sspId="c2e1509d-e6fe-4f2c-b84b-042f796b62cd" ma:termSetId="e7b1d02c-96e0-4290-ad22-cc61cd54edc5" ma:anchorId="00000000-0000-0000-0000-000000000000" ma:open="false" ma:isKeyword="false">
      <xsd:complexType>
        <xsd:sequence>
          <xsd:element ref="pc:Terms" minOccurs="0" maxOccurs="1"/>
        </xsd:sequence>
      </xsd:complexType>
    </xsd:element>
    <xsd:element name="c2de43a4609240278ae4a68ac4cf3f9e" ma:index="18" nillable="true" ma:taxonomy="true" ma:internalName="c2de43a4609240278ae4a68ac4cf3f9e" ma:taxonomyFieldName="Week" ma:displayName="Week" ma:default="" ma:fieldId="{c2de43a4-6092-4027-8ae4-a68ac4cf3f9e}" ma:sspId="c2e1509d-e6fe-4f2c-b84b-042f796b62cd" ma:termSetId="b5fe4f1b-a58d-41b3-b60a-50bead852115" ma:anchorId="00000000-0000-0000-0000-000000000000" ma:open="false" ma:isKeyword="false">
      <xsd:complexType>
        <xsd:sequence>
          <xsd:element ref="pc:Terms" minOccurs="0" maxOccurs="1"/>
        </xsd:sequence>
      </xsd:complexType>
    </xsd:element>
    <xsd:element name="m7d99c2bc7e54546898d75369951989b" ma:index="20" nillable="true" ma:taxonomy="true" ma:internalName="m7d99c2bc7e54546898d75369951989b" ma:taxonomyFieldName="Term" ma:displayName="Term" ma:default="" ma:fieldId="{67d99c2b-c7e5-4546-898d-75369951989b}" ma:sspId="c2e1509d-e6fe-4f2c-b84b-042f796b62cd" ma:termSetId="25f3c822-e4c5-4c28-ac02-aa3d1ae3dc16" ma:anchorId="00000000-0000-0000-0000-000000000000" ma:open="false" ma:isKeyword="false">
      <xsd:complexType>
        <xsd:sequence>
          <xsd:element ref="pc:Terms" minOccurs="0" maxOccurs="1"/>
        </xsd:sequence>
      </xsd:complexType>
    </xsd:element>
    <xsd:element name="Year" ma:index="21" nillable="true" ma:displayName="Year" ma:default="" ma:internalName="Year">
      <xsd:simpleType>
        <xsd:restriction base="dms:Choice">
          <xsd:enumeration value="R"/>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restriction>
      </xsd:simpleType>
    </xsd:element>
    <xsd:element name="Lesson" ma:index="22" nillable="true" ma:displayName="Lesson" ma:default="" ma:internalName="Lesson">
      <xsd:simpleType>
        <xsd:restriction base="dms:Text"/>
      </xsd:simpleType>
    </xsd:element>
    <xsd:element name="CustomTags" ma:index="23" nillable="true" ma:displayName="Custom Tags" ma:default="" ma:internalName="CustomTags">
      <xsd:simpleType>
        <xsd:restriction base="dms:Text"/>
      </xsd:simpleType>
    </xsd:element>
    <xsd:element name="CurriculumSubject" ma:index="24" nillable="true" ma:displayName="Curriculum Subject" ma:default="Staff" ma:internalName="CurriculumSubject">
      <xsd:simpleType>
        <xsd:restriction base="dms:Text"/>
      </xsd:simple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6cea0-83f0-42c6-9c4f-7c7da97c36bf"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LengthInSeconds" ma:index="32" nillable="true" ma:displayName="Length (seconds)" ma:internalName="MediaLengthInSeconds" ma:readOnly="true">
      <xsd:simpleType>
        <xsd:restriction base="dms:Unknown"/>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c2e1509d-e6fe-4f2c-b84b-042f796b62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9" nillable="true" ma:displayName="MediaServiceObjectDetectorVersions" ma:hidden="true" ma:indexed="true" ma:internalName="MediaServiceObjectDetectorVersions"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MediaServiceLocation" ma:index="4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Year xmlns="e8a53ddf-688e-4772-906e-8e773fbc50f1" xsi:nil="true"/>
    <Lesson xmlns="e8a53ddf-688e-4772-906e-8e773fbc50f1" xsi:nil="true"/>
    <CustomTags xmlns="e8a53ddf-688e-4772-906e-8e773fbc50f1" xsi:nil="true"/>
    <KS xmlns="e8a53ddf-688e-4772-906e-8e773fbc50f1" xsi:nil="true"/>
    <m7d99c2bc7e54546898d75369951989b xmlns="e8a53ddf-688e-4772-906e-8e773fbc50f1">
      <Terms xmlns="http://schemas.microsoft.com/office/infopath/2007/PartnerControls"/>
    </m7d99c2bc7e54546898d75369951989b>
    <CurriculumSubject xmlns="e8a53ddf-688e-4772-906e-8e773fbc50f1">Staff</CurriculumSubject>
    <c2de43a4609240278ae4a68ac4cf3f9e xmlns="e8a53ddf-688e-4772-906e-8e773fbc50f1">
      <Terms xmlns="http://schemas.microsoft.com/office/infopath/2007/PartnerControls"/>
    </c2de43a4609240278ae4a68ac4cf3f9e>
    <TaxCatchAll xmlns="e8a53ddf-688e-4772-906e-8e773fbc50f1" xsi:nil="true"/>
    <f908b412cb9b47c8b4611620c63c67b6 xmlns="e8a53ddf-688e-4772-906e-8e773fbc50f1">
      <Terms xmlns="http://schemas.microsoft.com/office/infopath/2007/PartnerControls"/>
    </f908b412cb9b47c8b4611620c63c67b6>
    <ge0bb8af36ee4c1b86ae837e1ac45bea xmlns="e8a53ddf-688e-4772-906e-8e773fbc50f1">
      <Terms xmlns="http://schemas.microsoft.com/office/infopath/2007/PartnerControls"/>
    </ge0bb8af36ee4c1b86ae837e1ac45bea>
    <PersonalIdentificationData xmlns="e8a53ddf-688e-4772-906e-8e773fbc50f1" xsi:nil="true"/>
    <lcf76f155ced4ddcb4097134ff3c332f xmlns="85b6cea0-83f0-42c6-9c4f-7c7da97c36bf">
      <Terms xmlns="http://schemas.microsoft.com/office/infopath/2007/PartnerControls"/>
    </lcf76f155ced4ddcb4097134ff3c332f>
    <m886e2b4bfb94daca9fe45812b30eb2c xmlns="e8a53ddf-688e-4772-906e-8e773fbc50f1">
      <Terms xmlns="http://schemas.microsoft.com/office/infopath/2007/PartnerControls"/>
    </m886e2b4bfb94daca9fe45812b30eb2c>
  </documentManagement>
</p:properties>
</file>

<file path=customXml/itemProps1.xml><?xml version="1.0" encoding="utf-8"?>
<ds:datastoreItem xmlns:ds="http://schemas.openxmlformats.org/officeDocument/2006/customXml" ds:itemID="{3252E3CA-69E2-4619-ACA8-8D2C16BCD8CE}">
  <ds:schemaRefs>
    <ds:schemaRef ds:uri="http://schemas.microsoft.com/sharepoint/v3/contenttype/forms"/>
  </ds:schemaRefs>
</ds:datastoreItem>
</file>

<file path=customXml/itemProps2.xml><?xml version="1.0" encoding="utf-8"?>
<ds:datastoreItem xmlns:ds="http://schemas.openxmlformats.org/officeDocument/2006/customXml" ds:itemID="{6520F30A-FD11-4C98-A766-5DC74B6CB426}">
  <ds:schemaRefs>
    <ds:schemaRef ds:uri="85b6cea0-83f0-42c6-9c4f-7c7da97c36bf"/>
    <ds:schemaRef ds:uri="e8a53ddf-688e-4772-906e-8e773fbc50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99D3C7-8993-45A4-8907-F1EDB9DA119B}">
  <ds:schemaRefs>
    <ds:schemaRef ds:uri="272910fa-7f65-41e8-bf4a-bd1e3ed75656"/>
    <ds:schemaRef ds:uri="85b6cea0-83f0-42c6-9c4f-7c7da97c36bf"/>
    <ds:schemaRef ds:uri="ab35c4c7-26b0-482c-98d2-42ed203ca081"/>
    <ds:schemaRef ds:uri="e8a53ddf-688e-4772-906e-8e773fbc50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85</TotalTime>
  <Words>811</Words>
  <Application>Microsoft Office PowerPoint</Application>
  <PresentationFormat>Widescreen</PresentationFormat>
  <Paragraphs>69</Paragraphs>
  <Slides>7</Slides>
  <Notes>0</Notes>
  <HiddenSlides>0</HiddenSlides>
  <MMClips>8</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Year 9 Options 2026-2028</vt:lpstr>
      <vt:lpstr>Course and Qualification Information</vt:lpstr>
      <vt:lpstr>Assessment Information</vt:lpstr>
      <vt:lpstr>Extra Curricular Opportunities</vt:lpstr>
      <vt:lpstr>Next Steps and Career Pathways</vt:lpstr>
      <vt:lpstr>Additional Information and Outcomes</vt:lpstr>
      <vt:lpstr>Frequently Asked Questions</vt:lpstr>
    </vt:vector>
  </TitlesOfParts>
  <Company>Bishop Milner Catholic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PSumner</dc:creator>
  <cp:lastModifiedBy>UMahmood</cp:lastModifiedBy>
  <cp:revision>10</cp:revision>
  <dcterms:created xsi:type="dcterms:W3CDTF">2018-01-16T10:20:02Z</dcterms:created>
  <dcterms:modified xsi:type="dcterms:W3CDTF">2026-04-20T12:04:21Z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0x0101001A7B9A3779A7EA469433A912F751FCB4</vt:lpwstr>
  </property>
  <property fmtid="{D5CDD505-2E9C-101B-9397-08002B2CF9AE}" pid="3" name="Order">
    <vt:r8>252200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ExamBoard">
    <vt:lpwstr/>
  </property>
  <property fmtid="{D5CDD505-2E9C-101B-9397-08002B2CF9AE}" pid="10" name="Topic">
    <vt:lpwstr/>
  </property>
  <property fmtid="{D5CDD505-2E9C-101B-9397-08002B2CF9AE}" pid="11" name="Term">
    <vt:lpwstr/>
  </property>
  <property fmtid="{D5CDD505-2E9C-101B-9397-08002B2CF9AE}" pid="12" name="Staff Category">
    <vt:lpwstr/>
  </property>
  <property fmtid="{D5CDD505-2E9C-101B-9397-08002B2CF9AE}" pid="13" name="Week">
    <vt:lpwstr/>
  </property>
  <property fmtid="{D5CDD505-2E9C-101B-9397-08002B2CF9AE}" pid="14" name="Staff_x0020_Category">
    <vt:lpwstr/>
  </property>
  <property fmtid="{D5CDD505-2E9C-101B-9397-08002B2CF9AE}" pid="15" name="MediaServiceImageTags">
    <vt:lpwstr/>
  </property>
</Properties>
</file>