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73" r:id="rId5"/>
    <p:sldId id="287" r:id="rId6"/>
    <p:sldId id="288" r:id="rId7"/>
    <p:sldId id="289" r:id="rId8"/>
    <p:sldId id="290" r:id="rId9"/>
    <p:sldId id="291" r:id="rId10"/>
    <p:sldId id="29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8F4A8-943A-4396-8F34-5B4C630988A8}" v="47" dt="2026-02-25T15:00:15.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8834" autoAdjust="0"/>
  </p:normalViewPr>
  <p:slideViewPr>
    <p:cSldViewPr snapToGrid="0">
      <p:cViewPr varScale="1">
        <p:scale>
          <a:sx n="24" d="100"/>
          <a:sy n="24" d="100"/>
        </p:scale>
        <p:origin x="22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6F337-823C-444F-8D21-9BC9CAE5B544}" type="datetimeFigureOut">
              <a:rPr lang="en-GB" smtClean="0"/>
              <a:t>20/04/2026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BED7F-B093-424A-B921-E5F95A6C2DD0}" type="slidenum">
              <a:rPr lang="en-GB" smtClean="0"/>
              <a:t>‹#›</a:t>
            </a:fld>
            <a:endParaRPr lang="en-GB"/>
          </a:p>
        </p:txBody>
      </p:sp>
    </p:spTree>
    <p:extLst>
      <p:ext uri="{BB962C8B-B14F-4D97-AF65-F5344CB8AC3E}">
        <p14:creationId xmlns:p14="http://schemas.microsoft.com/office/powerpoint/2010/main" val="2789159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7BED7F-B093-424A-B921-E5F95A6C2DD0}" type="slidenum">
              <a:rPr lang="en-GB" smtClean="0"/>
              <a:t>1</a:t>
            </a:fld>
            <a:endParaRPr lang="en-GB"/>
          </a:p>
        </p:txBody>
      </p:sp>
    </p:spTree>
    <p:extLst>
      <p:ext uri="{BB962C8B-B14F-4D97-AF65-F5344CB8AC3E}">
        <p14:creationId xmlns:p14="http://schemas.microsoft.com/office/powerpoint/2010/main" val="3564767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7BED7F-B093-424A-B921-E5F95A6C2DD0}" type="slidenum">
              <a:rPr lang="en-GB" smtClean="0"/>
              <a:t>2</a:t>
            </a:fld>
            <a:endParaRPr lang="en-GB"/>
          </a:p>
        </p:txBody>
      </p:sp>
    </p:spTree>
    <p:extLst>
      <p:ext uri="{BB962C8B-B14F-4D97-AF65-F5344CB8AC3E}">
        <p14:creationId xmlns:p14="http://schemas.microsoft.com/office/powerpoint/2010/main" val="109928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7BED7F-B093-424A-B921-E5F95A6C2DD0}" type="slidenum">
              <a:rPr lang="en-GB" smtClean="0"/>
              <a:t>3</a:t>
            </a:fld>
            <a:endParaRPr lang="en-GB"/>
          </a:p>
        </p:txBody>
      </p:sp>
    </p:spTree>
    <p:extLst>
      <p:ext uri="{BB962C8B-B14F-4D97-AF65-F5344CB8AC3E}">
        <p14:creationId xmlns:p14="http://schemas.microsoft.com/office/powerpoint/2010/main" val="2158651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7BED7F-B093-424A-B921-E5F95A6C2DD0}" type="slidenum">
              <a:rPr lang="en-GB" smtClean="0"/>
              <a:t>4</a:t>
            </a:fld>
            <a:endParaRPr lang="en-GB"/>
          </a:p>
        </p:txBody>
      </p:sp>
    </p:spTree>
    <p:extLst>
      <p:ext uri="{BB962C8B-B14F-4D97-AF65-F5344CB8AC3E}">
        <p14:creationId xmlns:p14="http://schemas.microsoft.com/office/powerpoint/2010/main" val="218322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37590">
              <a:defRPr/>
            </a:pPr>
            <a:r>
              <a:rPr lang="en-GB" sz="1200" dirty="0">
                <a:latin typeface="Arial"/>
                <a:cs typeface="Arial"/>
              </a:rPr>
              <a:t>As you can see from the infographic, a grade 4 is a standard pass and a grade 5 is a strong pass. A grade 4 in mathematics is essential for many jobs, courses and pathways after GCSE. If you do not achieve grade 4 or above you will have to continue to study maths so it is much easier to pass while you are still at school as you will get more support from your teacher and the maths department.</a:t>
            </a:r>
          </a:p>
          <a:p>
            <a:pPr defTabSz="837590">
              <a:defRPr/>
            </a:pPr>
            <a:endParaRPr lang="en-GB" sz="1200" dirty="0">
              <a:latin typeface="Arial"/>
              <a:cs typeface="Arial"/>
            </a:endParaRPr>
          </a:p>
          <a:p>
            <a:pPr defTabSz="837590">
              <a:defRPr/>
            </a:pPr>
            <a:r>
              <a:rPr lang="en-GB" sz="1200" dirty="0">
                <a:latin typeface="Arial"/>
                <a:cs typeface="Arial"/>
              </a:rPr>
              <a:t>The study of GCSE Mathematics at Higher Tier naturally lends itself to studying mathematics at A Level here at the College’s Sixth Form. A Level Mathematics builds on existing knowledge from the GCSE and introduces some exciting new branches of pure mathematics such as the binomial expansion and calculus and also an applied mathematics called mechanics, which is essentially the mathematics of things that move.</a:t>
            </a:r>
          </a:p>
          <a:p>
            <a:pPr defTabSz="837590">
              <a:defRPr/>
            </a:pPr>
            <a:endParaRPr lang="en-GB" sz="1200" dirty="0">
              <a:latin typeface="Arial"/>
              <a:cs typeface="Arial"/>
            </a:endParaRPr>
          </a:p>
          <a:p>
            <a:pPr defTabSz="837590">
              <a:defRPr/>
            </a:pPr>
            <a:r>
              <a:rPr lang="en-GB" sz="1200" dirty="0"/>
              <a:t>Accountant, Financial analyst, Banker, Actuarial analyst, Statistician, Academic researcher, Engineer, Meteorologist, Teacher, Astronomer, Data analyst, CAD technician, Game designer, Quantity surveyor, Software tester, Medicine and Health, Market researcher, Pilot, … the list is endless! Employers will always look favourably at potential employees with qualifications in mathematics.</a:t>
            </a:r>
          </a:p>
          <a:p>
            <a:pPr defTabSz="837590">
              <a:defRPr/>
            </a:pPr>
            <a:endParaRPr lang="en-GB" sz="120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207BED7F-B093-424A-B921-E5F95A6C2DD0}" type="slidenum">
              <a:rPr lang="en-GB" smtClean="0"/>
              <a:t>5</a:t>
            </a:fld>
            <a:endParaRPr lang="en-GB"/>
          </a:p>
        </p:txBody>
      </p:sp>
    </p:spTree>
    <p:extLst>
      <p:ext uri="{BB962C8B-B14F-4D97-AF65-F5344CB8AC3E}">
        <p14:creationId xmlns:p14="http://schemas.microsoft.com/office/powerpoint/2010/main" val="366957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33" marR="379242">
              <a:spcBef>
                <a:spcPts val="92"/>
              </a:spcBef>
            </a:pPr>
            <a:r>
              <a:rPr lang="en-GB" b="1" spc="-9" dirty="0">
                <a:solidFill>
                  <a:srgbClr val="58595B"/>
                </a:solidFill>
                <a:latin typeface="Arial"/>
                <a:cs typeface="Arial"/>
              </a:rPr>
              <a:t>It is very important that you are equipped for all your lessons. Each lesson you must bring:</a:t>
            </a:r>
          </a:p>
          <a:p>
            <a:pPr marL="273380" marR="379242" indent="-261747">
              <a:spcBef>
                <a:spcPts val="92"/>
              </a:spcBef>
              <a:buFont typeface="Arial" panose="020B0604020202020204" pitchFamily="34" charset="0"/>
              <a:buChar char="•"/>
            </a:pPr>
            <a:r>
              <a:rPr lang="en-GB" b="1" spc="-9" dirty="0">
                <a:solidFill>
                  <a:srgbClr val="58595B"/>
                </a:solidFill>
                <a:latin typeface="Arial"/>
                <a:cs typeface="Arial"/>
              </a:rPr>
              <a:t>A black pen</a:t>
            </a:r>
          </a:p>
          <a:p>
            <a:pPr marL="273380" marR="379242" indent="-261747">
              <a:spcBef>
                <a:spcPts val="92"/>
              </a:spcBef>
              <a:buFont typeface="Arial" panose="020B0604020202020204" pitchFamily="34" charset="0"/>
              <a:buChar char="•"/>
            </a:pPr>
            <a:r>
              <a:rPr lang="en-GB" b="1" spc="-9" dirty="0">
                <a:solidFill>
                  <a:srgbClr val="58595B"/>
                </a:solidFill>
                <a:latin typeface="Arial"/>
                <a:cs typeface="Arial"/>
              </a:rPr>
              <a:t>A pencil</a:t>
            </a:r>
          </a:p>
          <a:p>
            <a:pPr marL="273380" marR="379242" indent="-261747">
              <a:spcBef>
                <a:spcPts val="92"/>
              </a:spcBef>
              <a:buFont typeface="Arial" panose="020B0604020202020204" pitchFamily="34" charset="0"/>
              <a:buChar char="•"/>
            </a:pPr>
            <a:r>
              <a:rPr lang="en-GB" b="1" spc="-9" dirty="0">
                <a:solidFill>
                  <a:srgbClr val="58595B"/>
                </a:solidFill>
                <a:latin typeface="Arial"/>
                <a:cs typeface="Arial"/>
              </a:rPr>
              <a:t>A ruler</a:t>
            </a:r>
          </a:p>
          <a:p>
            <a:pPr marL="273380" marR="379242" indent="-261747">
              <a:spcBef>
                <a:spcPts val="92"/>
              </a:spcBef>
              <a:buFont typeface="Arial" panose="020B0604020202020204" pitchFamily="34" charset="0"/>
              <a:buChar char="•"/>
            </a:pPr>
            <a:r>
              <a:rPr lang="en-GB" b="1" spc="-9" dirty="0">
                <a:solidFill>
                  <a:srgbClr val="58595B"/>
                </a:solidFill>
                <a:latin typeface="Arial"/>
                <a:cs typeface="Arial"/>
              </a:rPr>
              <a:t>An eraser</a:t>
            </a:r>
          </a:p>
          <a:p>
            <a:pPr marL="273380" marR="379242" indent="-261747">
              <a:spcBef>
                <a:spcPts val="92"/>
              </a:spcBef>
              <a:buFont typeface="Arial" panose="020B0604020202020204" pitchFamily="34" charset="0"/>
              <a:buChar char="•"/>
            </a:pPr>
            <a:r>
              <a:rPr lang="en-GB" b="1" spc="-9" dirty="0">
                <a:solidFill>
                  <a:srgbClr val="58595B"/>
                </a:solidFill>
                <a:latin typeface="Arial"/>
                <a:cs typeface="Arial"/>
              </a:rPr>
              <a:t>A pencil sharpener</a:t>
            </a:r>
          </a:p>
          <a:p>
            <a:pPr marL="273380" marR="379242" indent="-261747">
              <a:spcBef>
                <a:spcPts val="92"/>
              </a:spcBef>
              <a:buFont typeface="Arial" panose="020B0604020202020204" pitchFamily="34" charset="0"/>
              <a:buChar char="•"/>
            </a:pPr>
            <a:r>
              <a:rPr lang="en-GB" b="1" spc="-9" dirty="0">
                <a:solidFill>
                  <a:srgbClr val="58595B"/>
                </a:solidFill>
                <a:latin typeface="Arial"/>
                <a:cs typeface="Arial"/>
              </a:rPr>
              <a:t>A scientific calculator (Casio </a:t>
            </a:r>
            <a:r>
              <a:rPr lang="en-GB" b="1" spc="-9" dirty="0" err="1">
                <a:solidFill>
                  <a:srgbClr val="58595B"/>
                </a:solidFill>
                <a:latin typeface="Arial"/>
                <a:cs typeface="Arial"/>
              </a:rPr>
              <a:t>Classwiz</a:t>
            </a:r>
            <a:r>
              <a:rPr lang="en-GB" b="1" spc="-9" dirty="0">
                <a:solidFill>
                  <a:srgbClr val="58595B"/>
                </a:solidFill>
                <a:latin typeface="Arial"/>
                <a:cs typeface="Arial"/>
              </a:rPr>
              <a:t> FX-83GTX Scientific Calculator) this is highly recommended and can be used in most, if not all, of your other GCSE subjects)</a:t>
            </a:r>
          </a:p>
          <a:p>
            <a:pPr marL="273380" marR="379242" indent="-261747">
              <a:spcBef>
                <a:spcPts val="92"/>
              </a:spcBef>
              <a:buFont typeface="Arial" panose="020B0604020202020204" pitchFamily="34" charset="0"/>
              <a:buChar char="•"/>
            </a:pPr>
            <a:endParaRPr lang="en-GB" b="1" spc="-9" dirty="0">
              <a:solidFill>
                <a:srgbClr val="58595B"/>
              </a:solidFill>
              <a:latin typeface="Arial"/>
              <a:cs typeface="Arial"/>
            </a:endParaRPr>
          </a:p>
          <a:p>
            <a:pPr marL="11633" marR="379242">
              <a:spcBef>
                <a:spcPts val="92"/>
              </a:spcBef>
            </a:pPr>
            <a:r>
              <a:rPr lang="en-GB" sz="1200" b="1" spc="-9" dirty="0">
                <a:solidFill>
                  <a:srgbClr val="58595B"/>
                </a:solidFill>
                <a:latin typeface="Arial"/>
                <a:cs typeface="Arial"/>
              </a:rPr>
              <a:t>There are some topics in maths that require technical drawing and measuring and therefore we recommend that you also have a geometry set </a:t>
            </a:r>
            <a:r>
              <a:rPr lang="en-GB" b="1" spc="-9" dirty="0">
                <a:solidFill>
                  <a:srgbClr val="58595B"/>
                </a:solidFill>
                <a:latin typeface="Arial"/>
                <a:cs typeface="Arial"/>
              </a:rPr>
              <a:t>that includes a protractor and a pair of compasses.</a:t>
            </a:r>
          </a:p>
          <a:p>
            <a:pPr marL="11633" marR="379242">
              <a:spcBef>
                <a:spcPts val="92"/>
              </a:spcBef>
            </a:pPr>
            <a:endParaRPr lang="en-GB" sz="1200" b="1" spc="-9" dirty="0">
              <a:solidFill>
                <a:srgbClr val="58595B"/>
              </a:solidFill>
              <a:latin typeface="Arial"/>
              <a:cs typeface="Arial"/>
            </a:endParaRPr>
          </a:p>
          <a:p>
            <a:pPr marL="11633" marR="379242">
              <a:spcBef>
                <a:spcPts val="92"/>
              </a:spcBef>
            </a:pPr>
            <a:r>
              <a:rPr lang="en-GB" sz="1200" b="1" spc="-9" dirty="0">
                <a:solidFill>
                  <a:srgbClr val="58595B"/>
                </a:solidFill>
                <a:latin typeface="Arial"/>
                <a:cs typeface="Arial"/>
              </a:rPr>
              <a:t>Being prepared for lessons gives you best chance to develop your God-given talents in mathematics and the results from the table show that previous groups of learners have achieved some fantastic grades. In 2019 almost 1 in 5 students obtained grade 9-7 and in 2020 a huge 82% of students gained a standard pass or above. </a:t>
            </a:r>
            <a:endParaRPr lang="en-GB" sz="1200" dirty="0">
              <a:latin typeface="Arial"/>
              <a:cs typeface="Arial"/>
            </a:endParaRPr>
          </a:p>
          <a:p>
            <a:endParaRPr lang="en-GB" dirty="0"/>
          </a:p>
        </p:txBody>
      </p:sp>
      <p:sp>
        <p:nvSpPr>
          <p:cNvPr id="4" name="Slide Number Placeholder 3"/>
          <p:cNvSpPr>
            <a:spLocks noGrp="1"/>
          </p:cNvSpPr>
          <p:nvPr>
            <p:ph type="sldNum" sz="quarter" idx="5"/>
          </p:nvPr>
        </p:nvSpPr>
        <p:spPr/>
        <p:txBody>
          <a:bodyPr/>
          <a:lstStyle/>
          <a:p>
            <a:fld id="{207BED7F-B093-424A-B921-E5F95A6C2DD0}" type="slidenum">
              <a:rPr lang="en-GB" smtClean="0"/>
              <a:t>6</a:t>
            </a:fld>
            <a:endParaRPr lang="en-GB"/>
          </a:p>
        </p:txBody>
      </p:sp>
    </p:spTree>
    <p:extLst>
      <p:ext uri="{BB962C8B-B14F-4D97-AF65-F5344CB8AC3E}">
        <p14:creationId xmlns:p14="http://schemas.microsoft.com/office/powerpoint/2010/main" val="1819327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7BED7F-B093-424A-B921-E5F95A6C2DD0}" type="slidenum">
              <a:rPr lang="en-GB" smtClean="0"/>
              <a:t>7</a:t>
            </a:fld>
            <a:endParaRPr lang="en-GB"/>
          </a:p>
        </p:txBody>
      </p:sp>
    </p:spTree>
    <p:extLst>
      <p:ext uri="{BB962C8B-B14F-4D97-AF65-F5344CB8AC3E}">
        <p14:creationId xmlns:p14="http://schemas.microsoft.com/office/powerpoint/2010/main" val="2217844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208786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49166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72647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410165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81930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60471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D01CE2-BC9F-4133-A516-55A1561DEC61}" type="datetimeFigureOut">
              <a:rPr lang="en-GB" smtClean="0"/>
              <a:t>20/04/2026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42542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6D01CE2-BC9F-4133-A516-55A1561DEC61}" type="datetimeFigureOut">
              <a:rPr lang="en-GB" smtClean="0"/>
              <a:t>20/04/2026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08341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01CE2-BC9F-4133-A516-55A1561DEC61}" type="datetimeFigureOut">
              <a:rPr lang="en-GB" smtClean="0"/>
              <a:t>20/04/2026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42723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284168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50611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01CE2-BC9F-4133-A516-55A1561DEC61}" type="datetimeFigureOut">
              <a:rPr lang="en-GB" smtClean="0"/>
              <a:t>20/04/2026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5C3A9-377D-4DC9-A399-0F1E970B8214}" type="slidenum">
              <a:rPr lang="en-GB" smtClean="0"/>
              <a:t>‹#›</a:t>
            </a:fld>
            <a:endParaRPr lang="en-GB"/>
          </a:p>
        </p:txBody>
      </p:sp>
    </p:spTree>
    <p:extLst>
      <p:ext uri="{BB962C8B-B14F-4D97-AF65-F5344CB8AC3E}">
        <p14:creationId xmlns:p14="http://schemas.microsoft.com/office/powerpoint/2010/main" val="885959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86D58-345B-487D-A9AE-5F38CA899D8C}"/>
              </a:ext>
            </a:extLst>
          </p:cNvPr>
          <p:cNvSpPr>
            <a:spLocks noGrp="1"/>
          </p:cNvSpPr>
          <p:nvPr>
            <p:ph type="title"/>
          </p:nvPr>
        </p:nvSpPr>
        <p:spPr>
          <a:xfrm>
            <a:off x="674703" y="365125"/>
            <a:ext cx="10679097" cy="1325563"/>
          </a:xfrm>
          <a:ln w="38100">
            <a:solidFill>
              <a:schemeClr val="bg1"/>
            </a:solidFill>
          </a:ln>
        </p:spPr>
        <p:txBody>
          <a:bodyPr>
            <a:normAutofit/>
          </a:bodyPr>
          <a:lstStyle/>
          <a:p>
            <a:pPr algn="ctr"/>
            <a:r>
              <a:rPr lang="en-GB" dirty="0">
                <a:latin typeface="Arial"/>
                <a:cs typeface="Arial"/>
              </a:rPr>
              <a:t>Year 9 Options 2026-2028</a:t>
            </a: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26FFC97-2FF4-46F9-B477-41D307BA4F08}"/>
              </a:ext>
            </a:extLst>
          </p:cNvPr>
          <p:cNvSpPr txBox="1"/>
          <p:nvPr/>
        </p:nvSpPr>
        <p:spPr>
          <a:xfrm>
            <a:off x="2159122" y="6211907"/>
            <a:ext cx="8167458" cy="369332"/>
          </a:xfrm>
          <a:prstGeom prst="rect">
            <a:avLst/>
          </a:prstGeom>
          <a:noFill/>
          <a:ln w="38100">
            <a:solidFill>
              <a:schemeClr val="bg1"/>
            </a:solidFill>
          </a:ln>
        </p:spPr>
        <p:txBody>
          <a:bodyPr wrap="square" rtlCol="0">
            <a:spAutoFit/>
          </a:bodyPr>
          <a:lstStyle/>
          <a:p>
            <a:r>
              <a:rPr lang="en-GB" b="1" i="1" dirty="0">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dirty="0">
                <a:solidFill>
                  <a:schemeClr val="bg1"/>
                </a:solidFill>
              </a:rPr>
              <a:t>’</a:t>
            </a:r>
          </a:p>
        </p:txBody>
      </p:sp>
      <p:sp>
        <p:nvSpPr>
          <p:cNvPr id="3" name="Title 1">
            <a:extLst>
              <a:ext uri="{FF2B5EF4-FFF2-40B4-BE49-F238E27FC236}">
                <a16:creationId xmlns:a16="http://schemas.microsoft.com/office/drawing/2014/main" id="{9C77A789-9FAB-05CE-2815-9BFF06B451CD}"/>
              </a:ext>
            </a:extLst>
          </p:cNvPr>
          <p:cNvSpPr txBox="1">
            <a:spLocks/>
          </p:cNvSpPr>
          <p:nvPr/>
        </p:nvSpPr>
        <p:spPr>
          <a:xfrm>
            <a:off x="2862345" y="2625734"/>
            <a:ext cx="6467309" cy="1325563"/>
          </a:xfrm>
          <a:prstGeom prst="rect">
            <a:avLst/>
          </a:prstGeom>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GB" dirty="0">
                <a:latin typeface="Arial"/>
                <a:cs typeface="Arial"/>
              </a:rPr>
              <a:t>Mathematics</a:t>
            </a:r>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77F604-F448-7465-F397-A7050BD35CAC}"/>
              </a:ext>
            </a:extLst>
          </p:cNvPr>
          <p:cNvPicPr>
            <a:picLocks noChangeAspect="1"/>
          </p:cNvPicPr>
          <p:nvPr/>
        </p:nvPicPr>
        <p:blipFill>
          <a:blip r:embed="rId5"/>
          <a:stretch>
            <a:fillRect/>
          </a:stretch>
        </p:blipFill>
        <p:spPr>
          <a:xfrm>
            <a:off x="170415" y="4093245"/>
            <a:ext cx="2528180" cy="1922841"/>
          </a:xfrm>
          <a:prstGeom prst="rect">
            <a:avLst/>
          </a:prstGeom>
        </p:spPr>
      </p:pic>
      <p:pic>
        <p:nvPicPr>
          <p:cNvPr id="8" name="Picture 7">
            <a:extLst>
              <a:ext uri="{FF2B5EF4-FFF2-40B4-BE49-F238E27FC236}">
                <a16:creationId xmlns:a16="http://schemas.microsoft.com/office/drawing/2014/main" id="{A83EEE9B-DA51-AE6B-0371-E25C5A37959B}"/>
              </a:ext>
            </a:extLst>
          </p:cNvPr>
          <p:cNvPicPr>
            <a:picLocks noChangeAspect="1"/>
          </p:cNvPicPr>
          <p:nvPr/>
        </p:nvPicPr>
        <p:blipFill>
          <a:blip r:embed="rId6"/>
          <a:stretch>
            <a:fillRect/>
          </a:stretch>
        </p:blipFill>
        <p:spPr>
          <a:xfrm>
            <a:off x="9329654" y="3883003"/>
            <a:ext cx="2709066" cy="2318417"/>
          </a:xfrm>
          <a:prstGeom prst="rect">
            <a:avLst/>
          </a:prstGeom>
        </p:spPr>
      </p:pic>
      <p:pic>
        <p:nvPicPr>
          <p:cNvPr id="10" name="Recorded Sound">
            <a:hlinkClick r:id="" action="ppaction://media"/>
            <a:extLst>
              <a:ext uri="{FF2B5EF4-FFF2-40B4-BE49-F238E27FC236}">
                <a16:creationId xmlns:a16="http://schemas.microsoft.com/office/drawing/2014/main" id="{A63DE76D-49FC-689E-5472-87DBFD681D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3108319"/>
            <a:ext cx="406400" cy="406400"/>
          </a:xfrm>
          <a:prstGeom prst="rect">
            <a:avLst/>
          </a:prstGeom>
        </p:spPr>
      </p:pic>
    </p:spTree>
    <p:extLst>
      <p:ext uri="{BB962C8B-B14F-4D97-AF65-F5344CB8AC3E}">
        <p14:creationId xmlns:p14="http://schemas.microsoft.com/office/powerpoint/2010/main" val="3995305528"/>
      </p:ext>
    </p:extLst>
  </p:cSld>
  <p:clrMapOvr>
    <a:masterClrMapping/>
  </p:clrMapOvr>
  <mc:AlternateContent xmlns:mc="http://schemas.openxmlformats.org/markup-compatibility/2006" xmlns:p14="http://schemas.microsoft.com/office/powerpoint/2010/main">
    <mc:Choice Requires="p14">
      <p:transition spd="slow" p14:dur="2000" advTm="31322"/>
    </mc:Choice>
    <mc:Fallback xmlns="">
      <p:transition spd="slow" advTm="31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8F93-35A6-F64A-436F-98D0B27CD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562CC-1806-CB79-828C-13E2915874CA}"/>
              </a:ext>
            </a:extLst>
          </p:cNvPr>
          <p:cNvSpPr>
            <a:spLocks noGrp="1"/>
          </p:cNvSpPr>
          <p:nvPr>
            <p:ph type="title"/>
          </p:nvPr>
        </p:nvSpPr>
        <p:spPr>
          <a:xfrm>
            <a:off x="838200" y="365125"/>
            <a:ext cx="10515600" cy="969899"/>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Course and Qualification Information</a:t>
            </a:r>
          </a:p>
        </p:txBody>
      </p:sp>
      <p:sp>
        <p:nvSpPr>
          <p:cNvPr id="3" name="Content Placeholder 2">
            <a:extLst>
              <a:ext uri="{FF2B5EF4-FFF2-40B4-BE49-F238E27FC236}">
                <a16:creationId xmlns:a16="http://schemas.microsoft.com/office/drawing/2014/main" id="{8D9735B1-45C2-2A62-F8F1-96148BEE0BDB}"/>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lnSpcReduction="10000"/>
          </a:bodyPr>
          <a:lstStyle/>
          <a:p>
            <a:pPr marL="0" marR="414020" indent="0">
              <a:lnSpc>
                <a:spcPct val="100000"/>
              </a:lnSpc>
              <a:spcBef>
                <a:spcPts val="100"/>
              </a:spcBef>
              <a:buNone/>
            </a:pPr>
            <a:r>
              <a:rPr lang="en-GB" b="1" spc="-10" dirty="0">
                <a:latin typeface="Arial" panose="020B0604020202020204" pitchFamily="34" charset="0"/>
                <a:cs typeface="Arial" panose="020B0604020202020204" pitchFamily="34" charset="0"/>
              </a:rPr>
              <a:t>Pearson Edexcel Level 2 GCSE (9-1)</a:t>
            </a:r>
          </a:p>
          <a:p>
            <a:pPr marL="0" marR="414020" indent="0">
              <a:lnSpc>
                <a:spcPct val="100000"/>
              </a:lnSpc>
              <a:spcBef>
                <a:spcPts val="100"/>
              </a:spcBef>
              <a:buNone/>
            </a:pPr>
            <a:r>
              <a:rPr lang="en-GB" b="1" spc="-10" dirty="0">
                <a:latin typeface="Arial" panose="020B0604020202020204" pitchFamily="34" charset="0"/>
                <a:cs typeface="Arial" panose="020B0604020202020204" pitchFamily="34" charset="0"/>
              </a:rPr>
              <a:t>In Mathematics (1MA1)</a:t>
            </a:r>
          </a:p>
          <a:p>
            <a:pPr marL="12700" marR="414020">
              <a:lnSpc>
                <a:spcPct val="100000"/>
              </a:lnSpc>
              <a:spcBef>
                <a:spcPts val="100"/>
              </a:spcBef>
            </a:pPr>
            <a:endParaRPr lang="en-GB" b="1" spc="-10" dirty="0">
              <a:latin typeface="Arial" panose="020B0604020202020204" pitchFamily="34" charset="0"/>
              <a:cs typeface="Arial" panose="020B0604020202020204" pitchFamily="34" charset="0"/>
            </a:endParaRPr>
          </a:p>
          <a:p>
            <a:pPr marL="0" marR="414020" indent="0">
              <a:lnSpc>
                <a:spcPct val="100000"/>
              </a:lnSpc>
              <a:spcBef>
                <a:spcPts val="100"/>
              </a:spcBef>
              <a:buNone/>
            </a:pPr>
            <a:r>
              <a:rPr lang="en-GB" sz="4000" dirty="0">
                <a:latin typeface="Arial" panose="020B0604020202020204" pitchFamily="34" charset="0"/>
                <a:cs typeface="Arial" panose="020B0604020202020204" pitchFamily="34" charset="0"/>
              </a:rPr>
              <a:t>Subject content</a:t>
            </a:r>
          </a:p>
          <a:p>
            <a:pPr marL="0" marR="414020" indent="0">
              <a:lnSpc>
                <a:spcPct val="100000"/>
              </a:lnSpc>
              <a:spcBef>
                <a:spcPts val="100"/>
              </a:spcBef>
              <a:buNone/>
            </a:pPr>
            <a:r>
              <a:rPr lang="en-GB" dirty="0">
                <a:latin typeface="Arial" panose="020B0604020202020204" pitchFamily="34" charset="0"/>
                <a:cs typeface="Arial" panose="020B0604020202020204" pitchFamily="34" charset="0"/>
              </a:rPr>
              <a:t>1 Number </a:t>
            </a:r>
          </a:p>
          <a:p>
            <a:pPr marL="0" marR="414020" indent="0">
              <a:lnSpc>
                <a:spcPct val="100000"/>
              </a:lnSpc>
              <a:spcBef>
                <a:spcPts val="100"/>
              </a:spcBef>
              <a:buNone/>
            </a:pPr>
            <a:r>
              <a:rPr lang="en-GB" dirty="0">
                <a:latin typeface="Arial" panose="020B0604020202020204" pitchFamily="34" charset="0"/>
                <a:cs typeface="Arial" panose="020B0604020202020204" pitchFamily="34" charset="0"/>
              </a:rPr>
              <a:t>2 Algebra </a:t>
            </a:r>
          </a:p>
          <a:p>
            <a:pPr marL="0" marR="414020" indent="0">
              <a:lnSpc>
                <a:spcPct val="100000"/>
              </a:lnSpc>
              <a:spcBef>
                <a:spcPts val="100"/>
              </a:spcBef>
              <a:buNone/>
            </a:pPr>
            <a:r>
              <a:rPr lang="en-GB" dirty="0">
                <a:latin typeface="Arial" panose="020B0604020202020204" pitchFamily="34" charset="0"/>
                <a:cs typeface="Arial" panose="020B0604020202020204" pitchFamily="34" charset="0"/>
              </a:rPr>
              <a:t>3 Ratio, proportion and rates of change </a:t>
            </a:r>
          </a:p>
          <a:p>
            <a:pPr marL="0" marR="414020" indent="0">
              <a:lnSpc>
                <a:spcPct val="100000"/>
              </a:lnSpc>
              <a:spcBef>
                <a:spcPts val="100"/>
              </a:spcBef>
              <a:buNone/>
            </a:pPr>
            <a:r>
              <a:rPr lang="en-GB" dirty="0">
                <a:latin typeface="Arial" panose="020B0604020202020204" pitchFamily="34" charset="0"/>
                <a:cs typeface="Arial" panose="020B0604020202020204" pitchFamily="34" charset="0"/>
              </a:rPr>
              <a:t>4 Geometry and measures </a:t>
            </a:r>
          </a:p>
          <a:p>
            <a:pPr marL="0" marR="414020" indent="0">
              <a:lnSpc>
                <a:spcPct val="100000"/>
              </a:lnSpc>
              <a:spcBef>
                <a:spcPts val="100"/>
              </a:spcBef>
              <a:buNone/>
            </a:pPr>
            <a:r>
              <a:rPr lang="en-GB" dirty="0">
                <a:latin typeface="Arial" panose="020B0604020202020204" pitchFamily="34" charset="0"/>
                <a:cs typeface="Arial" panose="020B0604020202020204" pitchFamily="34" charset="0"/>
              </a:rPr>
              <a:t>5 Probability </a:t>
            </a:r>
          </a:p>
          <a:p>
            <a:pPr marL="0" marR="414020" indent="0">
              <a:lnSpc>
                <a:spcPct val="100000"/>
              </a:lnSpc>
              <a:spcBef>
                <a:spcPts val="100"/>
              </a:spcBef>
              <a:buNone/>
            </a:pPr>
            <a:r>
              <a:rPr lang="en-GB" dirty="0">
                <a:latin typeface="Arial" panose="020B0604020202020204" pitchFamily="34" charset="0"/>
                <a:cs typeface="Arial" panose="020B0604020202020204" pitchFamily="34" charset="0"/>
              </a:rPr>
              <a:t>6 Statistics</a:t>
            </a:r>
            <a:endParaRPr lang="en-GB" b="1" spc="-1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40D666A-EA89-4CC5-8F90-73C86030D5A6}"/>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pic>
        <p:nvPicPr>
          <p:cNvPr id="5" name="Recorded Sound">
            <a:hlinkClick r:id="" action="ppaction://media"/>
            <a:extLst>
              <a:ext uri="{FF2B5EF4-FFF2-40B4-BE49-F238E27FC236}">
                <a16:creationId xmlns:a16="http://schemas.microsoft.com/office/drawing/2014/main" id="{105B7A96-BC0B-A417-51B8-82A4EEFEB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2113692"/>
            <a:ext cx="406400" cy="406400"/>
          </a:xfrm>
          <a:prstGeom prst="rect">
            <a:avLst/>
          </a:prstGeom>
        </p:spPr>
      </p:pic>
    </p:spTree>
    <p:extLst>
      <p:ext uri="{BB962C8B-B14F-4D97-AF65-F5344CB8AC3E}">
        <p14:creationId xmlns:p14="http://schemas.microsoft.com/office/powerpoint/2010/main" val="2423048486"/>
      </p:ext>
    </p:extLst>
  </p:cSld>
  <p:clrMapOvr>
    <a:masterClrMapping/>
  </p:clrMapOvr>
  <mc:AlternateContent xmlns:mc="http://schemas.openxmlformats.org/markup-compatibility/2006" xmlns:p14="http://schemas.microsoft.com/office/powerpoint/2010/main">
    <mc:Choice Requires="p14">
      <p:transition spd="slow" p14:dur="2000" advTm="81055"/>
    </mc:Choice>
    <mc:Fallback xmlns="">
      <p:transition spd="slow" advTm="8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534E3-1010-6E6C-A9A1-4969B936A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1F7A7-C935-063E-AEE8-216421E84706}"/>
              </a:ext>
            </a:extLst>
          </p:cNvPr>
          <p:cNvSpPr>
            <a:spLocks noGrp="1"/>
          </p:cNvSpPr>
          <p:nvPr>
            <p:ph type="title"/>
          </p:nvPr>
        </p:nvSpPr>
        <p:spPr>
          <a:xfrm>
            <a:off x="838200" y="365125"/>
            <a:ext cx="10515600" cy="104305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Assessment Information</a:t>
            </a:r>
          </a:p>
        </p:txBody>
      </p:sp>
      <p:sp>
        <p:nvSpPr>
          <p:cNvPr id="3" name="Content Placeholder 2">
            <a:extLst>
              <a:ext uri="{FF2B5EF4-FFF2-40B4-BE49-F238E27FC236}">
                <a16:creationId xmlns:a16="http://schemas.microsoft.com/office/drawing/2014/main" id="{3117199C-D3D1-3C0D-3B6E-28B8D36BD27A}"/>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CC0D91-C65D-43C7-B581-85FF3970A260}"/>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pic>
        <p:nvPicPr>
          <p:cNvPr id="5" name="Picture 4">
            <a:extLst>
              <a:ext uri="{FF2B5EF4-FFF2-40B4-BE49-F238E27FC236}">
                <a16:creationId xmlns:a16="http://schemas.microsoft.com/office/drawing/2014/main" id="{207F94E3-EAD9-9974-5CD1-46A99D9AFE45}"/>
              </a:ext>
            </a:extLst>
          </p:cNvPr>
          <p:cNvPicPr>
            <a:picLocks noChangeAspect="1"/>
          </p:cNvPicPr>
          <p:nvPr/>
        </p:nvPicPr>
        <p:blipFill>
          <a:blip r:embed="rId5"/>
          <a:stretch>
            <a:fillRect/>
          </a:stretch>
        </p:blipFill>
        <p:spPr>
          <a:xfrm>
            <a:off x="6096000" y="2011483"/>
            <a:ext cx="4967679" cy="3974143"/>
          </a:xfrm>
          <a:prstGeom prst="rect">
            <a:avLst/>
          </a:prstGeom>
        </p:spPr>
      </p:pic>
      <p:sp>
        <p:nvSpPr>
          <p:cNvPr id="6" name="TextBox 5">
            <a:extLst>
              <a:ext uri="{FF2B5EF4-FFF2-40B4-BE49-F238E27FC236}">
                <a16:creationId xmlns:a16="http://schemas.microsoft.com/office/drawing/2014/main" id="{C64D2009-50CE-14DA-8C4A-26A0AE95692E}"/>
              </a:ext>
            </a:extLst>
          </p:cNvPr>
          <p:cNvSpPr txBox="1"/>
          <p:nvPr/>
        </p:nvSpPr>
        <p:spPr>
          <a:xfrm>
            <a:off x="313944" y="3154680"/>
            <a:ext cx="5349240" cy="1077218"/>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Foundation Grades 1 – 5</a:t>
            </a:r>
          </a:p>
          <a:p>
            <a:r>
              <a:rPr lang="en-GB" sz="3200" dirty="0">
                <a:solidFill>
                  <a:schemeClr val="bg1"/>
                </a:solidFill>
                <a:latin typeface="Arial" panose="020B0604020202020204" pitchFamily="34" charset="0"/>
                <a:cs typeface="Arial" panose="020B0604020202020204" pitchFamily="34" charset="0"/>
              </a:rPr>
              <a:t>Higher Grades 3 - 9</a:t>
            </a:r>
          </a:p>
        </p:txBody>
      </p:sp>
      <p:pic>
        <p:nvPicPr>
          <p:cNvPr id="7" name="Recorded Sound">
            <a:hlinkClick r:id="" action="ppaction://media"/>
            <a:extLst>
              <a:ext uri="{FF2B5EF4-FFF2-40B4-BE49-F238E27FC236}">
                <a16:creationId xmlns:a16="http://schemas.microsoft.com/office/drawing/2014/main" id="{33A1FE3C-062B-A2C5-26EC-D07BE84BD3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7667" y="5579226"/>
            <a:ext cx="406400" cy="406400"/>
          </a:xfrm>
          <a:prstGeom prst="rect">
            <a:avLst/>
          </a:prstGeom>
        </p:spPr>
      </p:pic>
    </p:spTree>
    <p:extLst>
      <p:ext uri="{BB962C8B-B14F-4D97-AF65-F5344CB8AC3E}">
        <p14:creationId xmlns:p14="http://schemas.microsoft.com/office/powerpoint/2010/main" val="2411133652"/>
      </p:ext>
    </p:extLst>
  </p:cSld>
  <p:clrMapOvr>
    <a:masterClrMapping/>
  </p:clrMapOvr>
  <mc:AlternateContent xmlns:mc="http://schemas.openxmlformats.org/markup-compatibility/2006" xmlns:p14="http://schemas.microsoft.com/office/powerpoint/2010/main">
    <mc:Choice Requires="p14">
      <p:transition spd="slow" p14:dur="2000" advTm="79434"/>
    </mc:Choice>
    <mc:Fallback xmlns="">
      <p:transition spd="slow" advTm="7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8391-292D-126E-EF0C-C959AAF93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130EC-8515-2300-69CC-3B36B4DB363A}"/>
              </a:ext>
            </a:extLst>
          </p:cNvPr>
          <p:cNvSpPr>
            <a:spLocks noGrp="1"/>
          </p:cNvSpPr>
          <p:nvPr>
            <p:ph type="title"/>
          </p:nvPr>
        </p:nvSpPr>
        <p:spPr>
          <a:xfrm>
            <a:off x="838200" y="365125"/>
            <a:ext cx="10515600" cy="104305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Extra Curricular Opportunities</a:t>
            </a:r>
          </a:p>
        </p:txBody>
      </p:sp>
      <p:sp>
        <p:nvSpPr>
          <p:cNvPr id="3" name="Content Placeholder 2">
            <a:extLst>
              <a:ext uri="{FF2B5EF4-FFF2-40B4-BE49-F238E27FC236}">
                <a16:creationId xmlns:a16="http://schemas.microsoft.com/office/drawing/2014/main" id="{E3CBDB6B-3974-510B-DB06-479AE7E7DAF7}"/>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434BCC-A621-53B2-E897-9B20607F723C}"/>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41BFCF90-4798-FA0A-9080-A6129B300EFB}"/>
              </a:ext>
            </a:extLst>
          </p:cNvPr>
          <p:cNvPicPr>
            <a:picLocks noChangeAspect="1"/>
          </p:cNvPicPr>
          <p:nvPr/>
        </p:nvPicPr>
        <p:blipFill>
          <a:blip r:embed="rId5"/>
          <a:stretch>
            <a:fillRect/>
          </a:stretch>
        </p:blipFill>
        <p:spPr>
          <a:xfrm>
            <a:off x="1614934" y="2264213"/>
            <a:ext cx="1435640" cy="1423968"/>
          </a:xfrm>
          <a:prstGeom prst="rect">
            <a:avLst/>
          </a:prstGeom>
        </p:spPr>
      </p:pic>
      <p:sp>
        <p:nvSpPr>
          <p:cNvPr id="7" name="TextBox 6">
            <a:extLst>
              <a:ext uri="{FF2B5EF4-FFF2-40B4-BE49-F238E27FC236}">
                <a16:creationId xmlns:a16="http://schemas.microsoft.com/office/drawing/2014/main" id="{4018ADD2-2B32-1EDC-DD3D-7463E55A7837}"/>
              </a:ext>
            </a:extLst>
          </p:cNvPr>
          <p:cNvSpPr txBox="1"/>
          <p:nvPr/>
        </p:nvSpPr>
        <p:spPr>
          <a:xfrm>
            <a:off x="238332" y="1832237"/>
            <a:ext cx="4616648" cy="369332"/>
          </a:xfrm>
          <a:prstGeom prst="rect">
            <a:avLst/>
          </a:prstGeom>
          <a:noFill/>
        </p:spPr>
        <p:txBody>
          <a:bodyPr wrap="none" rtlCol="0">
            <a:spAutoFit/>
          </a:bodyPr>
          <a:lstStyle/>
          <a:p>
            <a:pPr marL="12700" marR="414020">
              <a:spcBef>
                <a:spcPts val="100"/>
              </a:spcBef>
            </a:pPr>
            <a:r>
              <a:rPr lang="en-GB" b="1" dirty="0">
                <a:solidFill>
                  <a:schemeClr val="bg1"/>
                </a:solidFill>
                <a:latin typeface="Arial" panose="020B0604020202020204" pitchFamily="34" charset="0"/>
                <a:cs typeface="Arial" panose="020B0604020202020204" pitchFamily="34" charset="0"/>
              </a:rPr>
              <a:t>UKMT Intermediate Maths Challenge</a:t>
            </a:r>
          </a:p>
        </p:txBody>
      </p:sp>
      <p:pic>
        <p:nvPicPr>
          <p:cNvPr id="8" name="Picture 7">
            <a:extLst>
              <a:ext uri="{FF2B5EF4-FFF2-40B4-BE49-F238E27FC236}">
                <a16:creationId xmlns:a16="http://schemas.microsoft.com/office/drawing/2014/main" id="{A13140BE-F1BA-B873-810F-58FB00B4DA1A}"/>
              </a:ext>
            </a:extLst>
          </p:cNvPr>
          <p:cNvPicPr>
            <a:picLocks noChangeAspect="1"/>
          </p:cNvPicPr>
          <p:nvPr/>
        </p:nvPicPr>
        <p:blipFill>
          <a:blip r:embed="rId6"/>
          <a:stretch>
            <a:fillRect/>
          </a:stretch>
        </p:blipFill>
        <p:spPr>
          <a:xfrm>
            <a:off x="957253" y="4645996"/>
            <a:ext cx="2301645" cy="1299035"/>
          </a:xfrm>
          <a:prstGeom prst="rect">
            <a:avLst/>
          </a:prstGeom>
        </p:spPr>
      </p:pic>
      <p:sp>
        <p:nvSpPr>
          <p:cNvPr id="9" name="TextBox 8">
            <a:extLst>
              <a:ext uri="{FF2B5EF4-FFF2-40B4-BE49-F238E27FC236}">
                <a16:creationId xmlns:a16="http://schemas.microsoft.com/office/drawing/2014/main" id="{BF01B811-EDF6-CAD0-43E0-D56834F59A75}"/>
              </a:ext>
            </a:extLst>
          </p:cNvPr>
          <p:cNvSpPr txBox="1"/>
          <p:nvPr/>
        </p:nvSpPr>
        <p:spPr>
          <a:xfrm>
            <a:off x="1669493" y="4214020"/>
            <a:ext cx="877163" cy="369332"/>
          </a:xfrm>
          <a:prstGeom prst="rect">
            <a:avLst/>
          </a:prstGeom>
          <a:noFill/>
        </p:spPr>
        <p:txBody>
          <a:bodyPr wrap="none" rtlCol="0">
            <a:spAutoFit/>
          </a:bodyPr>
          <a:lstStyle/>
          <a:p>
            <a:r>
              <a:rPr lang="en-GB" b="1" dirty="0">
                <a:solidFill>
                  <a:schemeClr val="bg1"/>
                </a:solidFill>
                <a:latin typeface="Arial" panose="020B0604020202020204" pitchFamily="34" charset="0"/>
                <a:cs typeface="Arial" panose="020B0604020202020204" pitchFamily="34" charset="0"/>
              </a:rPr>
              <a:t>Chess</a:t>
            </a:r>
          </a:p>
        </p:txBody>
      </p:sp>
      <p:sp>
        <p:nvSpPr>
          <p:cNvPr id="10" name="TextBox 9">
            <a:extLst>
              <a:ext uri="{FF2B5EF4-FFF2-40B4-BE49-F238E27FC236}">
                <a16:creationId xmlns:a16="http://schemas.microsoft.com/office/drawing/2014/main" id="{AE2D1836-DD34-95D5-B840-B9C37A83A99F}"/>
              </a:ext>
            </a:extLst>
          </p:cNvPr>
          <p:cNvSpPr txBox="1"/>
          <p:nvPr/>
        </p:nvSpPr>
        <p:spPr>
          <a:xfrm>
            <a:off x="9194741" y="3234649"/>
            <a:ext cx="1894493" cy="369332"/>
          </a:xfrm>
          <a:prstGeom prst="rect">
            <a:avLst/>
          </a:prstGeom>
          <a:noFill/>
        </p:spPr>
        <p:txBody>
          <a:bodyPr wrap="none" rtlCol="0">
            <a:spAutoFit/>
          </a:bodyPr>
          <a:lstStyle/>
          <a:p>
            <a:r>
              <a:rPr lang="en-GB" b="1" dirty="0">
                <a:solidFill>
                  <a:schemeClr val="bg1"/>
                </a:solidFill>
                <a:latin typeface="Arial" panose="020B0604020202020204" pitchFamily="34" charset="0"/>
                <a:cs typeface="Arial" panose="020B0604020202020204" pitchFamily="34" charset="0"/>
              </a:rPr>
              <a:t>Maths in Action</a:t>
            </a:r>
          </a:p>
        </p:txBody>
      </p:sp>
      <p:sp>
        <p:nvSpPr>
          <p:cNvPr id="12" name="TextBox 11">
            <a:extLst>
              <a:ext uri="{FF2B5EF4-FFF2-40B4-BE49-F238E27FC236}">
                <a16:creationId xmlns:a16="http://schemas.microsoft.com/office/drawing/2014/main" id="{BAD52925-FD26-1A3E-C842-895583A183DC}"/>
              </a:ext>
            </a:extLst>
          </p:cNvPr>
          <p:cNvSpPr txBox="1"/>
          <p:nvPr/>
        </p:nvSpPr>
        <p:spPr>
          <a:xfrm>
            <a:off x="5458646" y="2531974"/>
            <a:ext cx="1274708" cy="369332"/>
          </a:xfrm>
          <a:prstGeom prst="rect">
            <a:avLst/>
          </a:prstGeom>
          <a:noFill/>
        </p:spPr>
        <p:txBody>
          <a:bodyPr wrap="none" rtlCol="0">
            <a:spAutoFit/>
          </a:bodyPr>
          <a:lstStyle/>
          <a:p>
            <a:r>
              <a:rPr lang="en-GB" b="1" dirty="0">
                <a:solidFill>
                  <a:schemeClr val="bg1"/>
                </a:solidFill>
                <a:latin typeface="Arial" panose="020B0604020202020204" pitchFamily="34" charset="0"/>
                <a:cs typeface="Arial" panose="020B0604020202020204" pitchFamily="34" charset="0"/>
              </a:rPr>
              <a:t>Statistics </a:t>
            </a:r>
          </a:p>
        </p:txBody>
      </p:sp>
      <p:pic>
        <p:nvPicPr>
          <p:cNvPr id="13" name="Picture 12">
            <a:extLst>
              <a:ext uri="{FF2B5EF4-FFF2-40B4-BE49-F238E27FC236}">
                <a16:creationId xmlns:a16="http://schemas.microsoft.com/office/drawing/2014/main" id="{14849062-401E-6189-B5E3-4349FFFF82AD}"/>
              </a:ext>
            </a:extLst>
          </p:cNvPr>
          <p:cNvPicPr>
            <a:picLocks noChangeAspect="1"/>
          </p:cNvPicPr>
          <p:nvPr/>
        </p:nvPicPr>
        <p:blipFill>
          <a:blip r:embed="rId7"/>
          <a:stretch>
            <a:fillRect/>
          </a:stretch>
        </p:blipFill>
        <p:spPr>
          <a:xfrm>
            <a:off x="8492794" y="3688181"/>
            <a:ext cx="3116047" cy="1395729"/>
          </a:xfrm>
          <a:prstGeom prst="rect">
            <a:avLst/>
          </a:prstGeom>
        </p:spPr>
      </p:pic>
      <p:pic>
        <p:nvPicPr>
          <p:cNvPr id="14" name="Picture 13">
            <a:extLst>
              <a:ext uri="{FF2B5EF4-FFF2-40B4-BE49-F238E27FC236}">
                <a16:creationId xmlns:a16="http://schemas.microsoft.com/office/drawing/2014/main" id="{69430FD4-C1DF-49E8-4064-3746D1EB54DC}"/>
              </a:ext>
            </a:extLst>
          </p:cNvPr>
          <p:cNvPicPr>
            <a:picLocks noChangeAspect="1"/>
          </p:cNvPicPr>
          <p:nvPr/>
        </p:nvPicPr>
        <p:blipFill>
          <a:blip r:embed="rId8"/>
          <a:stretch>
            <a:fillRect/>
          </a:stretch>
        </p:blipFill>
        <p:spPr>
          <a:xfrm>
            <a:off x="4204029" y="3022873"/>
            <a:ext cx="4019550" cy="2228850"/>
          </a:xfrm>
          <a:prstGeom prst="rect">
            <a:avLst/>
          </a:prstGeom>
        </p:spPr>
      </p:pic>
      <p:pic>
        <p:nvPicPr>
          <p:cNvPr id="15" name="Recorded Sound">
            <a:hlinkClick r:id="" action="ppaction://media"/>
            <a:extLst>
              <a:ext uri="{FF2B5EF4-FFF2-40B4-BE49-F238E27FC236}">
                <a16:creationId xmlns:a16="http://schemas.microsoft.com/office/drawing/2014/main" id="{E9C889A1-ED5B-EAAA-61D6-E19414ED6B5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86034" y="2276694"/>
            <a:ext cx="406400" cy="406400"/>
          </a:xfrm>
          <a:prstGeom prst="rect">
            <a:avLst/>
          </a:prstGeom>
        </p:spPr>
      </p:pic>
    </p:spTree>
    <p:extLst>
      <p:ext uri="{BB962C8B-B14F-4D97-AF65-F5344CB8AC3E}">
        <p14:creationId xmlns:p14="http://schemas.microsoft.com/office/powerpoint/2010/main" val="3242930082"/>
      </p:ext>
    </p:extLst>
  </p:cSld>
  <p:clrMapOvr>
    <a:masterClrMapping/>
  </p:clrMapOvr>
  <mc:AlternateContent xmlns:mc="http://schemas.openxmlformats.org/markup-compatibility/2006" xmlns:p14="http://schemas.microsoft.com/office/powerpoint/2010/main">
    <mc:Choice Requires="p14">
      <p:transition spd="slow" p14:dur="2000" advTm="88315"/>
    </mc:Choice>
    <mc:Fallback xmlns="">
      <p:transition spd="slow" advTm="8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3000"/>
                                        <p:tgtEl>
                                          <p:spTgt spid="6"/>
                                        </p:tgtEl>
                                      </p:cBhvr>
                                    </p:animEffect>
                                  </p:childTnLst>
                                </p:cTn>
                              </p:par>
                            </p:childTnLst>
                          </p:cTn>
                        </p:par>
                        <p:par>
                          <p:cTn id="8" fill="hold">
                            <p:stCondLst>
                              <p:cond delay="30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3500"/>
                            </p:stCondLst>
                            <p:childTnLst>
                              <p:par>
                                <p:cTn id="13" presetID="45"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0"/>
                                        <p:tgtEl>
                                          <p:spTgt spid="8"/>
                                        </p:tgtEl>
                                      </p:cBhvr>
                                    </p:animEffect>
                                    <p:anim calcmode="lin" valueType="num">
                                      <p:cBhvr>
                                        <p:cTn id="16" dur="3000" fill="hold"/>
                                        <p:tgtEl>
                                          <p:spTgt spid="8"/>
                                        </p:tgtEl>
                                        <p:attrNameLst>
                                          <p:attrName>ppt_w</p:attrName>
                                        </p:attrNameLst>
                                      </p:cBhvr>
                                      <p:tavLst>
                                        <p:tav tm="0" fmla="#ppt_w*sin(2.5*pi*$)">
                                          <p:val>
                                            <p:fltVal val="0"/>
                                          </p:val>
                                        </p:tav>
                                        <p:tav tm="100000">
                                          <p:val>
                                            <p:fltVal val="1"/>
                                          </p:val>
                                        </p:tav>
                                      </p:tavLst>
                                    </p:anim>
                                    <p:anim calcmode="lin" valueType="num">
                                      <p:cBhvr>
                                        <p:cTn id="17" dur="3000" fill="hold"/>
                                        <p:tgtEl>
                                          <p:spTgt spid="8"/>
                                        </p:tgtEl>
                                        <p:attrNameLst>
                                          <p:attrName>ppt_h</p:attrName>
                                        </p:attrNameLst>
                                      </p:cBhvr>
                                      <p:tavLst>
                                        <p:tav tm="0">
                                          <p:val>
                                            <p:strVal val="#ppt_h"/>
                                          </p:val>
                                        </p:tav>
                                        <p:tav tm="100000">
                                          <p:val>
                                            <p:strVal val="#ppt_h"/>
                                          </p:val>
                                        </p:tav>
                                      </p:tavLst>
                                    </p:anim>
                                  </p:childTnLst>
                                </p:cTn>
                              </p:par>
                            </p:childTnLst>
                          </p:cTn>
                        </p:par>
                        <p:par>
                          <p:cTn id="18" fill="hold">
                            <p:stCondLst>
                              <p:cond delay="6500"/>
                            </p:stCondLst>
                            <p:childTnLst>
                              <p:par>
                                <p:cTn id="19" presetID="45"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ppt_w</p:attrName>
                                        </p:attrNameLst>
                                      </p:cBhvr>
                                      <p:tavLst>
                                        <p:tav tm="0" fmla="#ppt_w*sin(2.5*pi*$)">
                                          <p:val>
                                            <p:fltVal val="0"/>
                                          </p:val>
                                        </p:tav>
                                        <p:tav tm="100000">
                                          <p:val>
                                            <p:fltVal val="1"/>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childTnLst>
                                </p:cTn>
                              </p:par>
                            </p:childTnLst>
                          </p:cTn>
                        </p:par>
                        <p:par>
                          <p:cTn id="24" fill="hold">
                            <p:stCondLst>
                              <p:cond delay="7000"/>
                            </p:stCondLst>
                            <p:childTnLst>
                              <p:par>
                                <p:cTn id="25" presetID="14" presetClass="entr" presetSubtype="5"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vertical)">
                                      <p:cBhvr>
                                        <p:cTn id="27" dur="500"/>
                                        <p:tgtEl>
                                          <p:spTgt spid="12"/>
                                        </p:tgtEl>
                                      </p:cBhvr>
                                    </p:animEffect>
                                  </p:childTnLst>
                                </p:cTn>
                              </p:par>
                            </p:childTnLst>
                          </p:cTn>
                        </p:par>
                        <p:par>
                          <p:cTn id="28" fill="hold">
                            <p:stCondLst>
                              <p:cond delay="7500"/>
                            </p:stCondLst>
                            <p:childTnLst>
                              <p:par>
                                <p:cTn id="29" presetID="35"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style.rotation</p:attrName>
                                        </p:attrNameLst>
                                      </p:cBhvr>
                                      <p:tavLst>
                                        <p:tav tm="0">
                                          <p:val>
                                            <p:fltVal val="720"/>
                                          </p:val>
                                        </p:tav>
                                        <p:tav tm="100000">
                                          <p:val>
                                            <p:fltVal val="0"/>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ppt_w</p:attrName>
                                        </p:attrNameLst>
                                      </p:cBhvr>
                                      <p:tavLst>
                                        <p:tav tm="0">
                                          <p:val>
                                            <p:fltVal val="0"/>
                                          </p:val>
                                        </p:tav>
                                        <p:tav tm="100000">
                                          <p:val>
                                            <p:strVal val="#ppt_w"/>
                                          </p:val>
                                        </p:tav>
                                      </p:tavLst>
                                    </p:anim>
                                  </p:childTnLst>
                                </p:cTn>
                              </p:par>
                            </p:childTnLst>
                          </p:cTn>
                        </p:par>
                        <p:par>
                          <p:cTn id="35" fill="hold">
                            <p:stCondLst>
                              <p:cond delay="8000"/>
                            </p:stCondLst>
                            <p:childTnLst>
                              <p:par>
                                <p:cTn id="36" presetID="1" presetClass="mediacall" presetSubtype="0" fill="hold" nodeType="afterEffect">
                                  <p:stCondLst>
                                    <p:cond delay="0"/>
                                  </p:stCondLst>
                                  <p:childTnLst>
                                    <p:cmd type="call" cmd="playFrom(0.0)">
                                      <p:cBhvr>
                                        <p:cTn id="37" dur="8831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5"/>
                </p:tgtEl>
              </p:cMediaNode>
            </p:audio>
          </p:childTnLst>
        </p:cTn>
      </p:par>
    </p:tnLst>
    <p:bldLst>
      <p:bldP spid="7" grpId="0"/>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0DFEE-2960-1656-F27B-8C49F4FFE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CDA90-EB59-D7BC-E44F-8CD6F2EE4148}"/>
              </a:ext>
            </a:extLst>
          </p:cNvPr>
          <p:cNvSpPr>
            <a:spLocks noGrp="1"/>
          </p:cNvSpPr>
          <p:nvPr>
            <p:ph type="title"/>
          </p:nvPr>
        </p:nvSpPr>
        <p:spPr>
          <a:xfrm>
            <a:off x="838200" y="365125"/>
            <a:ext cx="10515600" cy="969899"/>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Next Steps and Career Pathways</a:t>
            </a:r>
          </a:p>
        </p:txBody>
      </p:sp>
      <p:sp>
        <p:nvSpPr>
          <p:cNvPr id="3" name="Content Placeholder 2">
            <a:extLst>
              <a:ext uri="{FF2B5EF4-FFF2-40B4-BE49-F238E27FC236}">
                <a16:creationId xmlns:a16="http://schemas.microsoft.com/office/drawing/2014/main" id="{A4087E14-0194-5771-E91A-2D0A399D2A93}"/>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56ED28-55E7-CD40-174D-AC4EA0054A03}"/>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pic>
        <p:nvPicPr>
          <p:cNvPr id="5" name="Picture 4">
            <a:extLst>
              <a:ext uri="{FF2B5EF4-FFF2-40B4-BE49-F238E27FC236}">
                <a16:creationId xmlns:a16="http://schemas.microsoft.com/office/drawing/2014/main" id="{545E29A0-50D6-A37C-D7AE-72059D5B3A0F}"/>
              </a:ext>
            </a:extLst>
          </p:cNvPr>
          <p:cNvPicPr>
            <a:picLocks noChangeAspect="1"/>
          </p:cNvPicPr>
          <p:nvPr/>
        </p:nvPicPr>
        <p:blipFill>
          <a:blip r:embed="rId5"/>
          <a:stretch>
            <a:fillRect/>
          </a:stretch>
        </p:blipFill>
        <p:spPr>
          <a:xfrm>
            <a:off x="3194066" y="2172278"/>
            <a:ext cx="6358148" cy="3652553"/>
          </a:xfrm>
          <a:prstGeom prst="rect">
            <a:avLst/>
          </a:prstGeom>
        </p:spPr>
      </p:pic>
      <p:pic>
        <p:nvPicPr>
          <p:cNvPr id="6" name="Recorded Sound">
            <a:hlinkClick r:id="" action="ppaction://media"/>
            <a:extLst>
              <a:ext uri="{FF2B5EF4-FFF2-40B4-BE49-F238E27FC236}">
                <a16:creationId xmlns:a16="http://schemas.microsoft.com/office/drawing/2014/main" id="{A2E1F245-03C6-B830-C86E-9B8BD4F980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387539"/>
            <a:ext cx="406400" cy="406400"/>
          </a:xfrm>
          <a:prstGeom prst="rect">
            <a:avLst/>
          </a:prstGeom>
        </p:spPr>
      </p:pic>
    </p:spTree>
    <p:extLst>
      <p:ext uri="{BB962C8B-B14F-4D97-AF65-F5344CB8AC3E}">
        <p14:creationId xmlns:p14="http://schemas.microsoft.com/office/powerpoint/2010/main" val="3703225443"/>
      </p:ext>
    </p:extLst>
  </p:cSld>
  <p:clrMapOvr>
    <a:masterClrMapping/>
  </p:clrMapOvr>
  <mc:AlternateContent xmlns:mc="http://schemas.openxmlformats.org/markup-compatibility/2006" xmlns:p14="http://schemas.microsoft.com/office/powerpoint/2010/main">
    <mc:Choice Requires="p14">
      <p:transition spd="slow" p14:dur="2000" advTm="93722"/>
    </mc:Choice>
    <mc:Fallback xmlns="">
      <p:transition spd="slow" advTm="9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37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B50F-21F1-5A35-92A8-B4F32ED69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A89C4-3115-900D-E4E0-7A2F8E713E56}"/>
              </a:ext>
            </a:extLst>
          </p:cNvPr>
          <p:cNvSpPr>
            <a:spLocks noGrp="1"/>
          </p:cNvSpPr>
          <p:nvPr>
            <p:ph type="title"/>
          </p:nvPr>
        </p:nvSpPr>
        <p:spPr>
          <a:xfrm>
            <a:off x="838200" y="365125"/>
            <a:ext cx="10515600" cy="99733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Additional Information and Outcomes</a:t>
            </a:r>
          </a:p>
        </p:txBody>
      </p:sp>
      <p:sp>
        <p:nvSpPr>
          <p:cNvPr id="3" name="Content Placeholder 2">
            <a:extLst>
              <a:ext uri="{FF2B5EF4-FFF2-40B4-BE49-F238E27FC236}">
                <a16:creationId xmlns:a16="http://schemas.microsoft.com/office/drawing/2014/main" id="{D674E538-FF2F-ED7B-AC52-A53FFE80A909}"/>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9775349-3356-E49E-7471-2D97CBE0956E}"/>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6" name="Rectangle 5">
            <a:extLst>
              <a:ext uri="{FF2B5EF4-FFF2-40B4-BE49-F238E27FC236}">
                <a16:creationId xmlns:a16="http://schemas.microsoft.com/office/drawing/2014/main" id="{5D3F5755-0053-72D6-004D-5DD2AEAF4670}"/>
              </a:ext>
            </a:extLst>
          </p:cNvPr>
          <p:cNvSpPr/>
          <p:nvPr/>
        </p:nvSpPr>
        <p:spPr>
          <a:xfrm>
            <a:off x="708275" y="2322174"/>
            <a:ext cx="4271940" cy="2372444"/>
          </a:xfrm>
          <a:prstGeom prst="rect">
            <a:avLst/>
          </a:prstGeom>
        </p:spPr>
        <p:txBody>
          <a:bodyPr wrap="square">
            <a:spAutoFit/>
          </a:bodyPr>
          <a:lstStyle/>
          <a:p>
            <a:pPr marL="298450" marR="414020" indent="-285750">
              <a:lnSpc>
                <a:spcPct val="100000"/>
              </a:lnSpc>
              <a:spcBef>
                <a:spcPts val="100"/>
              </a:spcBef>
              <a:buFont typeface="Arial" panose="020B0604020202020204" pitchFamily="34" charset="0"/>
              <a:buChar char="•"/>
            </a:pPr>
            <a:r>
              <a:rPr lang="en-GB" b="1" spc="-10" dirty="0">
                <a:solidFill>
                  <a:schemeClr val="bg1"/>
                </a:solidFill>
                <a:latin typeface="Arial" panose="020B0604020202020204" pitchFamily="34" charset="0"/>
                <a:cs typeface="Arial" panose="020B0604020202020204" pitchFamily="34" charset="0"/>
              </a:rPr>
              <a:t>A black pen</a:t>
            </a:r>
          </a:p>
          <a:p>
            <a:pPr marL="298450" marR="414020" indent="-285750">
              <a:lnSpc>
                <a:spcPct val="100000"/>
              </a:lnSpc>
              <a:spcBef>
                <a:spcPts val="100"/>
              </a:spcBef>
              <a:buFont typeface="Arial" panose="020B0604020202020204" pitchFamily="34" charset="0"/>
              <a:buChar char="•"/>
            </a:pPr>
            <a:r>
              <a:rPr lang="en-GB" b="1" spc="-10" dirty="0">
                <a:solidFill>
                  <a:schemeClr val="bg1"/>
                </a:solidFill>
                <a:latin typeface="Arial" panose="020B0604020202020204" pitchFamily="34" charset="0"/>
                <a:cs typeface="Arial" panose="020B0604020202020204" pitchFamily="34" charset="0"/>
              </a:rPr>
              <a:t>A pencil</a:t>
            </a:r>
          </a:p>
          <a:p>
            <a:pPr marL="298450" marR="414020" indent="-285750">
              <a:lnSpc>
                <a:spcPct val="100000"/>
              </a:lnSpc>
              <a:spcBef>
                <a:spcPts val="100"/>
              </a:spcBef>
              <a:buFont typeface="Arial" panose="020B0604020202020204" pitchFamily="34" charset="0"/>
              <a:buChar char="•"/>
            </a:pPr>
            <a:r>
              <a:rPr lang="en-GB" b="1" spc="-10" dirty="0">
                <a:solidFill>
                  <a:schemeClr val="bg1"/>
                </a:solidFill>
                <a:latin typeface="Arial" panose="020B0604020202020204" pitchFamily="34" charset="0"/>
                <a:cs typeface="Arial" panose="020B0604020202020204" pitchFamily="34" charset="0"/>
              </a:rPr>
              <a:t>A ruler</a:t>
            </a:r>
          </a:p>
          <a:p>
            <a:pPr marL="298450" marR="414020" indent="-285750">
              <a:lnSpc>
                <a:spcPct val="100000"/>
              </a:lnSpc>
              <a:spcBef>
                <a:spcPts val="100"/>
              </a:spcBef>
              <a:buFont typeface="Arial" panose="020B0604020202020204" pitchFamily="34" charset="0"/>
              <a:buChar char="•"/>
            </a:pPr>
            <a:r>
              <a:rPr lang="en-GB" b="1" spc="-10" dirty="0">
                <a:solidFill>
                  <a:schemeClr val="bg1"/>
                </a:solidFill>
                <a:latin typeface="Arial" panose="020B0604020202020204" pitchFamily="34" charset="0"/>
                <a:cs typeface="Arial" panose="020B0604020202020204" pitchFamily="34" charset="0"/>
              </a:rPr>
              <a:t>An eraser</a:t>
            </a:r>
          </a:p>
          <a:p>
            <a:pPr marL="298450" marR="414020" indent="-285750">
              <a:lnSpc>
                <a:spcPct val="100000"/>
              </a:lnSpc>
              <a:spcBef>
                <a:spcPts val="100"/>
              </a:spcBef>
              <a:buFont typeface="Arial" panose="020B0604020202020204" pitchFamily="34" charset="0"/>
              <a:buChar char="•"/>
            </a:pPr>
            <a:r>
              <a:rPr lang="en-GB" b="1" spc="-10" dirty="0">
                <a:solidFill>
                  <a:schemeClr val="bg1"/>
                </a:solidFill>
                <a:latin typeface="Arial" panose="020B0604020202020204" pitchFamily="34" charset="0"/>
                <a:cs typeface="Arial" panose="020B0604020202020204" pitchFamily="34" charset="0"/>
              </a:rPr>
              <a:t>A pencil sharpener</a:t>
            </a:r>
          </a:p>
          <a:p>
            <a:pPr marL="298450" marR="414020" indent="-285750">
              <a:lnSpc>
                <a:spcPct val="100000"/>
              </a:lnSpc>
              <a:spcBef>
                <a:spcPts val="100"/>
              </a:spcBef>
              <a:buFont typeface="Arial" panose="020B0604020202020204" pitchFamily="34" charset="0"/>
              <a:buChar char="•"/>
            </a:pPr>
            <a:r>
              <a:rPr lang="en-GB" b="1" spc="-10" dirty="0">
                <a:solidFill>
                  <a:schemeClr val="bg1"/>
                </a:solidFill>
                <a:latin typeface="Arial" panose="020B0604020202020204" pitchFamily="34" charset="0"/>
                <a:cs typeface="Arial" panose="020B0604020202020204" pitchFamily="34" charset="0"/>
              </a:rPr>
              <a:t>A scientific calculator (Casio FX-83GTX Scientific Calculator)</a:t>
            </a:r>
          </a:p>
        </p:txBody>
      </p:sp>
      <p:sp>
        <p:nvSpPr>
          <p:cNvPr id="7" name="Rectangle 6">
            <a:extLst>
              <a:ext uri="{FF2B5EF4-FFF2-40B4-BE49-F238E27FC236}">
                <a16:creationId xmlns:a16="http://schemas.microsoft.com/office/drawing/2014/main" id="{AEE66834-DBB8-EA38-C8FE-15842DC2518D}"/>
              </a:ext>
            </a:extLst>
          </p:cNvPr>
          <p:cNvSpPr/>
          <p:nvPr/>
        </p:nvSpPr>
        <p:spPr>
          <a:xfrm>
            <a:off x="857691" y="1952842"/>
            <a:ext cx="2718693" cy="369332"/>
          </a:xfrm>
          <a:prstGeom prst="rect">
            <a:avLst/>
          </a:prstGeom>
        </p:spPr>
        <p:txBody>
          <a:bodyPr wrap="none">
            <a:spAutoFit/>
          </a:bodyPr>
          <a:lstStyle/>
          <a:p>
            <a:pPr marL="12700" marR="414020">
              <a:lnSpc>
                <a:spcPct val="100000"/>
              </a:lnSpc>
              <a:spcBef>
                <a:spcPts val="100"/>
              </a:spcBef>
            </a:pPr>
            <a:r>
              <a:rPr lang="en-GB" dirty="0">
                <a:solidFill>
                  <a:schemeClr val="bg1"/>
                </a:solidFill>
                <a:latin typeface="Arial" panose="020B0604020202020204" pitchFamily="34" charset="0"/>
                <a:cs typeface="Arial" panose="020B0604020202020204" pitchFamily="34" charset="0"/>
              </a:rPr>
              <a:t>Essential Equipment</a:t>
            </a:r>
          </a:p>
        </p:txBody>
      </p:sp>
      <p:pic>
        <p:nvPicPr>
          <p:cNvPr id="10" name="Picture 9">
            <a:extLst>
              <a:ext uri="{FF2B5EF4-FFF2-40B4-BE49-F238E27FC236}">
                <a16:creationId xmlns:a16="http://schemas.microsoft.com/office/drawing/2014/main" id="{2D444B78-41C0-A859-82A6-6EA08713381D}"/>
              </a:ext>
            </a:extLst>
          </p:cNvPr>
          <p:cNvPicPr>
            <a:picLocks noChangeAspect="1"/>
          </p:cNvPicPr>
          <p:nvPr/>
        </p:nvPicPr>
        <p:blipFill>
          <a:blip r:embed="rId5"/>
          <a:stretch>
            <a:fillRect/>
          </a:stretch>
        </p:blipFill>
        <p:spPr>
          <a:xfrm>
            <a:off x="4369384" y="1969171"/>
            <a:ext cx="2842403" cy="2106070"/>
          </a:xfrm>
          <a:prstGeom prst="rect">
            <a:avLst/>
          </a:prstGeom>
        </p:spPr>
      </p:pic>
      <p:pic>
        <p:nvPicPr>
          <p:cNvPr id="13" name="Picture 12">
            <a:extLst>
              <a:ext uri="{FF2B5EF4-FFF2-40B4-BE49-F238E27FC236}">
                <a16:creationId xmlns:a16="http://schemas.microsoft.com/office/drawing/2014/main" id="{782DE671-FCA3-B7AB-7DA3-BC9B7D6EE39F}"/>
              </a:ext>
            </a:extLst>
          </p:cNvPr>
          <p:cNvPicPr>
            <a:picLocks noChangeAspect="1"/>
          </p:cNvPicPr>
          <p:nvPr/>
        </p:nvPicPr>
        <p:blipFill>
          <a:blip r:embed="rId6"/>
          <a:stretch>
            <a:fillRect/>
          </a:stretch>
        </p:blipFill>
        <p:spPr>
          <a:xfrm>
            <a:off x="5251941" y="4204260"/>
            <a:ext cx="939864" cy="1971743"/>
          </a:xfrm>
          <a:prstGeom prst="rect">
            <a:avLst/>
          </a:prstGeom>
        </p:spPr>
      </p:pic>
      <p:graphicFrame>
        <p:nvGraphicFramePr>
          <p:cNvPr id="14" name="Content Placeholder 10">
            <a:extLst>
              <a:ext uri="{FF2B5EF4-FFF2-40B4-BE49-F238E27FC236}">
                <a16:creationId xmlns:a16="http://schemas.microsoft.com/office/drawing/2014/main" id="{9F062003-3E74-CB71-A23C-EDA8FC7DF22A}"/>
              </a:ext>
            </a:extLst>
          </p:cNvPr>
          <p:cNvGraphicFramePr>
            <a:graphicFrameLocks/>
          </p:cNvGraphicFramePr>
          <p:nvPr>
            <p:extLst>
              <p:ext uri="{D42A27DB-BD31-4B8C-83A1-F6EECF244321}">
                <p14:modId xmlns:p14="http://schemas.microsoft.com/office/powerpoint/2010/main" val="2705951755"/>
              </p:ext>
            </p:extLst>
          </p:nvPr>
        </p:nvGraphicFramePr>
        <p:xfrm>
          <a:off x="8004787" y="2596475"/>
          <a:ext cx="3209926" cy="2804160"/>
        </p:xfrm>
        <a:graphic>
          <a:graphicData uri="http://schemas.openxmlformats.org/drawingml/2006/table">
            <a:tbl>
              <a:tblPr firstRow="1" bandRow="1">
                <a:tableStyleId>{073A0DAA-6AF3-43AB-8588-CEC1D06C72B9}</a:tableStyleId>
              </a:tblPr>
              <a:tblGrid>
                <a:gridCol w="1604963">
                  <a:extLst>
                    <a:ext uri="{9D8B030D-6E8A-4147-A177-3AD203B41FA5}">
                      <a16:colId xmlns:a16="http://schemas.microsoft.com/office/drawing/2014/main" val="20000"/>
                    </a:ext>
                  </a:extLst>
                </a:gridCol>
                <a:gridCol w="1604963">
                  <a:extLst>
                    <a:ext uri="{9D8B030D-6E8A-4147-A177-3AD203B41FA5}">
                      <a16:colId xmlns:a16="http://schemas.microsoft.com/office/drawing/2014/main" val="20001"/>
                    </a:ext>
                  </a:extLst>
                </a:gridCol>
              </a:tblGrid>
              <a:tr h="552450">
                <a:tc>
                  <a:txBody>
                    <a:bodyPr/>
                    <a:lstStyle/>
                    <a:p>
                      <a:r>
                        <a:rPr lang="en-US" sz="4000" dirty="0"/>
                        <a:t>Grade</a:t>
                      </a:r>
                    </a:p>
                  </a:txBody>
                  <a:tcPr anchor="ctr"/>
                </a:tc>
                <a:tc>
                  <a:txBody>
                    <a:bodyPr/>
                    <a:lstStyle/>
                    <a:p>
                      <a:pPr algn="ctr"/>
                      <a:r>
                        <a:rPr lang="en-US" sz="4000" dirty="0"/>
                        <a:t>%</a:t>
                      </a:r>
                    </a:p>
                  </a:txBody>
                  <a:tcPr anchor="ctr"/>
                </a:tc>
                <a:extLst>
                  <a:ext uri="{0D108BD9-81ED-4DB2-BD59-A6C34878D82A}">
                    <a16:rowId xmlns:a16="http://schemas.microsoft.com/office/drawing/2014/main" val="10000"/>
                  </a:ext>
                </a:extLst>
              </a:tr>
              <a:tr h="552450">
                <a:tc>
                  <a:txBody>
                    <a:bodyPr/>
                    <a:lstStyle/>
                    <a:p>
                      <a:r>
                        <a:rPr lang="en-US" sz="4000" dirty="0"/>
                        <a:t>9 – 7</a:t>
                      </a:r>
                    </a:p>
                  </a:txBody>
                  <a:tcPr anchor="ctr"/>
                </a:tc>
                <a:tc>
                  <a:txBody>
                    <a:bodyPr/>
                    <a:lstStyle/>
                    <a:p>
                      <a:pPr algn="ctr"/>
                      <a:r>
                        <a:rPr lang="en-US" sz="4000" dirty="0"/>
                        <a:t>15</a:t>
                      </a:r>
                    </a:p>
                  </a:txBody>
                  <a:tcPr anchor="ctr"/>
                </a:tc>
                <a:extLst>
                  <a:ext uri="{0D108BD9-81ED-4DB2-BD59-A6C34878D82A}">
                    <a16:rowId xmlns:a16="http://schemas.microsoft.com/office/drawing/2014/main" val="10001"/>
                  </a:ext>
                </a:extLst>
              </a:tr>
              <a:tr h="552450">
                <a:tc>
                  <a:txBody>
                    <a:bodyPr/>
                    <a:lstStyle/>
                    <a:p>
                      <a:r>
                        <a:rPr lang="en-US" sz="4000" dirty="0"/>
                        <a:t>9 – 5</a:t>
                      </a:r>
                    </a:p>
                  </a:txBody>
                  <a:tcPr anchor="ctr"/>
                </a:tc>
                <a:tc>
                  <a:txBody>
                    <a:bodyPr/>
                    <a:lstStyle/>
                    <a:p>
                      <a:pPr algn="ctr"/>
                      <a:r>
                        <a:rPr lang="en-US" sz="4000" dirty="0"/>
                        <a:t>45</a:t>
                      </a:r>
                    </a:p>
                  </a:txBody>
                  <a:tcPr anchor="ctr"/>
                </a:tc>
                <a:extLst>
                  <a:ext uri="{0D108BD9-81ED-4DB2-BD59-A6C34878D82A}">
                    <a16:rowId xmlns:a16="http://schemas.microsoft.com/office/drawing/2014/main" val="10002"/>
                  </a:ext>
                </a:extLst>
              </a:tr>
              <a:tr h="552450">
                <a:tc>
                  <a:txBody>
                    <a:bodyPr/>
                    <a:lstStyle/>
                    <a:p>
                      <a:r>
                        <a:rPr lang="en-US" sz="4000" dirty="0"/>
                        <a:t>9 – 4 </a:t>
                      </a:r>
                    </a:p>
                  </a:txBody>
                  <a:tcPr anchor="ctr"/>
                </a:tc>
                <a:tc>
                  <a:txBody>
                    <a:bodyPr/>
                    <a:lstStyle/>
                    <a:p>
                      <a:pPr algn="ctr"/>
                      <a:r>
                        <a:rPr lang="en-US" sz="4000" dirty="0"/>
                        <a:t>67</a:t>
                      </a:r>
                    </a:p>
                  </a:txBody>
                  <a:tcPr anchor="ctr"/>
                </a:tc>
                <a:extLst>
                  <a:ext uri="{0D108BD9-81ED-4DB2-BD59-A6C34878D82A}">
                    <a16:rowId xmlns:a16="http://schemas.microsoft.com/office/drawing/2014/main" val="10003"/>
                  </a:ext>
                </a:extLst>
              </a:tr>
            </a:tbl>
          </a:graphicData>
        </a:graphic>
      </p:graphicFrame>
      <p:pic>
        <p:nvPicPr>
          <p:cNvPr id="15" name="Recorded Sound">
            <a:hlinkClick r:id="" action="ppaction://media"/>
            <a:extLst>
              <a:ext uri="{FF2B5EF4-FFF2-40B4-BE49-F238E27FC236}">
                <a16:creationId xmlns:a16="http://schemas.microsoft.com/office/drawing/2014/main" id="{E07B19C0-B3FC-B488-15E1-8B969E57CE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600" y="5700476"/>
            <a:ext cx="406400" cy="406400"/>
          </a:xfrm>
          <a:prstGeom prst="rect">
            <a:avLst/>
          </a:prstGeom>
        </p:spPr>
      </p:pic>
    </p:spTree>
    <p:extLst>
      <p:ext uri="{BB962C8B-B14F-4D97-AF65-F5344CB8AC3E}">
        <p14:creationId xmlns:p14="http://schemas.microsoft.com/office/powerpoint/2010/main" val="292969964"/>
      </p:ext>
    </p:extLst>
  </p:cSld>
  <p:clrMapOvr>
    <a:masterClrMapping/>
  </p:clrMapOvr>
  <mc:AlternateContent xmlns:mc="http://schemas.openxmlformats.org/markup-compatibility/2006" xmlns:p14="http://schemas.microsoft.com/office/powerpoint/2010/main">
    <mc:Choice Requires="p14">
      <p:transition spd="slow" p14:dur="2000" advTm="79630"/>
    </mc:Choice>
    <mc:Fallback xmlns="">
      <p:transition spd="slow" advTm="7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999"/>
                                          </p:stCondLst>
                                        </p:cTn>
                                        <p:tgtEl>
                                          <p:spTgt spid="7"/>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1999"/>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1999"/>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1500"/>
                                  </p:stCondLst>
                                  <p:childTnLst>
                                    <p:set>
                                      <p:cBhvr>
                                        <p:cTn id="12" dur="1" fill="hold">
                                          <p:stCondLst>
                                            <p:cond delay="1999"/>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1999"/>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2500"/>
                                  </p:stCondLst>
                                  <p:childTnLst>
                                    <p:set>
                                      <p:cBhvr>
                                        <p:cTn id="16" dur="1" fill="hold">
                                          <p:stCondLst>
                                            <p:cond delay="1999"/>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3000"/>
                                  </p:stCondLst>
                                  <p:childTnLst>
                                    <p:set>
                                      <p:cBhvr>
                                        <p:cTn id="18" dur="1" fill="hold">
                                          <p:stCondLst>
                                            <p:cond delay="1999"/>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6500"/>
                                  </p:stCondLst>
                                  <p:childTnLst>
                                    <p:set>
                                      <p:cBhvr>
                                        <p:cTn id="20" dur="1" fill="hold">
                                          <p:stCondLst>
                                            <p:cond delay="1999"/>
                                          </p:stCondLst>
                                        </p:cTn>
                                        <p:tgtEl>
                                          <p:spTgt spid="10"/>
                                        </p:tgtEl>
                                        <p:attrNameLst>
                                          <p:attrName>style.visibility</p:attrName>
                                        </p:attrNameLst>
                                      </p:cBhvr>
                                      <p:to>
                                        <p:strVal val="visible"/>
                                      </p:to>
                                    </p:set>
                                  </p:childTnLst>
                                </p:cTn>
                              </p:par>
                              <p:par>
                                <p:cTn id="21" presetID="1" presetClass="exit" presetSubtype="0" fill="hold" grpId="1" nodeType="withEffect">
                                  <p:stCondLst>
                                    <p:cond delay="23500"/>
                                  </p:stCondLst>
                                  <p:childTnLst>
                                    <p:set>
                                      <p:cBhvr>
                                        <p:cTn id="22" dur="1" fill="hold">
                                          <p:stCondLst>
                                            <p:cond delay="499"/>
                                          </p:stCondLst>
                                        </p:cTn>
                                        <p:tgtEl>
                                          <p:spTgt spid="7"/>
                                        </p:tgtEl>
                                        <p:attrNameLst>
                                          <p:attrName>style.visibility</p:attrName>
                                        </p:attrNameLst>
                                      </p:cBhvr>
                                      <p:to>
                                        <p:strVal val="hidden"/>
                                      </p:to>
                                    </p:set>
                                  </p:childTnLst>
                                </p:cTn>
                              </p:par>
                              <p:par>
                                <p:cTn id="23" presetID="1" presetClass="exit" presetSubtype="0" fill="hold" grpId="0" nodeType="withEffect">
                                  <p:stCondLst>
                                    <p:cond delay="23500"/>
                                  </p:stCondLst>
                                  <p:childTnLst>
                                    <p:set>
                                      <p:cBhvr>
                                        <p:cTn id="24" dur="1" fill="hold">
                                          <p:stCondLst>
                                            <p:cond delay="499"/>
                                          </p:stCondLst>
                                        </p:cTn>
                                        <p:tgtEl>
                                          <p:spTgt spid="6">
                                            <p:txEl>
                                              <p:pRg st="0" end="0"/>
                                            </p:txEl>
                                          </p:spTgt>
                                        </p:tgtEl>
                                        <p:attrNameLst>
                                          <p:attrName>style.visibility</p:attrName>
                                        </p:attrNameLst>
                                      </p:cBhvr>
                                      <p:to>
                                        <p:strVal val="hidden"/>
                                      </p:to>
                                    </p:set>
                                  </p:childTnLst>
                                </p:cTn>
                              </p:par>
                              <p:par>
                                <p:cTn id="25" presetID="1" presetClass="exit" presetSubtype="0" fill="hold" grpId="0" nodeType="withEffect">
                                  <p:stCondLst>
                                    <p:cond delay="23500"/>
                                  </p:stCondLst>
                                  <p:childTnLst>
                                    <p:set>
                                      <p:cBhvr>
                                        <p:cTn id="26" dur="1" fill="hold">
                                          <p:stCondLst>
                                            <p:cond delay="499"/>
                                          </p:stCondLst>
                                        </p:cTn>
                                        <p:tgtEl>
                                          <p:spTgt spid="6">
                                            <p:txEl>
                                              <p:pRg st="1" end="1"/>
                                            </p:txEl>
                                          </p:spTgt>
                                        </p:tgtEl>
                                        <p:attrNameLst>
                                          <p:attrName>style.visibility</p:attrName>
                                        </p:attrNameLst>
                                      </p:cBhvr>
                                      <p:to>
                                        <p:strVal val="hidden"/>
                                      </p:to>
                                    </p:set>
                                  </p:childTnLst>
                                </p:cTn>
                              </p:par>
                              <p:par>
                                <p:cTn id="27" presetID="1" presetClass="exit" presetSubtype="0" fill="hold" grpId="0" nodeType="withEffect">
                                  <p:stCondLst>
                                    <p:cond delay="23500"/>
                                  </p:stCondLst>
                                  <p:childTnLst>
                                    <p:set>
                                      <p:cBhvr>
                                        <p:cTn id="28" dur="1" fill="hold">
                                          <p:stCondLst>
                                            <p:cond delay="499"/>
                                          </p:stCondLst>
                                        </p:cTn>
                                        <p:tgtEl>
                                          <p:spTgt spid="6">
                                            <p:txEl>
                                              <p:pRg st="2" end="2"/>
                                            </p:txEl>
                                          </p:spTgt>
                                        </p:tgtEl>
                                        <p:attrNameLst>
                                          <p:attrName>style.visibility</p:attrName>
                                        </p:attrNameLst>
                                      </p:cBhvr>
                                      <p:to>
                                        <p:strVal val="hidden"/>
                                      </p:to>
                                    </p:set>
                                  </p:childTnLst>
                                </p:cTn>
                              </p:par>
                              <p:par>
                                <p:cTn id="29" presetID="1" presetClass="exit" presetSubtype="0" fill="hold" grpId="0" nodeType="withEffect">
                                  <p:stCondLst>
                                    <p:cond delay="23500"/>
                                  </p:stCondLst>
                                  <p:childTnLst>
                                    <p:set>
                                      <p:cBhvr>
                                        <p:cTn id="30" dur="1" fill="hold">
                                          <p:stCondLst>
                                            <p:cond delay="499"/>
                                          </p:stCondLst>
                                        </p:cTn>
                                        <p:tgtEl>
                                          <p:spTgt spid="6">
                                            <p:txEl>
                                              <p:pRg st="3" end="3"/>
                                            </p:txEl>
                                          </p:spTgt>
                                        </p:tgtEl>
                                        <p:attrNameLst>
                                          <p:attrName>style.visibility</p:attrName>
                                        </p:attrNameLst>
                                      </p:cBhvr>
                                      <p:to>
                                        <p:strVal val="hidden"/>
                                      </p:to>
                                    </p:set>
                                  </p:childTnLst>
                                </p:cTn>
                              </p:par>
                              <p:par>
                                <p:cTn id="31" presetID="1" presetClass="exit" presetSubtype="0" fill="hold" grpId="0" nodeType="withEffect">
                                  <p:stCondLst>
                                    <p:cond delay="23500"/>
                                  </p:stCondLst>
                                  <p:childTnLst>
                                    <p:set>
                                      <p:cBhvr>
                                        <p:cTn id="32" dur="1" fill="hold">
                                          <p:stCondLst>
                                            <p:cond delay="499"/>
                                          </p:stCondLst>
                                        </p:cTn>
                                        <p:tgtEl>
                                          <p:spTgt spid="6">
                                            <p:txEl>
                                              <p:pRg st="4" end="4"/>
                                            </p:txEl>
                                          </p:spTgt>
                                        </p:tgtEl>
                                        <p:attrNameLst>
                                          <p:attrName>style.visibility</p:attrName>
                                        </p:attrNameLst>
                                      </p:cBhvr>
                                      <p:to>
                                        <p:strVal val="hidden"/>
                                      </p:to>
                                    </p:set>
                                  </p:childTnLst>
                                </p:cTn>
                              </p:par>
                              <p:par>
                                <p:cTn id="33" presetID="1" presetClass="exit" presetSubtype="0" fill="hold" grpId="0" nodeType="withEffect">
                                  <p:stCondLst>
                                    <p:cond delay="23500"/>
                                  </p:stCondLst>
                                  <p:childTnLst>
                                    <p:set>
                                      <p:cBhvr>
                                        <p:cTn id="34" dur="1" fill="hold">
                                          <p:stCondLst>
                                            <p:cond delay="499"/>
                                          </p:stCondLst>
                                        </p:cTn>
                                        <p:tgtEl>
                                          <p:spTgt spid="6">
                                            <p:txEl>
                                              <p:pRg st="5" end="5"/>
                                            </p:txEl>
                                          </p:spTgt>
                                        </p:tgtEl>
                                        <p:attrNameLst>
                                          <p:attrName>style.visibility</p:attrName>
                                        </p:attrNameLst>
                                      </p:cBhvr>
                                      <p:to>
                                        <p:strVal val="hidden"/>
                                      </p:to>
                                    </p:set>
                                  </p:childTnLst>
                                </p:cTn>
                              </p:par>
                              <p:par>
                                <p:cTn id="35" presetID="1" presetClass="exit" presetSubtype="0" fill="hold" nodeType="withEffect">
                                  <p:stCondLst>
                                    <p:cond delay="23500"/>
                                  </p:stCondLst>
                                  <p:childTnLs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24000"/>
                            </p:stCondLst>
                            <p:childTnLst>
                              <p:par>
                                <p:cTn id="38" presetID="1" presetClass="mediacall" presetSubtype="0" fill="hold" nodeType="afterEffect">
                                  <p:stCondLst>
                                    <p:cond delay="0"/>
                                  </p:stCondLst>
                                  <p:childTnLst>
                                    <p:cmd type="call" cmd="playFrom(0.0)">
                                      <p:cBhvr>
                                        <p:cTn id="39" dur="7963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5"/>
                </p:tgtEl>
              </p:cMediaNode>
            </p:audio>
          </p:childTnLst>
        </p:cTn>
      </p:par>
    </p:tnLst>
    <p:bldLst>
      <p:bldP spid="6" grpId="0" uiExpand="1" build="allAtOnce"/>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FAFD8-84D8-034D-E6D5-C8174C8F5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9C513-EAB2-7B7F-B8AD-3CD30ED99EF2}"/>
              </a:ext>
            </a:extLst>
          </p:cNvPr>
          <p:cNvSpPr>
            <a:spLocks noGrp="1"/>
          </p:cNvSpPr>
          <p:nvPr>
            <p:ph type="title"/>
          </p:nvPr>
        </p:nvSpPr>
        <p:spPr>
          <a:xfrm>
            <a:off x="838200" y="365125"/>
            <a:ext cx="10515600" cy="1033907"/>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Frequently Asked Questions</a:t>
            </a:r>
          </a:p>
        </p:txBody>
      </p:sp>
      <p:sp>
        <p:nvSpPr>
          <p:cNvPr id="3" name="Content Placeholder 2">
            <a:extLst>
              <a:ext uri="{FF2B5EF4-FFF2-40B4-BE49-F238E27FC236}">
                <a16:creationId xmlns:a16="http://schemas.microsoft.com/office/drawing/2014/main" id="{93E0B2D7-7F56-BCC7-A81A-112726B7E173}"/>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1EE200A-F034-6960-18DB-EB1E317CEFE4}"/>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6" name="TextBox 5">
            <a:extLst>
              <a:ext uri="{FF2B5EF4-FFF2-40B4-BE49-F238E27FC236}">
                <a16:creationId xmlns:a16="http://schemas.microsoft.com/office/drawing/2014/main" id="{8D21FFE9-E140-1EC6-E907-9BCD1D726F92}"/>
              </a:ext>
            </a:extLst>
          </p:cNvPr>
          <p:cNvSpPr txBox="1"/>
          <p:nvPr/>
        </p:nvSpPr>
        <p:spPr>
          <a:xfrm>
            <a:off x="313944" y="1840152"/>
            <a:ext cx="9033781" cy="4665380"/>
          </a:xfrm>
          <a:prstGeom prst="rect">
            <a:avLst/>
          </a:prstGeom>
          <a:noFill/>
        </p:spPr>
        <p:txBody>
          <a:bodyPr wrap="square">
            <a:spAutoFit/>
          </a:bodyPr>
          <a:lstStyle/>
          <a:p>
            <a:pPr marL="12700" marR="414020">
              <a:lnSpc>
                <a:spcPct val="100000"/>
              </a:lnSpc>
              <a:spcBef>
                <a:spcPts val="100"/>
              </a:spcBef>
            </a:pPr>
            <a:r>
              <a:rPr lang="en-GB" sz="1600" b="1" spc="-10" dirty="0">
                <a:solidFill>
                  <a:schemeClr val="bg1"/>
                </a:solidFill>
                <a:latin typeface="Arial"/>
                <a:cs typeface="Arial"/>
              </a:rPr>
              <a:t>How much homework will I get? </a:t>
            </a:r>
          </a:p>
          <a:p>
            <a:pPr marL="12700" marR="414020">
              <a:lnSpc>
                <a:spcPct val="100000"/>
              </a:lnSpc>
              <a:spcBef>
                <a:spcPts val="100"/>
              </a:spcBef>
            </a:pPr>
            <a:r>
              <a:rPr lang="en-GB" sz="1600" b="1" spc="-10" dirty="0">
                <a:solidFill>
                  <a:schemeClr val="bg1"/>
                </a:solidFill>
                <a:latin typeface="Arial"/>
                <a:cs typeface="Arial"/>
              </a:rPr>
              <a:t>Homework will be assigned weekly and will help students to consolidate learning from lessons or prepare for future lessons.</a:t>
            </a:r>
          </a:p>
          <a:p>
            <a:pPr marL="12700" marR="414020">
              <a:lnSpc>
                <a:spcPct val="100000"/>
              </a:lnSpc>
              <a:spcBef>
                <a:spcPts val="100"/>
              </a:spcBef>
            </a:pPr>
            <a:endParaRPr lang="en-GB" sz="1600" b="1" spc="-10" dirty="0">
              <a:solidFill>
                <a:schemeClr val="bg1"/>
              </a:solidFill>
              <a:latin typeface="Arial"/>
              <a:cs typeface="Arial"/>
            </a:endParaRPr>
          </a:p>
          <a:p>
            <a:pPr marL="12700" marR="414020">
              <a:lnSpc>
                <a:spcPct val="100000"/>
              </a:lnSpc>
              <a:spcBef>
                <a:spcPts val="100"/>
              </a:spcBef>
            </a:pPr>
            <a:r>
              <a:rPr lang="en-GB" sz="1600" b="1" spc="-10" dirty="0">
                <a:solidFill>
                  <a:schemeClr val="bg1"/>
                </a:solidFill>
                <a:latin typeface="Arial"/>
                <a:cs typeface="Arial"/>
              </a:rPr>
              <a:t>How do I revise for maths?</a:t>
            </a:r>
          </a:p>
          <a:p>
            <a:pPr marL="12700" marR="414020">
              <a:lnSpc>
                <a:spcPct val="100000"/>
              </a:lnSpc>
              <a:spcBef>
                <a:spcPts val="100"/>
              </a:spcBef>
            </a:pPr>
            <a:r>
              <a:rPr lang="en-GB" sz="1600" b="1" spc="-10" dirty="0">
                <a:solidFill>
                  <a:schemeClr val="bg1"/>
                </a:solidFill>
                <a:latin typeface="Arial"/>
                <a:cs typeface="Arial"/>
              </a:rPr>
              <a:t>The easiest way to revise for maths is to do some questions. Try to complete questions on basic skills first as jumping in on the hardest questions first may just put you off doing anymore revision. The maths team will recommend various websites and resources when the time is right.</a:t>
            </a:r>
          </a:p>
          <a:p>
            <a:pPr marL="12700" marR="414020">
              <a:lnSpc>
                <a:spcPct val="100000"/>
              </a:lnSpc>
              <a:spcBef>
                <a:spcPts val="100"/>
              </a:spcBef>
            </a:pPr>
            <a:endParaRPr lang="en-GB" sz="1600" b="1" spc="-10" dirty="0">
              <a:solidFill>
                <a:schemeClr val="bg1"/>
              </a:solidFill>
              <a:latin typeface="Arial"/>
              <a:cs typeface="Arial"/>
            </a:endParaRPr>
          </a:p>
          <a:p>
            <a:pPr marL="12700" marR="414020">
              <a:lnSpc>
                <a:spcPct val="100000"/>
              </a:lnSpc>
              <a:spcBef>
                <a:spcPts val="100"/>
              </a:spcBef>
            </a:pPr>
            <a:r>
              <a:rPr lang="en-GB" sz="1600" b="1" spc="-10" dirty="0">
                <a:solidFill>
                  <a:schemeClr val="bg1"/>
                </a:solidFill>
                <a:latin typeface="Arial"/>
                <a:cs typeface="Arial"/>
              </a:rPr>
              <a:t>Can I achieve a grade 6 if I sit the Foundation papers? </a:t>
            </a:r>
          </a:p>
          <a:p>
            <a:pPr marL="12700" marR="414020">
              <a:lnSpc>
                <a:spcPct val="100000"/>
              </a:lnSpc>
              <a:spcBef>
                <a:spcPts val="100"/>
              </a:spcBef>
            </a:pPr>
            <a:r>
              <a:rPr lang="en-GB" sz="1600" b="1" spc="-10" dirty="0">
                <a:solidFill>
                  <a:schemeClr val="bg1"/>
                </a:solidFill>
                <a:latin typeface="Arial"/>
                <a:cs typeface="Arial"/>
              </a:rPr>
              <a:t>Unfortunately, the answer to this question is no. The foundation tier only grades from 5 to 1 and the higher tier grades from 9 to 4.</a:t>
            </a:r>
          </a:p>
          <a:p>
            <a:pPr marL="12700" marR="414020">
              <a:lnSpc>
                <a:spcPct val="100000"/>
              </a:lnSpc>
              <a:spcBef>
                <a:spcPts val="100"/>
              </a:spcBef>
            </a:pPr>
            <a:endParaRPr lang="en-GB" sz="1600" b="1" spc="-10" dirty="0">
              <a:solidFill>
                <a:schemeClr val="bg1"/>
              </a:solidFill>
              <a:latin typeface="Arial"/>
              <a:cs typeface="Arial"/>
            </a:endParaRPr>
          </a:p>
          <a:p>
            <a:pPr marL="12700" marR="414020">
              <a:lnSpc>
                <a:spcPct val="100000"/>
              </a:lnSpc>
              <a:spcBef>
                <a:spcPts val="100"/>
              </a:spcBef>
            </a:pPr>
            <a:r>
              <a:rPr lang="en-GB" sz="1600" b="1" spc="-10" dirty="0">
                <a:solidFill>
                  <a:schemeClr val="bg1"/>
                </a:solidFill>
                <a:latin typeface="Arial"/>
                <a:cs typeface="Arial"/>
              </a:rPr>
              <a:t>Can I switch tiers of entry midway through the course? </a:t>
            </a:r>
          </a:p>
          <a:p>
            <a:pPr marL="12700" marR="414020">
              <a:lnSpc>
                <a:spcPct val="100000"/>
              </a:lnSpc>
              <a:spcBef>
                <a:spcPts val="100"/>
              </a:spcBef>
            </a:pPr>
            <a:r>
              <a:rPr lang="en-GB" sz="1600" b="1" spc="-10" dirty="0">
                <a:solidFill>
                  <a:schemeClr val="bg1"/>
                </a:solidFill>
                <a:latin typeface="Arial"/>
                <a:cs typeface="Arial"/>
              </a:rPr>
              <a:t>The simple answer to this is… not easily. If you believe you are on the wrong pathway you must speak to me or your maths teacher immediately to discuss your options.</a:t>
            </a:r>
          </a:p>
          <a:p>
            <a:pPr marL="12700" marR="414020">
              <a:lnSpc>
                <a:spcPct val="100000"/>
              </a:lnSpc>
              <a:spcBef>
                <a:spcPts val="100"/>
              </a:spcBef>
            </a:pPr>
            <a:endParaRPr lang="en-GB" sz="1600" b="1" spc="-10" dirty="0">
              <a:solidFill>
                <a:schemeClr val="bg1"/>
              </a:solidFill>
              <a:latin typeface="Arial"/>
              <a:cs typeface="Arial"/>
            </a:endParaRPr>
          </a:p>
        </p:txBody>
      </p:sp>
      <p:pic>
        <p:nvPicPr>
          <p:cNvPr id="8" name="Recorded Sound">
            <a:hlinkClick r:id="" action="ppaction://media"/>
            <a:extLst>
              <a:ext uri="{FF2B5EF4-FFF2-40B4-BE49-F238E27FC236}">
                <a16:creationId xmlns:a16="http://schemas.microsoft.com/office/drawing/2014/main" id="{8736694C-1F80-8543-16BD-A220C45C8B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618300"/>
            <a:ext cx="406400" cy="406400"/>
          </a:xfrm>
          <a:prstGeom prst="rect">
            <a:avLst/>
          </a:prstGeom>
        </p:spPr>
      </p:pic>
    </p:spTree>
    <p:extLst>
      <p:ext uri="{BB962C8B-B14F-4D97-AF65-F5344CB8AC3E}">
        <p14:creationId xmlns:p14="http://schemas.microsoft.com/office/powerpoint/2010/main" val="333092895"/>
      </p:ext>
    </p:extLst>
  </p:cSld>
  <p:clrMapOvr>
    <a:masterClrMapping/>
  </p:clrMapOvr>
  <mc:AlternateContent xmlns:mc="http://schemas.openxmlformats.org/markup-compatibility/2006" xmlns:p14="http://schemas.microsoft.com/office/powerpoint/2010/main">
    <mc:Choice Requires="p14">
      <p:transition spd="slow" p14:dur="2000" advTm="83718"/>
    </mc:Choice>
    <mc:Fallback xmlns="">
      <p:transition spd="slow" advTm="83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7B9A3779A7EA469433A912F751FCB4" ma:contentTypeVersion="34" ma:contentTypeDescription="Create a new document." ma:contentTypeScope="" ma:versionID="c3ce0729444492e2e7ed6c1b0c5e5216">
  <xsd:schema xmlns:xsd="http://www.w3.org/2001/XMLSchema" xmlns:xs="http://www.w3.org/2001/XMLSchema" xmlns:p="http://schemas.microsoft.com/office/2006/metadata/properties" xmlns:ns2="e8a53ddf-688e-4772-906e-8e773fbc50f1" xmlns:ns3="85b6cea0-83f0-42c6-9c4f-7c7da97c36bf" targetNamespace="http://schemas.microsoft.com/office/2006/metadata/properties" ma:root="true" ma:fieldsID="7ad4edf24d4580e393b26ef1ec787d03" ns2:_="" ns3:_="">
    <xsd:import namespace="e8a53ddf-688e-4772-906e-8e773fbc50f1"/>
    <xsd:import namespace="85b6cea0-83f0-42c6-9c4f-7c7da97c36bf"/>
    <xsd:element name="properties">
      <xsd:complexType>
        <xsd:sequence>
          <xsd:element name="documentManagement">
            <xsd:complexType>
              <xsd:all>
                <xsd:element ref="ns2:f908b412cb9b47c8b4611620c63c67b6" minOccurs="0"/>
                <xsd:element ref="ns2:TaxCatchAll" minOccurs="0"/>
                <xsd:element ref="ns2:PersonalIdentificationData" minOccurs="0"/>
                <xsd:element ref="ns2:KS" minOccurs="0"/>
                <xsd:element ref="ns2:m886e2b4bfb94daca9fe45812b30eb2c" minOccurs="0"/>
                <xsd:element ref="ns2:ge0bb8af36ee4c1b86ae837e1ac45bea" minOccurs="0"/>
                <xsd:element ref="ns2:c2de43a4609240278ae4a68ac4cf3f9e" minOccurs="0"/>
                <xsd:element ref="ns2:m7d99c2bc7e54546898d75369951989b"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DateTaken" minOccurs="0"/>
                <xsd:element ref="ns2:SharedWithUsers" minOccurs="0"/>
                <xsd:element ref="ns2:SharedWithDetails" minOccurs="0"/>
                <xsd:element ref="ns3:MediaServiceAutoKeyPoints" minOccurs="0"/>
                <xsd:element ref="ns3:MediaServiceKeyPoints"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53ddf-688e-4772-906e-8e773fbc50f1" elementFormDefault="qualified">
    <xsd:import namespace="http://schemas.microsoft.com/office/2006/documentManagement/types"/>
    <xsd:import namespace="http://schemas.microsoft.com/office/infopath/2007/PartnerControls"/>
    <xsd:element name="f908b412cb9b47c8b4611620c63c67b6" ma:index="9" nillable="true" ma:taxonomy="true" ma:internalName="f908b412cb9b47c8b4611620c63c67b6" ma:taxonomyFieldName="Staff_x0020_Category" ma:displayName="Staff Category" ma:default="" ma:fieldId="{f908b412-cb9b-47c8-b461-1620c63c67b6}" ma:sspId="c2e1509d-e6fe-4f2c-b84b-042f796b62cd" ma:termSetId="f8bc4358-e857-4663-b491-683e6f28e2e5"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92096fc8-3490-44c9-9034-ebaff1d2e088}" ma:internalName="TaxCatchAll" ma:showField="CatchAllData" ma:web="e8a53ddf-688e-4772-906e-8e773fbc50f1">
      <xsd:complexType>
        <xsd:complexContent>
          <xsd:extension base="dms:MultiChoiceLookup">
            <xsd:sequence>
              <xsd:element name="Value" type="dms:Lookup" maxOccurs="unbounded" minOccurs="0" nillable="true"/>
            </xsd:sequence>
          </xsd:extension>
        </xsd:complexContent>
      </xsd:complexType>
    </xsd:element>
    <xsd:element name="PersonalIdentificationData" ma:index="11" nillable="true" ma:displayName="Personal Identification Data" ma:default="" ma:internalName="PersonalIdentificationData">
      <xsd:simpleType>
        <xsd:restriction base="dms:Choice">
          <xsd:enumeration value="No"/>
          <xsd:enumeration value="Yes"/>
        </xsd:restriction>
      </xsd:simpleType>
    </xsd:element>
    <xsd:element name="KS" ma:index="12" nillable="true" ma:displayName="Key Stage" ma:default="" ma:internalName="KS">
      <xsd:simpleType>
        <xsd:restriction base="dms:Choice">
          <xsd:enumeration value="Foundation"/>
          <xsd:enumeration value="KS1"/>
          <xsd:enumeration value="KS2"/>
          <xsd:enumeration value="KS3"/>
          <xsd:enumeration value="KS4"/>
          <xsd:enumeration value="KS5"/>
        </xsd:restriction>
      </xsd:simpleType>
    </xsd:element>
    <xsd:element name="m886e2b4bfb94daca9fe45812b30eb2c" ma:index="14" nillable="true" ma:taxonomy="true" ma:internalName="m886e2b4bfb94daca9fe45812b30eb2c" ma:taxonomyFieldName="Topic" ma:displayName="Topic" ma:default="" ma:fieldId="{6886e2b4-bfb9-4dac-a9fe-45812b30eb2c}" ma:sspId="c2e1509d-e6fe-4f2c-b84b-042f796b62cd" ma:termSetId="41e60437-e8ff-4e62-9399-65ea63281720" ma:anchorId="00000000-0000-0000-0000-000000000000" ma:open="false" ma:isKeyword="false">
      <xsd:complexType>
        <xsd:sequence>
          <xsd:element ref="pc:Terms" minOccurs="0" maxOccurs="1"/>
        </xsd:sequence>
      </xsd:complexType>
    </xsd:element>
    <xsd:element name="ge0bb8af36ee4c1b86ae837e1ac45bea" ma:index="16" nillable="true" ma:taxonomy="true" ma:internalName="ge0bb8af36ee4c1b86ae837e1ac45bea" ma:taxonomyFieldName="ExamBoard" ma:displayName="Exam Board" ma:default="" ma:fieldId="{0e0bb8af-36ee-4c1b-86ae-837e1ac45bea}" ma:sspId="c2e1509d-e6fe-4f2c-b84b-042f796b62cd" ma:termSetId="e7b1d02c-96e0-4290-ad22-cc61cd54edc5" ma:anchorId="00000000-0000-0000-0000-000000000000" ma:open="false" ma:isKeyword="false">
      <xsd:complexType>
        <xsd:sequence>
          <xsd:element ref="pc:Terms" minOccurs="0" maxOccurs="1"/>
        </xsd:sequence>
      </xsd:complexType>
    </xsd:element>
    <xsd:element name="c2de43a4609240278ae4a68ac4cf3f9e" ma:index="18" nillable="true" ma:taxonomy="true" ma:internalName="c2de43a4609240278ae4a68ac4cf3f9e" ma:taxonomyFieldName="Week" ma:displayName="Week" ma:default="" ma:fieldId="{c2de43a4-6092-4027-8ae4-a68ac4cf3f9e}" ma:sspId="c2e1509d-e6fe-4f2c-b84b-042f796b62cd" ma:termSetId="b5fe4f1b-a58d-41b3-b60a-50bead852115" ma:anchorId="00000000-0000-0000-0000-000000000000" ma:open="false" ma:isKeyword="false">
      <xsd:complexType>
        <xsd:sequence>
          <xsd:element ref="pc:Terms" minOccurs="0" maxOccurs="1"/>
        </xsd:sequence>
      </xsd:complexType>
    </xsd:element>
    <xsd:element name="m7d99c2bc7e54546898d75369951989b" ma:index="20" nillable="true" ma:taxonomy="true" ma:internalName="m7d99c2bc7e54546898d75369951989b" ma:taxonomyFieldName="Term" ma:displayName="Term" ma:default="" ma:fieldId="{67d99c2b-c7e5-4546-898d-75369951989b}" ma:sspId="c2e1509d-e6fe-4f2c-b84b-042f796b62cd" ma:termSetId="25f3c822-e4c5-4c28-ac02-aa3d1ae3dc16" ma:anchorId="00000000-0000-0000-0000-000000000000" ma:open="false" ma:isKeyword="false">
      <xsd:complexType>
        <xsd:sequence>
          <xsd:element ref="pc:Terms" minOccurs="0" maxOccurs="1"/>
        </xsd:sequence>
      </xsd:complexType>
    </xsd:element>
    <xsd:element name="Year" ma:index="21" nillable="true" ma:displayName="Year" ma:default="" ma:internalName="Year">
      <xsd:simpleType>
        <xsd:restriction base="dms:Choice">
          <xsd:enumeration value="R"/>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restriction>
      </xsd:simpleType>
    </xsd:element>
    <xsd:element name="Lesson" ma:index="22" nillable="true" ma:displayName="Lesson" ma:default="" ma:internalName="Lesson">
      <xsd:simpleType>
        <xsd:restriction base="dms:Text"/>
      </xsd:simpleType>
    </xsd:element>
    <xsd:element name="CustomTags" ma:index="23" nillable="true" ma:displayName="Custom Tags" ma:default="" ma:internalName="CustomTags">
      <xsd:simpleType>
        <xsd:restriction base="dms:Text"/>
      </xsd:simpleType>
    </xsd:element>
    <xsd:element name="CurriculumSubject" ma:index="24" nillable="true" ma:displayName="Curriculum Subject" ma:default="Staff" ma:internalName="CurriculumSubject">
      <xsd:simpleType>
        <xsd:restriction base="dms:Text"/>
      </xsd:simpleType>
    </xsd:element>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6cea0-83f0-42c6-9c4f-7c7da97c36bf"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LengthInSeconds" ma:index="32" nillable="true" ma:displayName="Length (seconds)" ma:internalName="MediaLengthInSeconds" ma:readOnly="true">
      <xsd:simpleType>
        <xsd:restriction base="dms:Unknown"/>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c2e1509d-e6fe-4f2c-b84b-042f796b62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9" nillable="true" ma:displayName="MediaServiceObjectDetectorVersions" ma:hidden="true" ma:indexed="true" ma:internalName="MediaServiceObjectDetectorVersions" ma:readOnly="true">
      <xsd:simpleType>
        <xsd:restriction base="dms:Text"/>
      </xsd:simpleType>
    </xsd:element>
    <xsd:element name="MediaServiceSearchProperties" ma:index="40" nillable="true" ma:displayName="MediaServiceSearchProperties" ma:hidden="true" ma:internalName="MediaServiceSearchProperties" ma:readOnly="true">
      <xsd:simpleType>
        <xsd:restriction base="dms:Note"/>
      </xsd:simpleType>
    </xsd:element>
    <xsd:element name="MediaServiceLocation" ma:index="41"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Year xmlns="e8a53ddf-688e-4772-906e-8e773fbc50f1" xsi:nil="true"/>
    <Lesson xmlns="e8a53ddf-688e-4772-906e-8e773fbc50f1" xsi:nil="true"/>
    <CustomTags xmlns="e8a53ddf-688e-4772-906e-8e773fbc50f1" xsi:nil="true"/>
    <KS xmlns="e8a53ddf-688e-4772-906e-8e773fbc50f1" xsi:nil="true"/>
    <m7d99c2bc7e54546898d75369951989b xmlns="e8a53ddf-688e-4772-906e-8e773fbc50f1">
      <Terms xmlns="http://schemas.microsoft.com/office/infopath/2007/PartnerControls"/>
    </m7d99c2bc7e54546898d75369951989b>
    <CurriculumSubject xmlns="e8a53ddf-688e-4772-906e-8e773fbc50f1">Staff</CurriculumSubject>
    <c2de43a4609240278ae4a68ac4cf3f9e xmlns="e8a53ddf-688e-4772-906e-8e773fbc50f1">
      <Terms xmlns="http://schemas.microsoft.com/office/infopath/2007/PartnerControls"/>
    </c2de43a4609240278ae4a68ac4cf3f9e>
    <TaxCatchAll xmlns="e8a53ddf-688e-4772-906e-8e773fbc50f1" xsi:nil="true"/>
    <f908b412cb9b47c8b4611620c63c67b6 xmlns="e8a53ddf-688e-4772-906e-8e773fbc50f1">
      <Terms xmlns="http://schemas.microsoft.com/office/infopath/2007/PartnerControls"/>
    </f908b412cb9b47c8b4611620c63c67b6>
    <ge0bb8af36ee4c1b86ae837e1ac45bea xmlns="e8a53ddf-688e-4772-906e-8e773fbc50f1">
      <Terms xmlns="http://schemas.microsoft.com/office/infopath/2007/PartnerControls"/>
    </ge0bb8af36ee4c1b86ae837e1ac45bea>
    <PersonalIdentificationData xmlns="e8a53ddf-688e-4772-906e-8e773fbc50f1" xsi:nil="true"/>
    <lcf76f155ced4ddcb4097134ff3c332f xmlns="85b6cea0-83f0-42c6-9c4f-7c7da97c36bf">
      <Terms xmlns="http://schemas.microsoft.com/office/infopath/2007/PartnerControls"/>
    </lcf76f155ced4ddcb4097134ff3c332f>
    <m886e2b4bfb94daca9fe45812b30eb2c xmlns="e8a53ddf-688e-4772-906e-8e773fbc50f1">
      <Terms xmlns="http://schemas.microsoft.com/office/infopath/2007/PartnerControls"/>
    </m886e2b4bfb94daca9fe45812b30eb2c>
  </documentManagement>
</p:properties>
</file>

<file path=customXml/itemProps1.xml><?xml version="1.0" encoding="utf-8"?>
<ds:datastoreItem xmlns:ds="http://schemas.openxmlformats.org/officeDocument/2006/customXml" ds:itemID="{3252E3CA-69E2-4619-ACA8-8D2C16BCD8CE}">
  <ds:schemaRefs>
    <ds:schemaRef ds:uri="http://schemas.microsoft.com/sharepoint/v3/contenttype/forms"/>
  </ds:schemaRefs>
</ds:datastoreItem>
</file>

<file path=customXml/itemProps2.xml><?xml version="1.0" encoding="utf-8"?>
<ds:datastoreItem xmlns:ds="http://schemas.openxmlformats.org/officeDocument/2006/customXml" ds:itemID="{6520F30A-FD11-4C98-A766-5DC74B6CB426}">
  <ds:schemaRefs>
    <ds:schemaRef ds:uri="85b6cea0-83f0-42c6-9c4f-7c7da97c36bf"/>
    <ds:schemaRef ds:uri="e8a53ddf-688e-4772-906e-8e773fbc50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99D3C7-8993-45A4-8907-F1EDB9DA119B}">
  <ds:schemaRefs>
    <ds:schemaRef ds:uri="272910fa-7f65-41e8-bf4a-bd1e3ed75656"/>
    <ds:schemaRef ds:uri="85b6cea0-83f0-42c6-9c4f-7c7da97c36bf"/>
    <ds:schemaRef ds:uri="ab35c4c7-26b0-482c-98d2-42ed203ca081"/>
    <ds:schemaRef ds:uri="e8a53ddf-688e-4772-906e-8e773fbc50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TotalTime>
  <Words>790</Words>
  <Application>Microsoft Office PowerPoint</Application>
  <PresentationFormat>Widescreen</PresentationFormat>
  <Paragraphs>80</Paragraphs>
  <Slides>7</Slides>
  <Notes>7</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Year 9 Options 2026-2028</vt:lpstr>
      <vt:lpstr>Course and Qualification Information</vt:lpstr>
      <vt:lpstr>Assessment Information</vt:lpstr>
      <vt:lpstr>Extra Curricular Opportunities</vt:lpstr>
      <vt:lpstr>Next Steps and Career Pathways</vt:lpstr>
      <vt:lpstr>Additional Information and Outcomes</vt:lpstr>
      <vt:lpstr>Frequently Asked Questions</vt:lpstr>
    </vt:vector>
  </TitlesOfParts>
  <Company>Bishop Milner Catholic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PSumner</dc:creator>
  <cp:lastModifiedBy>ACoombes</cp:lastModifiedBy>
  <cp:revision>4</cp:revision>
  <dcterms:created xsi:type="dcterms:W3CDTF">2018-01-16T10:20:02Z</dcterms:created>
  <dcterms:modified xsi:type="dcterms:W3CDTF">2026-04-20T12:00:11Z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0x0101001A7B9A3779A7EA469433A912F751FCB4</vt:lpwstr>
  </property>
  <property fmtid="{D5CDD505-2E9C-101B-9397-08002B2CF9AE}" pid="3" name="Order">
    <vt:r8>252200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ExamBoard">
    <vt:lpwstr/>
  </property>
  <property fmtid="{D5CDD505-2E9C-101B-9397-08002B2CF9AE}" pid="10" name="Topic">
    <vt:lpwstr/>
  </property>
  <property fmtid="{D5CDD505-2E9C-101B-9397-08002B2CF9AE}" pid="11" name="Term">
    <vt:lpwstr/>
  </property>
  <property fmtid="{D5CDD505-2E9C-101B-9397-08002B2CF9AE}" pid="12" name="Staff Category">
    <vt:lpwstr/>
  </property>
  <property fmtid="{D5CDD505-2E9C-101B-9397-08002B2CF9AE}" pid="13" name="Week">
    <vt:lpwstr/>
  </property>
  <property fmtid="{D5CDD505-2E9C-101B-9397-08002B2CF9AE}" pid="14" name="Staff_x0020_Category">
    <vt:lpwstr/>
  </property>
  <property fmtid="{D5CDD505-2E9C-101B-9397-08002B2CF9AE}" pid="15" name="MediaServiceImageTags">
    <vt:lpwstr/>
  </property>
</Properties>
</file>