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3" r:id="rId5"/>
    <p:sldId id="287" r:id="rId6"/>
    <p:sldId id="288" r:id="rId7"/>
    <p:sldId id="289" r:id="rId8"/>
    <p:sldId id="290" r:id="rId9"/>
    <p:sldId id="291" r:id="rId10"/>
    <p:sldId id="29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48"/>
    <p:restoredTop sz="94701"/>
  </p:normalViewPr>
  <p:slideViewPr>
    <p:cSldViewPr snapToGrid="0">
      <p:cViewPr>
        <p:scale>
          <a:sx n="112" d="100"/>
          <a:sy n="112" d="100"/>
        </p:scale>
        <p:origin x="1896" y="6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2087864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349166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172647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4101656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D01CE2-BC9F-4133-A516-55A1561DEC61}" type="datetimeFigureOut">
              <a:rPr lang="en-GB" smtClean="0"/>
              <a:t>20/04/2026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381930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D01CE2-BC9F-4133-A516-55A1561DEC61}" type="datetimeFigureOut">
              <a:rPr lang="en-GB" smtClean="0"/>
              <a:t>20/04/2026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360471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D01CE2-BC9F-4133-A516-55A1561DEC61}" type="datetimeFigureOut">
              <a:rPr lang="en-GB" smtClean="0"/>
              <a:t>20/04/2026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4254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D01CE2-BC9F-4133-A516-55A1561DEC61}" type="datetimeFigureOut">
              <a:rPr lang="en-GB" smtClean="0"/>
              <a:t>20/04/2026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108341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01CE2-BC9F-4133-A516-55A1561DEC61}" type="datetimeFigureOut">
              <a:rPr lang="en-GB" smtClean="0"/>
              <a:t>20/04/2026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142723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D01CE2-BC9F-4133-A516-55A1561DEC61}" type="datetimeFigureOut">
              <a:rPr lang="en-GB" smtClean="0"/>
              <a:t>20/04/2026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284168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D01CE2-BC9F-4133-A516-55A1561DEC61}" type="datetimeFigureOut">
              <a:rPr lang="en-GB" smtClean="0"/>
              <a:t>20/04/2026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65C3A9-377D-4DC9-A399-0F1E970B8214}" type="slidenum">
              <a:rPr lang="en-GB" smtClean="0"/>
              <a:t>‹#›</a:t>
            </a:fld>
            <a:endParaRPr lang="en-GB"/>
          </a:p>
        </p:txBody>
      </p:sp>
    </p:spTree>
    <p:extLst>
      <p:ext uri="{BB962C8B-B14F-4D97-AF65-F5344CB8AC3E}">
        <p14:creationId xmlns:p14="http://schemas.microsoft.com/office/powerpoint/2010/main" val="350611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01CE2-BC9F-4133-A516-55A1561DEC61}" type="datetimeFigureOut">
              <a:rPr lang="en-GB" smtClean="0"/>
              <a:t>20/04/2026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5C3A9-377D-4DC9-A399-0F1E970B8214}" type="slidenum">
              <a:rPr lang="en-GB" smtClean="0"/>
              <a:t>‹#›</a:t>
            </a:fld>
            <a:endParaRPr lang="en-GB"/>
          </a:p>
        </p:txBody>
      </p:sp>
    </p:spTree>
    <p:extLst>
      <p:ext uri="{BB962C8B-B14F-4D97-AF65-F5344CB8AC3E}">
        <p14:creationId xmlns:p14="http://schemas.microsoft.com/office/powerpoint/2010/main" val="885959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86D58-345B-487D-A9AE-5F38CA899D8C}"/>
              </a:ext>
            </a:extLst>
          </p:cNvPr>
          <p:cNvSpPr>
            <a:spLocks noGrp="1"/>
          </p:cNvSpPr>
          <p:nvPr>
            <p:ph type="title"/>
          </p:nvPr>
        </p:nvSpPr>
        <p:spPr>
          <a:xfrm>
            <a:off x="674703" y="365125"/>
            <a:ext cx="10679097" cy="1325563"/>
          </a:xfrm>
          <a:ln w="38100">
            <a:solidFill>
              <a:schemeClr val="bg1"/>
            </a:solidFill>
          </a:ln>
        </p:spPr>
        <p:txBody>
          <a:bodyPr>
            <a:normAutofit/>
          </a:bodyPr>
          <a:lstStyle/>
          <a:p>
            <a:pPr algn="ctr"/>
            <a:r>
              <a:rPr lang="en-GB" dirty="0">
                <a:latin typeface="Arial"/>
                <a:cs typeface="Arial"/>
              </a:rPr>
              <a:t>Year 9 Options 2026-2028</a:t>
            </a: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6FFC97-2FF4-46F9-B477-41D307BA4F08}"/>
              </a:ext>
            </a:extLst>
          </p:cNvPr>
          <p:cNvSpPr txBox="1"/>
          <p:nvPr/>
        </p:nvSpPr>
        <p:spPr>
          <a:xfrm>
            <a:off x="2159122" y="6211907"/>
            <a:ext cx="8167458" cy="369332"/>
          </a:xfrm>
          <a:prstGeom prst="rect">
            <a:avLst/>
          </a:prstGeom>
          <a:noFill/>
          <a:ln w="38100">
            <a:solidFill>
              <a:schemeClr val="bg1"/>
            </a:solidFill>
          </a:ln>
        </p:spPr>
        <p:txBody>
          <a:bodyPr wrap="square" rtlCol="0">
            <a:spAutoFit/>
          </a:bodyPr>
          <a:lstStyle/>
          <a:p>
            <a:r>
              <a:rPr lang="en-GB" b="1" i="1" dirty="0">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dirty="0">
                <a:solidFill>
                  <a:schemeClr val="bg1"/>
                </a:solidFill>
              </a:rPr>
              <a:t>’</a:t>
            </a:r>
          </a:p>
        </p:txBody>
      </p:sp>
      <p:sp>
        <p:nvSpPr>
          <p:cNvPr id="3" name="Title 1">
            <a:extLst>
              <a:ext uri="{FF2B5EF4-FFF2-40B4-BE49-F238E27FC236}">
                <a16:creationId xmlns:a16="http://schemas.microsoft.com/office/drawing/2014/main" id="{9C77A789-9FAB-05CE-2815-9BFF06B451CD}"/>
              </a:ext>
            </a:extLst>
          </p:cNvPr>
          <p:cNvSpPr txBox="1">
            <a:spLocks/>
          </p:cNvSpPr>
          <p:nvPr/>
        </p:nvSpPr>
        <p:spPr>
          <a:xfrm>
            <a:off x="2862345" y="2625734"/>
            <a:ext cx="6467309" cy="1325563"/>
          </a:xfrm>
          <a:prstGeom prst="rect">
            <a:avLst/>
          </a:prstGeom>
          <a:ln w="38100">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gn="ctr"/>
            <a:r>
              <a:rPr lang="en-GB" dirty="0">
                <a:latin typeface="Arial"/>
                <a:cs typeface="Arial"/>
              </a:rPr>
              <a:t>SCIENCE</a:t>
            </a:r>
            <a:endParaRPr lang="en-GB"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94977FEF-1733-5E46-8A37-3FD2215A0D55}"/>
              </a:ext>
            </a:extLst>
          </p:cNvPr>
          <p:cNvPicPr>
            <a:picLocks noChangeAspect="1"/>
          </p:cNvPicPr>
          <p:nvPr/>
        </p:nvPicPr>
        <p:blipFill>
          <a:blip r:embed="rId2"/>
          <a:stretch>
            <a:fillRect/>
          </a:stretch>
        </p:blipFill>
        <p:spPr>
          <a:xfrm>
            <a:off x="896081" y="4065939"/>
            <a:ext cx="1821656" cy="1770269"/>
          </a:xfrm>
          <a:prstGeom prst="rect">
            <a:avLst/>
          </a:prstGeom>
        </p:spPr>
      </p:pic>
      <p:pic>
        <p:nvPicPr>
          <p:cNvPr id="11" name="Picture 10">
            <a:extLst>
              <a:ext uri="{FF2B5EF4-FFF2-40B4-BE49-F238E27FC236}">
                <a16:creationId xmlns:a16="http://schemas.microsoft.com/office/drawing/2014/main" id="{32D8B522-09F6-0ED4-28B2-69511594A99B}"/>
              </a:ext>
            </a:extLst>
          </p:cNvPr>
          <p:cNvPicPr>
            <a:picLocks noChangeAspect="1"/>
          </p:cNvPicPr>
          <p:nvPr/>
        </p:nvPicPr>
        <p:blipFill>
          <a:blip r:embed="rId2"/>
          <a:stretch>
            <a:fillRect/>
          </a:stretch>
        </p:blipFill>
        <p:spPr>
          <a:xfrm>
            <a:off x="9474263" y="4065939"/>
            <a:ext cx="1821656" cy="1770269"/>
          </a:xfrm>
          <a:prstGeom prst="rect">
            <a:avLst/>
          </a:prstGeom>
        </p:spPr>
      </p:pic>
    </p:spTree>
    <p:extLst>
      <p:ext uri="{BB962C8B-B14F-4D97-AF65-F5344CB8AC3E}">
        <p14:creationId xmlns:p14="http://schemas.microsoft.com/office/powerpoint/2010/main" val="3995305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D8F93-35A6-F64A-436F-98D0B27CDF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A562CC-1806-CB79-828C-13E2915874CA}"/>
              </a:ext>
            </a:extLst>
          </p:cNvPr>
          <p:cNvSpPr>
            <a:spLocks noGrp="1"/>
          </p:cNvSpPr>
          <p:nvPr>
            <p:ph type="title"/>
          </p:nvPr>
        </p:nvSpPr>
        <p:spPr>
          <a:xfrm>
            <a:off x="838200" y="365125"/>
            <a:ext cx="10515600" cy="969899"/>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Course and Qualification Information</a:t>
            </a:r>
          </a:p>
        </p:txBody>
      </p:sp>
      <p:sp>
        <p:nvSpPr>
          <p:cNvPr id="3" name="Content Placeholder 2">
            <a:extLst>
              <a:ext uri="{FF2B5EF4-FFF2-40B4-BE49-F238E27FC236}">
                <a16:creationId xmlns:a16="http://schemas.microsoft.com/office/drawing/2014/main" id="{8D9735B1-45C2-2A62-F8F1-96148BEE0BDB}"/>
              </a:ext>
            </a:extLst>
          </p:cNvPr>
          <p:cNvSpPr>
            <a:spLocks noGrp="1"/>
          </p:cNvSpPr>
          <p:nvPr>
            <p:ph idx="1"/>
          </p:nvPr>
        </p:nvSpPr>
        <p:spPr>
          <a:xfrm>
            <a:off x="316992" y="1514933"/>
            <a:ext cx="11558016" cy="4623040"/>
          </a:xfrm>
          <a:ln>
            <a:solidFill>
              <a:schemeClr val="bg1"/>
            </a:solidFill>
          </a:ln>
        </p:spPr>
        <p:txBody>
          <a:bodyPr vert="horz" lIns="91440" tIns="45720" rIns="91440" bIns="45720" rtlCol="0" anchor="ctr">
            <a:normAutofit fontScale="55000" lnSpcReduction="20000"/>
          </a:bodyPr>
          <a:lstStyle/>
          <a:p>
            <a:pPr marL="0" indent="0" fontAlgn="base">
              <a:buNone/>
            </a:pPr>
            <a:endParaRPr lang="en-GB" b="1" u="sng" dirty="0">
              <a:latin typeface="Arial" panose="020B0604020202020204" pitchFamily="34" charset="0"/>
              <a:cs typeface="Arial" panose="020B0604020202020204" pitchFamily="34" charset="0"/>
            </a:endParaRPr>
          </a:p>
          <a:p>
            <a:pPr marL="0" indent="0" fontAlgn="base">
              <a:buNone/>
            </a:pPr>
            <a:r>
              <a:rPr lang="en-GB" b="1" u="sng" dirty="0">
                <a:latin typeface="Arial" panose="020B0604020202020204" pitchFamily="34" charset="0"/>
                <a:cs typeface="Arial" panose="020B0604020202020204" pitchFamily="34" charset="0"/>
              </a:rPr>
              <a:t>Triple and Combined Science</a:t>
            </a:r>
          </a:p>
          <a:p>
            <a:pPr marL="0" indent="0" fontAlgn="base">
              <a:buNone/>
            </a:pPr>
            <a:endParaRPr lang="en-GB" b="1" u="sng" dirty="0">
              <a:latin typeface="Arial" panose="020B0604020202020204" pitchFamily="34" charset="0"/>
              <a:cs typeface="Arial" panose="020B0604020202020204" pitchFamily="34" charset="0"/>
            </a:endParaRPr>
          </a:p>
          <a:p>
            <a:pPr marL="0" indent="0" fontAlgn="base">
              <a:buNone/>
            </a:pPr>
            <a:r>
              <a:rPr lang="en-GB" b="1" u="sng" dirty="0">
                <a:latin typeface="Arial" panose="020B0604020202020204" pitchFamily="34" charset="0"/>
                <a:cs typeface="Arial" panose="020B0604020202020204" pitchFamily="34" charset="0"/>
              </a:rPr>
              <a:t>Course information</a:t>
            </a:r>
          </a:p>
          <a:p>
            <a:pPr fontAlgn="base"/>
            <a:r>
              <a:rPr lang="en-GB" dirty="0">
                <a:latin typeface="Arial" panose="020B0604020202020204" pitchFamily="34" charset="0"/>
                <a:cs typeface="Arial" panose="020B0604020202020204" pitchFamily="34" charset="0"/>
              </a:rPr>
              <a:t>All students study AQA science and complete Combined Science or opt for Triple Science. There are seven Biology units, ten</a:t>
            </a:r>
          </a:p>
          <a:p>
            <a:pPr marL="0" indent="0" fontAlgn="base">
              <a:buNone/>
            </a:pPr>
            <a:r>
              <a:rPr lang="en-GB" dirty="0">
                <a:latin typeface="Arial" panose="020B0604020202020204" pitchFamily="34" charset="0"/>
                <a:cs typeface="Arial" panose="020B0604020202020204" pitchFamily="34" charset="0"/>
              </a:rPr>
              <a:t>    Chemistry units and seven Physics units with eight Physics units in Triple. There are two papers per subject but with more content to </a:t>
            </a:r>
          </a:p>
          <a:p>
            <a:pPr marL="0" indent="0" fontAlgn="base">
              <a:buNone/>
            </a:pPr>
            <a:r>
              <a:rPr lang="en-GB" dirty="0">
                <a:latin typeface="Arial" panose="020B0604020202020204" pitchFamily="34" charset="0"/>
                <a:cs typeface="Arial" panose="020B0604020202020204" pitchFamily="34" charset="0"/>
              </a:rPr>
              <a:t>    cover in Triple, exam papers are longer. </a:t>
            </a:r>
          </a:p>
          <a:p>
            <a:pPr marL="0" indent="0" fontAlgn="base">
              <a:buNone/>
            </a:pPr>
            <a:r>
              <a:rPr lang="en-GB" b="1" u="sng" dirty="0">
                <a:latin typeface="Arial" panose="020B0604020202020204" pitchFamily="34" charset="0"/>
                <a:cs typeface="Arial" panose="020B0604020202020204" pitchFamily="34" charset="0"/>
              </a:rPr>
              <a:t>Qualification details</a:t>
            </a:r>
            <a:r>
              <a:rPr lang="en-GB" dirty="0">
                <a:latin typeface="Arial" panose="020B0604020202020204" pitchFamily="34" charset="0"/>
                <a:cs typeface="Arial" panose="020B0604020202020204" pitchFamily="34" charset="0"/>
              </a:rPr>
              <a:t> Students will gain two combined science GCSE’s with Combined and three separate GCSE’s Biology,</a:t>
            </a:r>
          </a:p>
          <a:p>
            <a:pPr marL="0" indent="0" fontAlgn="base">
              <a:buNone/>
            </a:pPr>
            <a:r>
              <a:rPr lang="en-GB" dirty="0">
                <a:latin typeface="Arial" panose="020B0604020202020204" pitchFamily="34" charset="0"/>
                <a:cs typeface="Arial" panose="020B0604020202020204" pitchFamily="34" charset="0"/>
              </a:rPr>
              <a:t>    Chemistry and Physics with Triple.</a:t>
            </a:r>
          </a:p>
          <a:p>
            <a:r>
              <a:rPr lang="en-US" b="1" dirty="0">
                <a:latin typeface="Arial" panose="020B0604020202020204" pitchFamily="34" charset="0"/>
                <a:cs typeface="Arial" panose="020B0604020202020204" pitchFamily="34" charset="0"/>
              </a:rPr>
              <a:t>Biology Paper 1</a:t>
            </a:r>
            <a:r>
              <a:rPr lang="en-US" dirty="0">
                <a:latin typeface="Arial" panose="020B0604020202020204" pitchFamily="34" charset="0"/>
                <a:cs typeface="Arial" panose="020B0604020202020204" pitchFamily="34" charset="0"/>
              </a:rPr>
              <a:t>: 	Topics B1-B4. Cell Biology, </a:t>
            </a:r>
            <a:r>
              <a:rPr lang="en-US" dirty="0" err="1">
                <a:latin typeface="Arial" panose="020B0604020202020204" pitchFamily="34" charset="0"/>
                <a:cs typeface="Arial" panose="020B0604020202020204" pitchFamily="34" charset="0"/>
              </a:rPr>
              <a:t>Organisation</a:t>
            </a:r>
            <a:r>
              <a:rPr lang="en-US" dirty="0">
                <a:latin typeface="Arial" panose="020B0604020202020204" pitchFamily="34" charset="0"/>
                <a:cs typeface="Arial" panose="020B0604020202020204" pitchFamily="34" charset="0"/>
              </a:rPr>
              <a:t>, Infection and Response and Bioenergetics </a:t>
            </a:r>
            <a:endParaRPr lang="en-GB"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Biology Paper 2:</a:t>
            </a:r>
            <a:r>
              <a:rPr lang="en-US" dirty="0">
                <a:latin typeface="Arial" panose="020B0604020202020204" pitchFamily="34" charset="0"/>
                <a:cs typeface="Arial" panose="020B0604020202020204" pitchFamily="34" charset="0"/>
              </a:rPr>
              <a:t> 	Topics B5-B7. Homeostasis and Response, Inheritance, Variation, and Evolution and Ecology.</a:t>
            </a:r>
          </a:p>
          <a:p>
            <a:r>
              <a:rPr lang="en-US" b="1" dirty="0">
                <a:latin typeface="Arial" panose="020B0604020202020204" pitchFamily="34" charset="0"/>
                <a:cs typeface="Arial" panose="020B0604020202020204" pitchFamily="34" charset="0"/>
              </a:rPr>
              <a:t>Chemistry Paper 1</a:t>
            </a:r>
            <a:r>
              <a:rPr lang="en-US" dirty="0">
                <a:latin typeface="Arial" panose="020B0604020202020204" pitchFamily="34" charset="0"/>
                <a:cs typeface="Arial" panose="020B0604020202020204" pitchFamily="34" charset="0"/>
              </a:rPr>
              <a:t>: Topics C1-C5. Atomic Structure, Bonding, Quantitative Chemistry, Chemical Changes and Energy Changes.</a:t>
            </a:r>
            <a:endParaRPr lang="en-GB"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Chemistry Paper 2:</a:t>
            </a:r>
            <a:r>
              <a:rPr lang="en-US" dirty="0">
                <a:latin typeface="Arial" panose="020B0604020202020204" pitchFamily="34" charset="0"/>
                <a:cs typeface="Arial" panose="020B0604020202020204" pitchFamily="34" charset="0"/>
              </a:rPr>
              <a:t> Topics C6-C10. Rate of Change, Organic Chemistry, Chemical Analysis, Chemistry of the Atmosphere and Using Resources. </a:t>
            </a: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Physics Paper 1:</a:t>
            </a:r>
            <a:r>
              <a:rPr lang="en-GB" dirty="0">
                <a:latin typeface="Arial" panose="020B0604020202020204" pitchFamily="34" charset="0"/>
                <a:cs typeface="Arial" panose="020B0604020202020204" pitchFamily="34" charset="0"/>
              </a:rPr>
              <a:t> 	Topics P1-P4. Energy, Electricity, Particle Model of Matter and Atomic Structure</a:t>
            </a:r>
          </a:p>
          <a:p>
            <a:r>
              <a:rPr lang="en-GB" b="1" dirty="0">
                <a:latin typeface="Arial" panose="020B0604020202020204" pitchFamily="34" charset="0"/>
                <a:cs typeface="Arial" panose="020B0604020202020204" pitchFamily="34" charset="0"/>
              </a:rPr>
              <a:t>Physics Paper 2:</a:t>
            </a:r>
            <a:r>
              <a:rPr lang="en-GB" dirty="0">
                <a:latin typeface="Arial" panose="020B0604020202020204" pitchFamily="34" charset="0"/>
                <a:cs typeface="Arial" panose="020B0604020202020204" pitchFamily="34" charset="0"/>
              </a:rPr>
              <a:t> 	Topics P5-P7/8 Forces, Waves, Magnetism and Electromagnetism plus Space Physics for Triple</a:t>
            </a: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40D666A-EA89-4CC5-8F90-73C86030D5A6}"/>
              </a:ext>
            </a:extLst>
          </p:cNvPr>
          <p:cNvSpPr txBox="1"/>
          <p:nvPr/>
        </p:nvSpPr>
        <p:spPr>
          <a:xfrm>
            <a:off x="2126006" y="6455124"/>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spTree>
    <p:extLst>
      <p:ext uri="{BB962C8B-B14F-4D97-AF65-F5344CB8AC3E}">
        <p14:creationId xmlns:p14="http://schemas.microsoft.com/office/powerpoint/2010/main" val="2423048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534E3-1010-6E6C-A9A1-4969B936AE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1F7A7-C935-063E-AEE8-216421E84706}"/>
              </a:ext>
            </a:extLst>
          </p:cNvPr>
          <p:cNvSpPr>
            <a:spLocks noGrp="1"/>
          </p:cNvSpPr>
          <p:nvPr>
            <p:ph type="title"/>
          </p:nvPr>
        </p:nvSpPr>
        <p:spPr>
          <a:xfrm>
            <a:off x="838200" y="365125"/>
            <a:ext cx="10515600" cy="1043051"/>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Assessment Information</a:t>
            </a:r>
          </a:p>
        </p:txBody>
      </p:sp>
      <p:sp>
        <p:nvSpPr>
          <p:cNvPr id="3" name="Content Placeholder 2">
            <a:extLst>
              <a:ext uri="{FF2B5EF4-FFF2-40B4-BE49-F238E27FC236}">
                <a16:creationId xmlns:a16="http://schemas.microsoft.com/office/drawing/2014/main" id="{3117199C-D3D1-3C0D-3B6E-28B8D36BD27A}"/>
              </a:ext>
            </a:extLst>
          </p:cNvPr>
          <p:cNvSpPr>
            <a:spLocks noGrp="1"/>
          </p:cNvSpPr>
          <p:nvPr>
            <p:ph idx="1"/>
          </p:nvPr>
        </p:nvSpPr>
        <p:spPr>
          <a:xfrm>
            <a:off x="320040" y="1503268"/>
            <a:ext cx="11558016" cy="4959924"/>
          </a:xfrm>
          <a:ln>
            <a:solidFill>
              <a:schemeClr val="bg1"/>
            </a:solidFill>
          </a:ln>
        </p:spPr>
        <p:txBody>
          <a:bodyPr vert="horz" lIns="91440" tIns="45720" rIns="91440" bIns="45720" rtlCol="0" anchor="t">
            <a:normAutofit/>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BCC0D91-C65D-43C7-B581-85FF3970A260}"/>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sp>
        <p:nvSpPr>
          <p:cNvPr id="5" name="TextBox 4">
            <a:extLst>
              <a:ext uri="{FF2B5EF4-FFF2-40B4-BE49-F238E27FC236}">
                <a16:creationId xmlns:a16="http://schemas.microsoft.com/office/drawing/2014/main" id="{D4F42EF4-C9A5-15B4-B3D8-60D0A8E4EC64}"/>
              </a:ext>
            </a:extLst>
          </p:cNvPr>
          <p:cNvSpPr txBox="1"/>
          <p:nvPr/>
        </p:nvSpPr>
        <p:spPr>
          <a:xfrm>
            <a:off x="838200" y="1503268"/>
            <a:ext cx="10887596" cy="5573321"/>
          </a:xfrm>
          <a:prstGeom prst="rect">
            <a:avLst/>
          </a:prstGeom>
          <a:noFill/>
        </p:spPr>
        <p:txBody>
          <a:bodyPr wrap="none" rtlCol="0">
            <a:spAutoFit/>
          </a:bodyPr>
          <a:lstStyle/>
          <a:p>
            <a:pPr marL="12700" marR="414020">
              <a:lnSpc>
                <a:spcPct val="100000"/>
              </a:lnSpc>
              <a:spcBef>
                <a:spcPts val="100"/>
              </a:spcBef>
            </a:pPr>
            <a:r>
              <a:rPr lang="en-GB" b="1" u="sng" dirty="0">
                <a:solidFill>
                  <a:schemeClr val="bg1"/>
                </a:solidFill>
                <a:latin typeface="Arial"/>
                <a:cs typeface="Arial"/>
              </a:rPr>
              <a:t>Combined</a:t>
            </a:r>
          </a:p>
          <a:p>
            <a:pPr marL="12700" marR="414020">
              <a:lnSpc>
                <a:spcPct val="100000"/>
              </a:lnSpc>
              <a:spcBef>
                <a:spcPts val="100"/>
              </a:spcBef>
            </a:pPr>
            <a:r>
              <a:rPr lang="en-GB" dirty="0">
                <a:solidFill>
                  <a:schemeClr val="bg1"/>
                </a:solidFill>
                <a:latin typeface="Arial"/>
                <a:cs typeface="Arial"/>
              </a:rPr>
              <a:t>Six written exams each one is 1 hour 15 minutes.</a:t>
            </a:r>
          </a:p>
          <a:p>
            <a:pPr marL="12700" marR="414020">
              <a:lnSpc>
                <a:spcPct val="100000"/>
              </a:lnSpc>
              <a:spcBef>
                <a:spcPts val="100"/>
              </a:spcBef>
            </a:pPr>
            <a:r>
              <a:rPr lang="en-GB" dirty="0">
                <a:solidFill>
                  <a:schemeClr val="bg1"/>
                </a:solidFill>
                <a:latin typeface="Arial"/>
                <a:cs typeface="Arial"/>
              </a:rPr>
              <a:t>Foundation tier for students aiming for grades 1-5 and Higher tier for students aiming for grades 4-9, </a:t>
            </a:r>
          </a:p>
          <a:p>
            <a:pPr marL="12700" marR="414020">
              <a:lnSpc>
                <a:spcPct val="100000"/>
              </a:lnSpc>
              <a:spcBef>
                <a:spcPts val="100"/>
              </a:spcBef>
            </a:pPr>
            <a:r>
              <a:rPr lang="en-GB" dirty="0">
                <a:solidFill>
                  <a:schemeClr val="bg1"/>
                </a:solidFill>
                <a:latin typeface="Arial"/>
                <a:cs typeface="Arial"/>
              </a:rPr>
              <a:t>with all exams taken at the same tier.</a:t>
            </a:r>
          </a:p>
          <a:p>
            <a:pPr marL="12700" marR="414020">
              <a:lnSpc>
                <a:spcPct val="100000"/>
              </a:lnSpc>
              <a:spcBef>
                <a:spcPts val="100"/>
              </a:spcBef>
            </a:pPr>
            <a:endParaRPr lang="en-GB" dirty="0">
              <a:solidFill>
                <a:schemeClr val="bg1"/>
              </a:solidFill>
              <a:latin typeface="Arial"/>
              <a:cs typeface="Arial"/>
            </a:endParaRPr>
          </a:p>
          <a:p>
            <a:pPr marL="12700" marR="414020">
              <a:lnSpc>
                <a:spcPct val="100000"/>
              </a:lnSpc>
              <a:spcBef>
                <a:spcPts val="100"/>
              </a:spcBef>
            </a:pPr>
            <a:r>
              <a:rPr lang="en-GB" dirty="0">
                <a:solidFill>
                  <a:schemeClr val="bg1"/>
                </a:solidFill>
                <a:latin typeface="Arial"/>
                <a:cs typeface="Arial"/>
              </a:rPr>
              <a:t>Each paper is worth 70 marks and is 16.7%  of the GCSE.</a:t>
            </a:r>
          </a:p>
          <a:p>
            <a:pPr marL="12700" marR="414020">
              <a:lnSpc>
                <a:spcPct val="100000"/>
              </a:lnSpc>
              <a:spcBef>
                <a:spcPts val="100"/>
              </a:spcBef>
            </a:pPr>
            <a:r>
              <a:rPr lang="en-GB" dirty="0">
                <a:solidFill>
                  <a:schemeClr val="bg1"/>
                </a:solidFill>
                <a:latin typeface="Arial"/>
                <a:cs typeface="Arial"/>
              </a:rPr>
              <a:t>Questions are multiple choice, structured, closed short answer and open response.</a:t>
            </a:r>
          </a:p>
          <a:p>
            <a:pPr marL="12700" marR="414020">
              <a:lnSpc>
                <a:spcPct val="100000"/>
              </a:lnSpc>
              <a:spcBef>
                <a:spcPts val="100"/>
              </a:spcBef>
            </a:pPr>
            <a:endParaRPr lang="en-GB" dirty="0">
              <a:solidFill>
                <a:schemeClr val="bg1"/>
              </a:solidFill>
              <a:latin typeface="Arial"/>
              <a:cs typeface="Arial"/>
            </a:endParaRPr>
          </a:p>
          <a:p>
            <a:pPr marL="12700" marR="414020">
              <a:lnSpc>
                <a:spcPct val="100000"/>
              </a:lnSpc>
              <a:spcBef>
                <a:spcPts val="100"/>
              </a:spcBef>
            </a:pPr>
            <a:r>
              <a:rPr lang="en-GB" b="1" u="sng" dirty="0">
                <a:solidFill>
                  <a:schemeClr val="bg1"/>
                </a:solidFill>
                <a:latin typeface="Arial"/>
                <a:cs typeface="Arial"/>
              </a:rPr>
              <a:t>Triple</a:t>
            </a:r>
          </a:p>
          <a:p>
            <a:pPr marL="12700" marR="414020">
              <a:lnSpc>
                <a:spcPct val="100000"/>
              </a:lnSpc>
              <a:spcBef>
                <a:spcPts val="100"/>
              </a:spcBef>
            </a:pPr>
            <a:r>
              <a:rPr lang="en-GB" dirty="0">
                <a:solidFill>
                  <a:schemeClr val="bg1"/>
                </a:solidFill>
                <a:latin typeface="Arial"/>
                <a:cs typeface="Arial"/>
              </a:rPr>
              <a:t>Six written exams each one is 1 hour 45 minutes.</a:t>
            </a:r>
          </a:p>
          <a:p>
            <a:pPr marL="12700" marR="414020">
              <a:lnSpc>
                <a:spcPct val="100000"/>
              </a:lnSpc>
              <a:spcBef>
                <a:spcPts val="100"/>
              </a:spcBef>
            </a:pPr>
            <a:r>
              <a:rPr lang="en-GB" dirty="0">
                <a:solidFill>
                  <a:schemeClr val="bg1"/>
                </a:solidFill>
                <a:latin typeface="Arial"/>
                <a:cs typeface="Arial"/>
              </a:rPr>
              <a:t>Foundation tier grades 1-5 and Higher tier grades 4-9, with exams taken at either tier.</a:t>
            </a:r>
          </a:p>
          <a:p>
            <a:pPr marL="12700" marR="414020">
              <a:lnSpc>
                <a:spcPct val="100000"/>
              </a:lnSpc>
              <a:spcBef>
                <a:spcPts val="100"/>
              </a:spcBef>
            </a:pPr>
            <a:endParaRPr lang="en-GB" dirty="0">
              <a:solidFill>
                <a:schemeClr val="bg1"/>
              </a:solidFill>
              <a:latin typeface="Arial"/>
              <a:cs typeface="Arial"/>
            </a:endParaRPr>
          </a:p>
          <a:p>
            <a:pPr marL="12700" marR="414020">
              <a:lnSpc>
                <a:spcPct val="100000"/>
              </a:lnSpc>
              <a:spcBef>
                <a:spcPts val="100"/>
              </a:spcBef>
            </a:pPr>
            <a:r>
              <a:rPr lang="en-GB" dirty="0">
                <a:solidFill>
                  <a:schemeClr val="bg1"/>
                </a:solidFill>
                <a:latin typeface="Arial"/>
                <a:cs typeface="Arial"/>
              </a:rPr>
              <a:t>Each paper for Biology is worth 100 marks and is 50%  of the GCSE.</a:t>
            </a:r>
          </a:p>
          <a:p>
            <a:pPr marL="12700" marR="414020">
              <a:spcBef>
                <a:spcPts val="100"/>
              </a:spcBef>
            </a:pPr>
            <a:r>
              <a:rPr lang="en-GB" dirty="0">
                <a:solidFill>
                  <a:schemeClr val="bg1"/>
                </a:solidFill>
                <a:latin typeface="Arial"/>
                <a:cs typeface="Arial"/>
              </a:rPr>
              <a:t>Each paper for Chemistry is worth 100 marks and is 50%  of the GCSE.</a:t>
            </a:r>
          </a:p>
          <a:p>
            <a:pPr marL="12700" marR="414020">
              <a:spcBef>
                <a:spcPts val="100"/>
              </a:spcBef>
            </a:pPr>
            <a:r>
              <a:rPr lang="en-GB" dirty="0">
                <a:solidFill>
                  <a:schemeClr val="bg1"/>
                </a:solidFill>
                <a:latin typeface="Arial"/>
                <a:cs typeface="Arial"/>
              </a:rPr>
              <a:t>Each paper for Physics is worth 100 marks and is 50%  of the GCSE.</a:t>
            </a:r>
          </a:p>
          <a:p>
            <a:pPr marL="12700" marR="414020">
              <a:lnSpc>
                <a:spcPct val="100000"/>
              </a:lnSpc>
              <a:spcBef>
                <a:spcPts val="100"/>
              </a:spcBef>
            </a:pPr>
            <a:endParaRPr lang="en-GB" dirty="0">
              <a:solidFill>
                <a:schemeClr val="bg1"/>
              </a:solidFill>
              <a:latin typeface="Arial"/>
              <a:cs typeface="Arial"/>
            </a:endParaRPr>
          </a:p>
          <a:p>
            <a:pPr marL="12700" marR="414020">
              <a:lnSpc>
                <a:spcPct val="100000"/>
              </a:lnSpc>
              <a:spcBef>
                <a:spcPts val="100"/>
              </a:spcBef>
            </a:pPr>
            <a:r>
              <a:rPr lang="en-GB" dirty="0">
                <a:solidFill>
                  <a:schemeClr val="bg1"/>
                </a:solidFill>
                <a:latin typeface="Arial"/>
                <a:cs typeface="Arial"/>
              </a:rPr>
              <a:t>Questions are multiple choice, structured, closed short answer and open response.</a:t>
            </a:r>
          </a:p>
          <a:p>
            <a:pPr marL="12700" marR="414020">
              <a:lnSpc>
                <a:spcPct val="100000"/>
              </a:lnSpc>
              <a:spcBef>
                <a:spcPts val="100"/>
              </a:spcBef>
            </a:pPr>
            <a:endParaRPr lang="en-GB" dirty="0">
              <a:solidFill>
                <a:schemeClr val="bg1"/>
              </a:solidFill>
              <a:latin typeface="Arial"/>
              <a:cs typeface="Arial"/>
            </a:endParaRPr>
          </a:p>
          <a:p>
            <a:endParaRPr lang="en-US" dirty="0">
              <a:solidFill>
                <a:schemeClr val="bg1"/>
              </a:solidFill>
            </a:endParaRPr>
          </a:p>
        </p:txBody>
      </p:sp>
    </p:spTree>
    <p:extLst>
      <p:ext uri="{BB962C8B-B14F-4D97-AF65-F5344CB8AC3E}">
        <p14:creationId xmlns:p14="http://schemas.microsoft.com/office/powerpoint/2010/main" val="2411133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88391-292D-126E-EF0C-C959AAF932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8130EC-8515-2300-69CC-3B36B4DB363A}"/>
              </a:ext>
            </a:extLst>
          </p:cNvPr>
          <p:cNvSpPr>
            <a:spLocks noGrp="1"/>
          </p:cNvSpPr>
          <p:nvPr>
            <p:ph type="title"/>
          </p:nvPr>
        </p:nvSpPr>
        <p:spPr>
          <a:xfrm>
            <a:off x="838200" y="365125"/>
            <a:ext cx="10515600" cy="1043051"/>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Extra Curricular Opportunities</a:t>
            </a:r>
          </a:p>
        </p:txBody>
      </p:sp>
      <p:sp>
        <p:nvSpPr>
          <p:cNvPr id="3" name="Content Placeholder 2">
            <a:extLst>
              <a:ext uri="{FF2B5EF4-FFF2-40B4-BE49-F238E27FC236}">
                <a16:creationId xmlns:a16="http://schemas.microsoft.com/office/drawing/2014/main" id="{E3CBDB6B-3974-510B-DB06-479AE7E7DAF7}"/>
              </a:ext>
            </a:extLst>
          </p:cNvPr>
          <p:cNvSpPr>
            <a:spLocks noGrp="1"/>
          </p:cNvSpPr>
          <p:nvPr>
            <p:ph idx="1"/>
          </p:nvPr>
        </p:nvSpPr>
        <p:spPr>
          <a:xfrm>
            <a:off x="320040" y="1840152"/>
            <a:ext cx="11558016" cy="4316807"/>
          </a:xfrm>
          <a:ln>
            <a:solidFill>
              <a:schemeClr val="bg1"/>
            </a:solidFill>
          </a:ln>
        </p:spPr>
        <p:txBody>
          <a:bodyPr vert="horz" lIns="91440" tIns="45720" rIns="91440" bIns="45720" rtlCol="0" anchor="t">
            <a:normAutofit/>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434BCC-A621-53B2-E897-9B20607F723C}"/>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sp>
        <p:nvSpPr>
          <p:cNvPr id="5" name="TextBox 4">
            <a:extLst>
              <a:ext uri="{FF2B5EF4-FFF2-40B4-BE49-F238E27FC236}">
                <a16:creationId xmlns:a16="http://schemas.microsoft.com/office/drawing/2014/main" id="{596063EC-0554-700B-C9FA-EE20D8FF3AF6}"/>
              </a:ext>
            </a:extLst>
          </p:cNvPr>
          <p:cNvSpPr txBox="1"/>
          <p:nvPr/>
        </p:nvSpPr>
        <p:spPr>
          <a:xfrm>
            <a:off x="973127" y="2102796"/>
            <a:ext cx="10678244" cy="3544560"/>
          </a:xfrm>
          <a:prstGeom prst="rect">
            <a:avLst/>
          </a:prstGeom>
          <a:noFill/>
        </p:spPr>
        <p:txBody>
          <a:bodyPr wrap="none" rtlCol="0">
            <a:spAutoFit/>
          </a:bodyPr>
          <a:lstStyle/>
          <a:p>
            <a:pPr marL="12700" marR="414020">
              <a:lnSpc>
                <a:spcPct val="100000"/>
              </a:lnSpc>
              <a:spcBef>
                <a:spcPts val="100"/>
              </a:spcBef>
            </a:pPr>
            <a:r>
              <a:rPr lang="en-GB" dirty="0">
                <a:solidFill>
                  <a:schemeClr val="bg1"/>
                </a:solidFill>
                <a:latin typeface="Arial" panose="020B0604020202020204" pitchFamily="34" charset="0"/>
                <a:cs typeface="Arial" panose="020B0604020202020204" pitchFamily="34" charset="0"/>
              </a:rPr>
              <a:t>STEM club after school allows students to explore anything from chemical reactions to robotics.</a:t>
            </a:r>
          </a:p>
          <a:p>
            <a:pPr marL="12700" marR="414020">
              <a:lnSpc>
                <a:spcPct val="100000"/>
              </a:lnSpc>
              <a:spcBef>
                <a:spcPts val="100"/>
              </a:spcBef>
            </a:pPr>
            <a:endParaRPr lang="en-GB" dirty="0">
              <a:solidFill>
                <a:schemeClr val="bg1"/>
              </a:solidFill>
              <a:latin typeface="Arial" panose="020B0604020202020204" pitchFamily="34" charset="0"/>
              <a:cs typeface="Arial" panose="020B0604020202020204" pitchFamily="34" charset="0"/>
            </a:endParaRPr>
          </a:p>
          <a:p>
            <a:pPr marL="12700" marR="414020">
              <a:lnSpc>
                <a:spcPct val="100000"/>
              </a:lnSpc>
              <a:spcBef>
                <a:spcPts val="100"/>
              </a:spcBef>
            </a:pPr>
            <a:r>
              <a:rPr lang="en-GB" dirty="0">
                <a:solidFill>
                  <a:schemeClr val="bg1"/>
                </a:solidFill>
                <a:latin typeface="Arial" panose="020B0604020202020204" pitchFamily="34" charset="0"/>
                <a:cs typeface="Arial" panose="020B0604020202020204" pitchFamily="34" charset="0"/>
              </a:rPr>
              <a:t>Science Week activities including opportunities to carry out unusual </a:t>
            </a:r>
            <a:r>
              <a:rPr lang="en-GB" dirty="0" err="1">
                <a:solidFill>
                  <a:schemeClr val="bg1"/>
                </a:solidFill>
                <a:latin typeface="Arial" panose="020B0604020202020204" pitchFamily="34" charset="0"/>
                <a:cs typeface="Arial" panose="020B0604020202020204" pitchFamily="34" charset="0"/>
              </a:rPr>
              <a:t>practicals</a:t>
            </a:r>
            <a:r>
              <a:rPr lang="en-GB" dirty="0">
                <a:solidFill>
                  <a:schemeClr val="bg1"/>
                </a:solidFill>
                <a:latin typeface="Arial" panose="020B0604020202020204" pitchFamily="34" charset="0"/>
                <a:cs typeface="Arial" panose="020B0604020202020204" pitchFamily="34" charset="0"/>
              </a:rPr>
              <a:t> and to experience a </a:t>
            </a:r>
          </a:p>
          <a:p>
            <a:pPr marL="12700" marR="414020">
              <a:lnSpc>
                <a:spcPct val="100000"/>
              </a:lnSpc>
              <a:spcBef>
                <a:spcPts val="100"/>
              </a:spcBef>
            </a:pPr>
            <a:r>
              <a:rPr lang="en-GB" dirty="0">
                <a:solidFill>
                  <a:schemeClr val="bg1"/>
                </a:solidFill>
                <a:latin typeface="Arial" panose="020B0604020202020204" pitchFamily="34" charset="0"/>
                <a:cs typeface="Arial" panose="020B0604020202020204" pitchFamily="34" charset="0"/>
              </a:rPr>
              <a:t>cosmic show in a planetarium.</a:t>
            </a:r>
          </a:p>
          <a:p>
            <a:pPr marL="12700" marR="414020">
              <a:lnSpc>
                <a:spcPct val="100000"/>
              </a:lnSpc>
              <a:spcBef>
                <a:spcPts val="100"/>
              </a:spcBef>
            </a:pPr>
            <a:endParaRPr lang="en-GB" dirty="0">
              <a:solidFill>
                <a:schemeClr val="bg1"/>
              </a:solidFill>
              <a:latin typeface="Arial" panose="020B0604020202020204" pitchFamily="34" charset="0"/>
              <a:cs typeface="Arial" panose="020B0604020202020204" pitchFamily="34" charset="0"/>
            </a:endParaRPr>
          </a:p>
          <a:p>
            <a:pPr marL="12700" marR="414020">
              <a:lnSpc>
                <a:spcPct val="100000"/>
              </a:lnSpc>
              <a:spcBef>
                <a:spcPts val="100"/>
              </a:spcBef>
            </a:pPr>
            <a:r>
              <a:rPr lang="en-GB" dirty="0">
                <a:solidFill>
                  <a:schemeClr val="bg1"/>
                </a:solidFill>
                <a:latin typeface="Arial" panose="020B0604020202020204" pitchFamily="34" charset="0"/>
                <a:cs typeface="Arial" panose="020B0604020202020204" pitchFamily="34" charset="0"/>
              </a:rPr>
              <a:t>A science fair where students get the opportunity to meet future employers and university staff.</a:t>
            </a:r>
          </a:p>
          <a:p>
            <a:pPr marL="12700" marR="414020">
              <a:lnSpc>
                <a:spcPct val="100000"/>
              </a:lnSpc>
              <a:spcBef>
                <a:spcPts val="100"/>
              </a:spcBef>
            </a:pPr>
            <a:endParaRPr lang="en-GB" dirty="0">
              <a:solidFill>
                <a:schemeClr val="bg1"/>
              </a:solidFill>
              <a:latin typeface="Arial" panose="020B0604020202020204" pitchFamily="34" charset="0"/>
              <a:cs typeface="Arial" panose="020B0604020202020204" pitchFamily="34" charset="0"/>
            </a:endParaRPr>
          </a:p>
          <a:p>
            <a:pPr marL="12700" marR="414020">
              <a:lnSpc>
                <a:spcPct val="100000"/>
              </a:lnSpc>
              <a:spcBef>
                <a:spcPts val="100"/>
              </a:spcBef>
            </a:pPr>
            <a:r>
              <a:rPr lang="en-GB" dirty="0">
                <a:solidFill>
                  <a:schemeClr val="bg1"/>
                </a:solidFill>
                <a:latin typeface="Arial" panose="020B0604020202020204" pitchFamily="34" charset="0"/>
                <a:cs typeface="Arial" panose="020B0604020202020204" pitchFamily="34" charset="0"/>
              </a:rPr>
              <a:t>Student conference at KES with talks from talented and highly qualified outside speakers on the </a:t>
            </a:r>
          </a:p>
          <a:p>
            <a:pPr marL="12700" marR="414020">
              <a:lnSpc>
                <a:spcPct val="100000"/>
              </a:lnSpc>
              <a:spcBef>
                <a:spcPts val="100"/>
              </a:spcBef>
            </a:pPr>
            <a:r>
              <a:rPr lang="en-GB" dirty="0">
                <a:solidFill>
                  <a:schemeClr val="bg1"/>
                </a:solidFill>
                <a:latin typeface="Arial" panose="020B0604020202020204" pitchFamily="34" charset="0"/>
                <a:cs typeface="Arial" panose="020B0604020202020204" pitchFamily="34" charset="0"/>
              </a:rPr>
              <a:t>latest hot topics in science.</a:t>
            </a:r>
          </a:p>
          <a:p>
            <a:pPr marL="12700" marR="414020">
              <a:lnSpc>
                <a:spcPct val="100000"/>
              </a:lnSpc>
              <a:spcBef>
                <a:spcPts val="100"/>
              </a:spcBef>
            </a:pPr>
            <a:endParaRPr lang="en-GB" dirty="0">
              <a:solidFill>
                <a:schemeClr val="bg1"/>
              </a:solidFill>
              <a:latin typeface="Arial" panose="020B0604020202020204" pitchFamily="34" charset="0"/>
              <a:cs typeface="Arial" panose="020B0604020202020204" pitchFamily="34" charset="0"/>
            </a:endParaRPr>
          </a:p>
          <a:p>
            <a:pPr marL="12700" marR="414020">
              <a:lnSpc>
                <a:spcPct val="100000"/>
              </a:lnSpc>
              <a:spcBef>
                <a:spcPts val="100"/>
              </a:spcBef>
            </a:pPr>
            <a:r>
              <a:rPr lang="en-GB" dirty="0">
                <a:solidFill>
                  <a:schemeClr val="bg1"/>
                </a:solidFill>
                <a:latin typeface="Arial" panose="020B0604020202020204" pitchFamily="34" charset="0"/>
                <a:cs typeface="Arial" panose="020B0604020202020204" pitchFamily="34" charset="0"/>
              </a:rPr>
              <a:t>Visits and talks at local universities.</a:t>
            </a:r>
          </a:p>
          <a:p>
            <a:endParaRPr lang="en-US" dirty="0"/>
          </a:p>
        </p:txBody>
      </p:sp>
    </p:spTree>
    <p:extLst>
      <p:ext uri="{BB962C8B-B14F-4D97-AF65-F5344CB8AC3E}">
        <p14:creationId xmlns:p14="http://schemas.microsoft.com/office/powerpoint/2010/main" val="3242930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0DFEE-2960-1656-F27B-8C49F4FFE3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CDA90-EB59-D7BC-E44F-8CD6F2EE4148}"/>
              </a:ext>
            </a:extLst>
          </p:cNvPr>
          <p:cNvSpPr>
            <a:spLocks noGrp="1"/>
          </p:cNvSpPr>
          <p:nvPr>
            <p:ph type="title"/>
          </p:nvPr>
        </p:nvSpPr>
        <p:spPr>
          <a:xfrm>
            <a:off x="838200" y="365125"/>
            <a:ext cx="10515600" cy="969899"/>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Next Steps and Career Pathways</a:t>
            </a:r>
          </a:p>
        </p:txBody>
      </p:sp>
      <p:sp>
        <p:nvSpPr>
          <p:cNvPr id="3" name="Content Placeholder 2">
            <a:extLst>
              <a:ext uri="{FF2B5EF4-FFF2-40B4-BE49-F238E27FC236}">
                <a16:creationId xmlns:a16="http://schemas.microsoft.com/office/drawing/2014/main" id="{A4087E14-0194-5771-E91A-2D0A399D2A93}"/>
              </a:ext>
            </a:extLst>
          </p:cNvPr>
          <p:cNvSpPr>
            <a:spLocks noGrp="1"/>
          </p:cNvSpPr>
          <p:nvPr>
            <p:ph idx="1"/>
          </p:nvPr>
        </p:nvSpPr>
        <p:spPr>
          <a:xfrm>
            <a:off x="320040" y="1426340"/>
            <a:ext cx="11558016" cy="4932127"/>
          </a:xfrm>
          <a:ln>
            <a:solidFill>
              <a:schemeClr val="bg1"/>
            </a:solidFill>
          </a:ln>
        </p:spPr>
        <p:txBody>
          <a:bodyPr vert="horz" lIns="91440" tIns="45720" rIns="91440" bIns="45720" rtlCol="0" anchor="t">
            <a:normAutofit/>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456ED28-55E7-CD40-174D-AC4EA0054A03}"/>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sp>
        <p:nvSpPr>
          <p:cNvPr id="5" name="object 5">
            <a:extLst>
              <a:ext uri="{FF2B5EF4-FFF2-40B4-BE49-F238E27FC236}">
                <a16:creationId xmlns:a16="http://schemas.microsoft.com/office/drawing/2014/main" id="{1A82FF97-E69A-0A84-D586-88D3833498FF}"/>
              </a:ext>
            </a:extLst>
          </p:cNvPr>
          <p:cNvSpPr txBox="1"/>
          <p:nvPr/>
        </p:nvSpPr>
        <p:spPr>
          <a:xfrm>
            <a:off x="1207895" y="2453810"/>
            <a:ext cx="9440001" cy="1146468"/>
          </a:xfrm>
          <a:prstGeom prst="rect">
            <a:avLst/>
          </a:prstGeom>
        </p:spPr>
        <p:txBody>
          <a:bodyPr vert="horz" wrap="square" lIns="0" tIns="12700" rIns="0" bIns="0" rtlCol="0">
            <a:spAutoFit/>
          </a:bodyPr>
          <a:lstStyle/>
          <a:p>
            <a:pPr marL="12700" marR="414020">
              <a:spcBef>
                <a:spcPts val="100"/>
              </a:spcBef>
            </a:pPr>
            <a:r>
              <a:rPr lang="en-US" b="1" u="sng" dirty="0">
                <a:solidFill>
                  <a:schemeClr val="bg1"/>
                </a:solidFill>
                <a:latin typeface="Arial" panose="020B0604020202020204" pitchFamily="34" charset="0"/>
                <a:cs typeface="Arial" panose="020B0604020202020204" pitchFamily="34" charset="0"/>
              </a:rPr>
              <a:t>Triple Next Steps</a:t>
            </a:r>
          </a:p>
          <a:p>
            <a:pPr marL="12700" marR="414020">
              <a:spcBef>
                <a:spcPts val="100"/>
              </a:spcBef>
            </a:pPr>
            <a:r>
              <a:rPr lang="en-US" dirty="0">
                <a:solidFill>
                  <a:schemeClr val="bg1"/>
                </a:solidFill>
                <a:latin typeface="Arial" panose="020B0604020202020204" pitchFamily="34" charset="0"/>
                <a:cs typeface="Arial" panose="020B0604020202020204" pitchFamily="34" charset="0"/>
              </a:rPr>
              <a:t>Prepares students more thoroughly for the demands of the A-levels Biology, Chemistry, Physics and BTEC Level 3 Applied Science.. </a:t>
            </a:r>
          </a:p>
          <a:p>
            <a:pPr marL="12700" marR="414020">
              <a:lnSpc>
                <a:spcPct val="100000"/>
              </a:lnSpc>
              <a:spcBef>
                <a:spcPts val="100"/>
              </a:spcBef>
            </a:pPr>
            <a:r>
              <a:rPr sz="1800" spc="-20" dirty="0">
                <a:solidFill>
                  <a:schemeClr val="bg1"/>
                </a:solidFill>
                <a:latin typeface="Arial"/>
                <a:cs typeface="Arial"/>
              </a:rPr>
              <a:t>.</a:t>
            </a:r>
            <a:endParaRPr sz="1800" dirty="0">
              <a:solidFill>
                <a:schemeClr val="bg1"/>
              </a:solidFill>
              <a:latin typeface="Arial"/>
              <a:cs typeface="Arial"/>
            </a:endParaRPr>
          </a:p>
        </p:txBody>
      </p:sp>
      <p:sp>
        <p:nvSpPr>
          <p:cNvPr id="6" name="object 5">
            <a:extLst>
              <a:ext uri="{FF2B5EF4-FFF2-40B4-BE49-F238E27FC236}">
                <a16:creationId xmlns:a16="http://schemas.microsoft.com/office/drawing/2014/main" id="{9759AABF-9176-6A08-62D9-91335BCDED0B}"/>
              </a:ext>
            </a:extLst>
          </p:cNvPr>
          <p:cNvSpPr txBox="1"/>
          <p:nvPr/>
        </p:nvSpPr>
        <p:spPr>
          <a:xfrm>
            <a:off x="1245057" y="1426340"/>
            <a:ext cx="9440001" cy="1436291"/>
          </a:xfrm>
          <a:prstGeom prst="rect">
            <a:avLst/>
          </a:prstGeom>
        </p:spPr>
        <p:txBody>
          <a:bodyPr vert="horz" wrap="square" lIns="0" tIns="12700" rIns="0" bIns="0" rtlCol="0">
            <a:spAutoFit/>
          </a:bodyPr>
          <a:lstStyle/>
          <a:p>
            <a:pPr marL="12700" marR="414020">
              <a:spcBef>
                <a:spcPts val="100"/>
              </a:spcBef>
            </a:pPr>
            <a:r>
              <a:rPr lang="en-US" b="1" u="sng" dirty="0">
                <a:solidFill>
                  <a:schemeClr val="bg1"/>
                </a:solidFill>
                <a:latin typeface="Arial" panose="020B0604020202020204" pitchFamily="34" charset="0"/>
                <a:cs typeface="Arial" panose="020B0604020202020204" pitchFamily="34" charset="0"/>
              </a:rPr>
              <a:t>Combined Next Steps</a:t>
            </a:r>
          </a:p>
          <a:p>
            <a:pPr marL="12700" marR="414020">
              <a:spcBef>
                <a:spcPts val="100"/>
              </a:spcBef>
            </a:pPr>
            <a:r>
              <a:rPr lang="en-US" dirty="0">
                <a:solidFill>
                  <a:schemeClr val="bg1"/>
                </a:solidFill>
                <a:latin typeface="Arial" panose="020B0604020202020204" pitchFamily="34" charset="0"/>
                <a:cs typeface="Arial" panose="020B0604020202020204" pitchFamily="34" charset="0"/>
              </a:rPr>
              <a:t>The higher tier prepares students for the demands of the A-levels Biology, Chemistry and Physics. Foundation or higher tier prepares students for BTEC Level 3 Applied Science</a:t>
            </a:r>
            <a:r>
              <a:rPr sz="1800" spc="-20" dirty="0">
                <a:solidFill>
                  <a:schemeClr val="bg1"/>
                </a:solidFill>
                <a:latin typeface="Arial" panose="020B0604020202020204" pitchFamily="34" charset="0"/>
                <a:cs typeface="Arial" panose="020B0604020202020204" pitchFamily="34" charset="0"/>
              </a:rPr>
              <a:t>.</a:t>
            </a:r>
            <a:r>
              <a:rPr lang="en-GB" sz="1800" spc="-20" dirty="0">
                <a:solidFill>
                  <a:schemeClr val="bg1"/>
                </a:solidFill>
                <a:latin typeface="Arial" panose="020B0604020202020204" pitchFamily="34" charset="0"/>
                <a:cs typeface="Arial" panose="020B0604020202020204" pitchFamily="34" charset="0"/>
              </a:rPr>
              <a:t> </a:t>
            </a:r>
          </a:p>
          <a:p>
            <a:pPr marL="12700" marR="414020">
              <a:spcBef>
                <a:spcPts val="100"/>
              </a:spcBef>
            </a:pPr>
            <a:endParaRPr lang="en-GB" sz="1800" spc="-20" dirty="0">
              <a:solidFill>
                <a:schemeClr val="bg1"/>
              </a:solidFill>
              <a:latin typeface="Arial"/>
              <a:cs typeface="Arial"/>
            </a:endParaRPr>
          </a:p>
          <a:p>
            <a:pPr marL="12700" marR="414020">
              <a:spcBef>
                <a:spcPts val="100"/>
              </a:spcBef>
            </a:pPr>
            <a:endParaRPr sz="1800" dirty="0">
              <a:solidFill>
                <a:schemeClr val="bg1"/>
              </a:solidFill>
              <a:latin typeface="Arial"/>
              <a:cs typeface="Arial"/>
            </a:endParaRPr>
          </a:p>
        </p:txBody>
      </p:sp>
      <p:sp>
        <p:nvSpPr>
          <p:cNvPr id="7" name="Rectangle 6">
            <a:extLst>
              <a:ext uri="{FF2B5EF4-FFF2-40B4-BE49-F238E27FC236}">
                <a16:creationId xmlns:a16="http://schemas.microsoft.com/office/drawing/2014/main" id="{BFF271BF-8F87-CA41-F998-BF8495FFB5AF}"/>
              </a:ext>
            </a:extLst>
          </p:cNvPr>
          <p:cNvSpPr/>
          <p:nvPr/>
        </p:nvSpPr>
        <p:spPr>
          <a:xfrm>
            <a:off x="1319236" y="4122241"/>
            <a:ext cx="3864836" cy="2585323"/>
          </a:xfrm>
          <a:prstGeom prst="rect">
            <a:avLst/>
          </a:prstGeom>
        </p:spPr>
        <p:txBody>
          <a:bodyPr wrap="square">
            <a:spAutoFit/>
          </a:bodyPr>
          <a:lstStyle/>
          <a:p>
            <a:pPr fontAlgn="base">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agriculture</a:t>
            </a:r>
          </a:p>
          <a:p>
            <a:pPr fontAlgn="base">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aerospace</a:t>
            </a:r>
          </a:p>
          <a:p>
            <a:pPr fontAlgn="base">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biomedical</a:t>
            </a:r>
          </a:p>
          <a:p>
            <a:pPr fontAlgn="base">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biotechnology</a:t>
            </a:r>
          </a:p>
          <a:p>
            <a:pPr fontAlgn="base">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chemical</a:t>
            </a:r>
          </a:p>
          <a:p>
            <a:pPr fontAlgn="base">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diagnostics</a:t>
            </a:r>
          </a:p>
          <a:p>
            <a:pPr fontAlgn="base">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energy</a:t>
            </a:r>
          </a:p>
          <a:p>
            <a:pPr fontAlgn="base">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environmental consultancy</a:t>
            </a:r>
          </a:p>
          <a:p>
            <a:pPr fontAlgn="base">
              <a:buFont typeface="Arial" panose="020B0604020202020204" pitchFamily="34" charset="0"/>
              <a:buChar char="•"/>
            </a:pPr>
            <a:endParaRPr lang="en-GB"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C5B7D16-4061-9B34-418D-86700BD84271}"/>
              </a:ext>
            </a:extLst>
          </p:cNvPr>
          <p:cNvSpPr txBox="1"/>
          <p:nvPr/>
        </p:nvSpPr>
        <p:spPr>
          <a:xfrm>
            <a:off x="5184072" y="4122241"/>
            <a:ext cx="6040008" cy="2585323"/>
          </a:xfrm>
          <a:prstGeom prst="rect">
            <a:avLst/>
          </a:prstGeom>
          <a:noFill/>
        </p:spPr>
        <p:txBody>
          <a:bodyPr wrap="square" rtlCol="0">
            <a:spAutoFit/>
          </a:bodyPr>
          <a:lstStyle/>
          <a:p>
            <a:pPr fontAlgn="base">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manufacturing (including cosmetics, computers, electronics, medical equipment)</a:t>
            </a:r>
          </a:p>
          <a:p>
            <a:pPr fontAlgn="base">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medical technologies</a:t>
            </a:r>
          </a:p>
          <a:p>
            <a:pPr fontAlgn="base">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ophthalmic</a:t>
            </a:r>
          </a:p>
          <a:p>
            <a:pPr fontAlgn="base">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pharmaceutical</a:t>
            </a:r>
          </a:p>
          <a:p>
            <a:pPr fontAlgn="base">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research &amp; development</a:t>
            </a:r>
          </a:p>
          <a:p>
            <a:pPr fontAlgn="base">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scientific publishers</a:t>
            </a:r>
          </a:p>
          <a:p>
            <a:pPr fontAlgn="base">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telecommunications</a:t>
            </a:r>
          </a:p>
          <a:p>
            <a:endParaRPr lang="en-GB" dirty="0">
              <a:solidFill>
                <a:schemeClr val="bg1"/>
              </a:solidFill>
            </a:endParaRPr>
          </a:p>
        </p:txBody>
      </p:sp>
      <p:sp>
        <p:nvSpPr>
          <p:cNvPr id="9" name="Rectangle 8">
            <a:extLst>
              <a:ext uri="{FF2B5EF4-FFF2-40B4-BE49-F238E27FC236}">
                <a16:creationId xmlns:a16="http://schemas.microsoft.com/office/drawing/2014/main" id="{A8923DCD-CFC1-A0CC-62E2-B83AF3733CF7}"/>
              </a:ext>
            </a:extLst>
          </p:cNvPr>
          <p:cNvSpPr/>
          <p:nvPr/>
        </p:nvSpPr>
        <p:spPr>
          <a:xfrm>
            <a:off x="1170733" y="3517964"/>
            <a:ext cx="9440000" cy="646331"/>
          </a:xfrm>
          <a:prstGeom prst="rect">
            <a:avLst/>
          </a:prstGeom>
        </p:spPr>
        <p:txBody>
          <a:bodyPr wrap="square">
            <a:spAutoFit/>
          </a:bodyPr>
          <a:lstStyle/>
          <a:p>
            <a:pPr fontAlgn="base"/>
            <a:r>
              <a:rPr lang="en-GB" b="1" u="sng" dirty="0">
                <a:solidFill>
                  <a:schemeClr val="bg1"/>
                </a:solidFill>
                <a:latin typeface="Arial" panose="020B0604020202020204" pitchFamily="34" charset="0"/>
                <a:cs typeface="Arial" panose="020B0604020202020204" pitchFamily="34" charset="0"/>
              </a:rPr>
              <a:t>Career Pathways  </a:t>
            </a:r>
            <a:r>
              <a:rPr lang="en-GB" dirty="0">
                <a:solidFill>
                  <a:schemeClr val="bg1"/>
                </a:solidFill>
                <a:latin typeface="Arial" panose="020B0604020202020204" pitchFamily="34" charset="0"/>
                <a:cs typeface="Arial" panose="020B0604020202020204" pitchFamily="34" charset="0"/>
              </a:rPr>
              <a:t>If you are thinking about university and science-based degrees and you are interested in careers and jobs in science these could be for you.</a:t>
            </a:r>
            <a:endParaRPr lang="en-GB" b="1"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225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CB50F-21F1-5A35-92A8-B4F32ED696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AA89C4-3115-900D-E4E0-7A2F8E713E56}"/>
              </a:ext>
            </a:extLst>
          </p:cNvPr>
          <p:cNvSpPr>
            <a:spLocks noGrp="1"/>
          </p:cNvSpPr>
          <p:nvPr>
            <p:ph type="title"/>
          </p:nvPr>
        </p:nvSpPr>
        <p:spPr>
          <a:xfrm>
            <a:off x="838200" y="365125"/>
            <a:ext cx="10515600" cy="997331"/>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Additional Information and Outcomes</a:t>
            </a:r>
          </a:p>
        </p:txBody>
      </p:sp>
      <p:sp>
        <p:nvSpPr>
          <p:cNvPr id="3" name="Content Placeholder 2">
            <a:extLst>
              <a:ext uri="{FF2B5EF4-FFF2-40B4-BE49-F238E27FC236}">
                <a16:creationId xmlns:a16="http://schemas.microsoft.com/office/drawing/2014/main" id="{D674E538-FF2F-ED7B-AC52-A53FFE80A909}"/>
              </a:ext>
            </a:extLst>
          </p:cNvPr>
          <p:cNvSpPr>
            <a:spLocks noGrp="1"/>
          </p:cNvSpPr>
          <p:nvPr>
            <p:ph idx="1"/>
          </p:nvPr>
        </p:nvSpPr>
        <p:spPr>
          <a:xfrm>
            <a:off x="320040" y="1490133"/>
            <a:ext cx="11558016" cy="4888518"/>
          </a:xfrm>
          <a:ln>
            <a:solidFill>
              <a:schemeClr val="bg1"/>
            </a:solidFill>
          </a:ln>
        </p:spPr>
        <p:txBody>
          <a:bodyPr vert="horz" lIns="91440" tIns="45720" rIns="91440" bIns="45720" rtlCol="0" anchor="t">
            <a:normAutofit/>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9775349-3356-E49E-7471-2D97CBE0956E}"/>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sp>
        <p:nvSpPr>
          <p:cNvPr id="5" name="object 5">
            <a:extLst>
              <a:ext uri="{FF2B5EF4-FFF2-40B4-BE49-F238E27FC236}">
                <a16:creationId xmlns:a16="http://schemas.microsoft.com/office/drawing/2014/main" id="{69B7A219-C7B0-F934-17DF-038535779281}"/>
              </a:ext>
            </a:extLst>
          </p:cNvPr>
          <p:cNvSpPr txBox="1"/>
          <p:nvPr/>
        </p:nvSpPr>
        <p:spPr>
          <a:xfrm>
            <a:off x="838200" y="1490133"/>
            <a:ext cx="9525000" cy="4888518"/>
          </a:xfrm>
          <a:prstGeom prst="rect">
            <a:avLst/>
          </a:prstGeom>
        </p:spPr>
        <p:txBody>
          <a:bodyPr vert="horz" wrap="square" lIns="0" tIns="12700" rIns="0" bIns="0" rtlCol="0">
            <a:spAutoFit/>
          </a:bodyPr>
          <a:lstStyle/>
          <a:p>
            <a:pPr marL="12700" marR="414020">
              <a:spcBef>
                <a:spcPts val="100"/>
              </a:spcBef>
            </a:pPr>
            <a:r>
              <a:rPr lang="en-GB" b="1" u="sng" dirty="0">
                <a:solidFill>
                  <a:schemeClr val="bg1"/>
                </a:solidFill>
                <a:latin typeface="Arial" panose="020B0604020202020204" pitchFamily="34" charset="0"/>
                <a:cs typeface="Arial" panose="020B0604020202020204" pitchFamily="34" charset="0"/>
              </a:rPr>
              <a:t>Additional Information</a:t>
            </a:r>
          </a:p>
          <a:p>
            <a:pPr marL="12700" marR="414020">
              <a:spcBef>
                <a:spcPts val="100"/>
              </a:spcBef>
            </a:pPr>
            <a:r>
              <a:rPr lang="en-GB" dirty="0">
                <a:solidFill>
                  <a:schemeClr val="bg1"/>
                </a:solidFill>
                <a:latin typeface="Arial" panose="020B0604020202020204" pitchFamily="34" charset="0"/>
                <a:cs typeface="Arial" panose="020B0604020202020204" pitchFamily="34" charset="0"/>
              </a:rPr>
              <a:t>All students study science at GCSE so choosing Triple requires more from students than just an interest in science and </a:t>
            </a:r>
            <a:r>
              <a:rPr lang="en-GB" dirty="0" err="1">
                <a:solidFill>
                  <a:schemeClr val="bg1"/>
                </a:solidFill>
                <a:latin typeface="Arial" panose="020B0604020202020204" pitchFamily="34" charset="0"/>
                <a:cs typeface="Arial" panose="020B0604020202020204" pitchFamily="34" charset="0"/>
              </a:rPr>
              <a:t>practicals</a:t>
            </a:r>
            <a:r>
              <a:rPr lang="en-GB" dirty="0">
                <a:solidFill>
                  <a:schemeClr val="bg1"/>
                </a:solidFill>
                <a:latin typeface="Arial" panose="020B0604020202020204" pitchFamily="34" charset="0"/>
                <a:cs typeface="Arial" panose="020B0604020202020204" pitchFamily="34" charset="0"/>
              </a:rPr>
              <a:t>. Employers highly rate triple science and the skills gained from these subjects.</a:t>
            </a:r>
          </a:p>
          <a:p>
            <a:pPr marL="12700" marR="414020">
              <a:spcBef>
                <a:spcPts val="100"/>
              </a:spcBef>
            </a:pPr>
            <a:endParaRPr lang="en-GB" dirty="0">
              <a:solidFill>
                <a:schemeClr val="bg1"/>
              </a:solidFill>
              <a:latin typeface="Arial" panose="020B0604020202020204" pitchFamily="34" charset="0"/>
              <a:cs typeface="Arial" panose="020B0604020202020204" pitchFamily="34" charset="0"/>
            </a:endParaRPr>
          </a:p>
          <a:p>
            <a:pPr marL="12700" marR="414020">
              <a:spcBef>
                <a:spcPts val="100"/>
              </a:spcBef>
            </a:pPr>
            <a:r>
              <a:rPr lang="en-GB" dirty="0">
                <a:solidFill>
                  <a:schemeClr val="bg1"/>
                </a:solidFill>
                <a:latin typeface="Arial" panose="020B0604020202020204" pitchFamily="34" charset="0"/>
                <a:cs typeface="Arial" panose="020B0604020202020204" pitchFamily="34" charset="0"/>
              </a:rPr>
              <a:t>You need:</a:t>
            </a:r>
          </a:p>
          <a:p>
            <a:pPr marL="298450" marR="414020" indent="-285750">
              <a:lnSpc>
                <a:spcPct val="100000"/>
              </a:lnSpc>
              <a:spcBef>
                <a:spcPts val="100"/>
              </a:spcBef>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To be aiming for a grade 6 or higher in science and grade 6 or higher in maths (20% of marks on assessments are from maths skills).</a:t>
            </a:r>
          </a:p>
          <a:p>
            <a:pPr marL="298450" marR="414020" indent="-285750">
              <a:spcBef>
                <a:spcPts val="100"/>
              </a:spcBef>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To have good levels of literacy  </a:t>
            </a:r>
          </a:p>
          <a:p>
            <a:pPr marL="298450" marR="414020" indent="-285750">
              <a:lnSpc>
                <a:spcPct val="100000"/>
              </a:lnSpc>
              <a:spcBef>
                <a:spcPts val="100"/>
              </a:spcBef>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An outstanding work ethic</a:t>
            </a:r>
          </a:p>
          <a:p>
            <a:pPr marL="298450" marR="414020" indent="-285750">
              <a:lnSpc>
                <a:spcPct val="100000"/>
              </a:lnSpc>
              <a:spcBef>
                <a:spcPts val="100"/>
              </a:spcBef>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To be highly motivated</a:t>
            </a:r>
          </a:p>
          <a:p>
            <a:pPr marL="298450" marR="414020" indent="-285750">
              <a:lnSpc>
                <a:spcPct val="100000"/>
              </a:lnSpc>
              <a:spcBef>
                <a:spcPts val="100"/>
              </a:spcBef>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The ability to work independently</a:t>
            </a:r>
          </a:p>
          <a:p>
            <a:pPr marL="12700" marR="414020">
              <a:lnSpc>
                <a:spcPct val="100000"/>
              </a:lnSpc>
              <a:spcBef>
                <a:spcPts val="100"/>
              </a:spcBef>
            </a:pPr>
            <a:r>
              <a:rPr lang="en-GB" b="1" u="sng" dirty="0">
                <a:solidFill>
                  <a:schemeClr val="bg1"/>
                </a:solidFill>
                <a:latin typeface="Arial" panose="020B0604020202020204" pitchFamily="34" charset="0"/>
                <a:cs typeface="Arial" panose="020B0604020202020204" pitchFamily="34" charset="0"/>
              </a:rPr>
              <a:t>Outcomes</a:t>
            </a:r>
          </a:p>
          <a:p>
            <a:pPr marL="12700" marR="414020">
              <a:lnSpc>
                <a:spcPct val="100000"/>
              </a:lnSpc>
              <a:spcBef>
                <a:spcPts val="100"/>
              </a:spcBef>
            </a:pPr>
            <a:r>
              <a:rPr lang="en-GB" dirty="0">
                <a:solidFill>
                  <a:schemeClr val="bg1"/>
                </a:solidFill>
                <a:latin typeface="Arial" panose="020B0604020202020204" pitchFamily="34" charset="0"/>
                <a:cs typeface="Arial" panose="020B0604020202020204" pitchFamily="34" charset="0"/>
              </a:rPr>
              <a:t>Combined science		Triple science    Biology	   Chemistry	 Physics</a:t>
            </a:r>
          </a:p>
          <a:p>
            <a:pPr marL="12700" marR="414020">
              <a:spcBef>
                <a:spcPts val="100"/>
              </a:spcBef>
            </a:pPr>
            <a:r>
              <a:rPr lang="en-GB" dirty="0">
                <a:solidFill>
                  <a:schemeClr val="bg1"/>
                </a:solidFill>
                <a:latin typeface="Arial" panose="020B0604020202020204" pitchFamily="34" charset="0"/>
                <a:cs typeface="Arial" panose="020B0604020202020204" pitchFamily="34" charset="0"/>
              </a:rPr>
              <a:t>Grades 9-5	46%		Grades 9-5	100%	      100%	  100%</a:t>
            </a:r>
          </a:p>
          <a:p>
            <a:pPr marL="12700" marR="414020">
              <a:spcBef>
                <a:spcPts val="100"/>
              </a:spcBef>
            </a:pPr>
            <a:r>
              <a:rPr lang="en-GB" dirty="0">
                <a:solidFill>
                  <a:schemeClr val="bg1"/>
                </a:solidFill>
                <a:latin typeface="Arial" panose="020B0604020202020204" pitchFamily="34" charset="0"/>
                <a:cs typeface="Arial" panose="020B0604020202020204" pitchFamily="34" charset="0"/>
              </a:rPr>
              <a:t>Grades 9-4	73%		</a:t>
            </a:r>
          </a:p>
          <a:p>
            <a:pPr marL="12700" marR="414020">
              <a:spcBef>
                <a:spcPts val="100"/>
              </a:spcBef>
            </a:pPr>
            <a:r>
              <a:rPr lang="en-GB" dirty="0">
                <a:solidFill>
                  <a:schemeClr val="bg1"/>
                </a:solidFill>
                <a:latin typeface="Arial" panose="020B0604020202020204" pitchFamily="34" charset="0"/>
                <a:cs typeface="Arial" panose="020B0604020202020204" pitchFamily="34" charset="0"/>
              </a:rPr>
              <a:t>Grades 9-1	100%			</a:t>
            </a:r>
            <a:endParaRPr lang="en-GB" b="1"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969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FAFD8-84D8-034D-E6D5-C8174C8F5D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09C513-EAB2-7B7F-B8AD-3CD30ED99EF2}"/>
              </a:ext>
            </a:extLst>
          </p:cNvPr>
          <p:cNvSpPr>
            <a:spLocks noGrp="1"/>
          </p:cNvSpPr>
          <p:nvPr>
            <p:ph type="title"/>
          </p:nvPr>
        </p:nvSpPr>
        <p:spPr>
          <a:xfrm>
            <a:off x="838200" y="365125"/>
            <a:ext cx="10515600" cy="1033907"/>
          </a:xfrm>
          <a:ln w="38100">
            <a:solidFill>
              <a:schemeClr val="bg1"/>
            </a:solidFill>
          </a:ln>
        </p:spPr>
        <p:txBody>
          <a:bodyPr>
            <a:normAutofit/>
          </a:bodyPr>
          <a:lstStyle/>
          <a:p>
            <a:pPr algn="ctr"/>
            <a:r>
              <a:rPr lang="en-GB" sz="3600" dirty="0">
                <a:latin typeface="Arial" panose="020B0604020202020204" pitchFamily="34" charset="0"/>
                <a:cs typeface="Arial" panose="020B0604020202020204" pitchFamily="34" charset="0"/>
              </a:rPr>
              <a:t>Frequently Asked Questions</a:t>
            </a:r>
          </a:p>
        </p:txBody>
      </p:sp>
      <p:sp>
        <p:nvSpPr>
          <p:cNvPr id="3" name="Content Placeholder 2">
            <a:extLst>
              <a:ext uri="{FF2B5EF4-FFF2-40B4-BE49-F238E27FC236}">
                <a16:creationId xmlns:a16="http://schemas.microsoft.com/office/drawing/2014/main" id="{93E0B2D7-7F56-BCC7-A81A-112726B7E173}"/>
              </a:ext>
            </a:extLst>
          </p:cNvPr>
          <p:cNvSpPr>
            <a:spLocks noGrp="1"/>
          </p:cNvSpPr>
          <p:nvPr>
            <p:ph idx="1"/>
          </p:nvPr>
        </p:nvSpPr>
        <p:spPr>
          <a:xfrm>
            <a:off x="320040" y="1659354"/>
            <a:ext cx="11558016" cy="4699113"/>
          </a:xfrm>
          <a:ln>
            <a:solidFill>
              <a:schemeClr val="bg1"/>
            </a:solidFill>
          </a:ln>
        </p:spPr>
        <p:txBody>
          <a:bodyPr vert="horz" lIns="91440" tIns="45720" rIns="91440" bIns="45720" rtlCol="0" anchor="t">
            <a:normAutofit/>
          </a:bodyPr>
          <a:lstStyle/>
          <a:p>
            <a:pPr marL="0" indent="0" algn="ctr">
              <a:buNone/>
            </a:pPr>
            <a:endParaRPr lang="en-GB" dirty="0">
              <a:latin typeface="Arial" panose="020B0604020202020204" pitchFamily="34" charset="0"/>
              <a:cs typeface="Arial" panose="020B0604020202020204" pitchFamily="34" charset="0"/>
            </a:endParaRPr>
          </a:p>
          <a:p>
            <a:pPr marL="0" indent="0" algn="ctr">
              <a:buNone/>
            </a:pPr>
            <a:endParaRPr lang="en-GB"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1EE200A-F034-6960-18DB-EB1E317CEFE4}"/>
              </a:ext>
            </a:extLst>
          </p:cNvPr>
          <p:cNvSpPr txBox="1"/>
          <p:nvPr/>
        </p:nvSpPr>
        <p:spPr>
          <a:xfrm>
            <a:off x="2108076" y="6463192"/>
            <a:ext cx="8167458" cy="369332"/>
          </a:xfrm>
          <a:prstGeom prst="rect">
            <a:avLst/>
          </a:prstGeom>
          <a:noFill/>
          <a:ln w="38100">
            <a:solidFill>
              <a:schemeClr val="bg1"/>
            </a:solidFill>
          </a:ln>
        </p:spPr>
        <p:txBody>
          <a:bodyPr wrap="square" rtlCol="0">
            <a:spAutoFit/>
          </a:bodyPr>
          <a:lstStyle/>
          <a:p>
            <a:r>
              <a:rPr lang="en-GB" b="1" i="1">
                <a:solidFill>
                  <a:schemeClr val="bg1"/>
                </a:solidFill>
                <a:latin typeface="Arial" panose="020B0604020202020204" pitchFamily="34" charset="0"/>
                <a:cs typeface="Arial" panose="020B0604020202020204" pitchFamily="34" charset="0"/>
              </a:rPr>
              <a:t>‘Inspiring hearts and minds with Christ at the centre of all we say and do</a:t>
            </a:r>
            <a:r>
              <a:rPr lang="en-GB" i="1">
                <a:solidFill>
                  <a:schemeClr val="bg1"/>
                </a:solidFill>
              </a:rPr>
              <a:t>’</a:t>
            </a:r>
          </a:p>
        </p:txBody>
      </p:sp>
      <p:sp>
        <p:nvSpPr>
          <p:cNvPr id="5" name="object 5">
            <a:extLst>
              <a:ext uri="{FF2B5EF4-FFF2-40B4-BE49-F238E27FC236}">
                <a16:creationId xmlns:a16="http://schemas.microsoft.com/office/drawing/2014/main" id="{9E0A3B1F-9434-820C-BB9D-68BFEEE28B7F}"/>
              </a:ext>
            </a:extLst>
          </p:cNvPr>
          <p:cNvSpPr txBox="1"/>
          <p:nvPr/>
        </p:nvSpPr>
        <p:spPr>
          <a:xfrm>
            <a:off x="1239668" y="1681301"/>
            <a:ext cx="9712663" cy="4811574"/>
          </a:xfrm>
          <a:prstGeom prst="rect">
            <a:avLst/>
          </a:prstGeom>
        </p:spPr>
        <p:txBody>
          <a:bodyPr vert="horz" wrap="square" lIns="0" tIns="12700" rIns="0" bIns="0" rtlCol="0">
            <a:spAutoFit/>
          </a:bodyPr>
          <a:lstStyle/>
          <a:p>
            <a:pPr marL="12700" marR="414020">
              <a:lnSpc>
                <a:spcPct val="100000"/>
              </a:lnSpc>
              <a:spcBef>
                <a:spcPts val="100"/>
              </a:spcBef>
            </a:pPr>
            <a:r>
              <a:rPr lang="en-GB" sz="1800" b="1" dirty="0">
                <a:solidFill>
                  <a:schemeClr val="bg1"/>
                </a:solidFill>
                <a:latin typeface="Arial" panose="020B0604020202020204" pitchFamily="34" charset="0"/>
                <a:cs typeface="Arial" panose="020B0604020202020204" pitchFamily="34" charset="0"/>
              </a:rPr>
              <a:t>What are the changes to the grade system?</a:t>
            </a:r>
          </a:p>
          <a:p>
            <a:pPr marL="298450" marR="414020" indent="-285750">
              <a:lnSpc>
                <a:spcPct val="100000"/>
              </a:lnSpc>
              <a:spcBef>
                <a:spcPts val="100"/>
              </a:spcBef>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The old A*-G scale has been replaced by a ‘9-1’ scale. A grade 9 is the highest available (and is equivalent to a </a:t>
            </a:r>
            <a:r>
              <a:rPr lang="en-GB" i="1" dirty="0">
                <a:solidFill>
                  <a:schemeClr val="bg1"/>
                </a:solidFill>
                <a:latin typeface="Arial" panose="020B0604020202020204" pitchFamily="34" charset="0"/>
                <a:cs typeface="Arial" panose="020B0604020202020204" pitchFamily="34" charset="0"/>
              </a:rPr>
              <a:t>high</a:t>
            </a:r>
            <a:r>
              <a:rPr lang="en-GB" dirty="0">
                <a:solidFill>
                  <a:schemeClr val="bg1"/>
                </a:solidFill>
                <a:latin typeface="Arial" panose="020B0604020202020204" pitchFamily="34" charset="0"/>
                <a:cs typeface="Arial" panose="020B0604020202020204" pitchFamily="34" charset="0"/>
              </a:rPr>
              <a:t> A*). The new “good pass” is considered now to be a grade 5.</a:t>
            </a:r>
            <a:endParaRPr lang="en-GB" sz="1800" dirty="0">
              <a:solidFill>
                <a:schemeClr val="bg1"/>
              </a:solidFill>
              <a:latin typeface="Arial" panose="020B0604020202020204" pitchFamily="34" charset="0"/>
              <a:cs typeface="Arial" panose="020B0604020202020204" pitchFamily="34" charset="0"/>
            </a:endParaRPr>
          </a:p>
          <a:p>
            <a:pPr marL="12700" marR="414020">
              <a:spcBef>
                <a:spcPts val="100"/>
              </a:spcBef>
            </a:pPr>
            <a:r>
              <a:rPr lang="en-GB" b="1" dirty="0">
                <a:solidFill>
                  <a:schemeClr val="bg1"/>
                </a:solidFill>
                <a:latin typeface="Arial" panose="020B0604020202020204" pitchFamily="34" charset="0"/>
                <a:cs typeface="Arial" panose="020B0604020202020204" pitchFamily="34" charset="0"/>
              </a:rPr>
              <a:t>What are the changes to the exam specification?</a:t>
            </a:r>
          </a:p>
          <a:p>
            <a:pPr marL="285750" indent="-28575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The new 9-1 specification has been updated substantially and includes more content and more challenging subject content than the old specification. Simply put, the GCSEs are more demanding than before. As a result, however, the grade boundaries are lower than previously, which means that students can get a high grade with a relatively modest percentage mark.</a:t>
            </a:r>
          </a:p>
          <a:p>
            <a:pPr marL="12700" marR="414020">
              <a:spcBef>
                <a:spcPts val="100"/>
              </a:spcBef>
            </a:pPr>
            <a:r>
              <a:rPr lang="en-GB" b="1" dirty="0">
                <a:solidFill>
                  <a:schemeClr val="bg1"/>
                </a:solidFill>
                <a:latin typeface="Arial" panose="020B0604020202020204" pitchFamily="34" charset="0"/>
                <a:cs typeface="Arial" panose="020B0604020202020204" pitchFamily="34" charset="0"/>
              </a:rPr>
              <a:t>Is the exam modular or linear?</a:t>
            </a:r>
          </a:p>
          <a:p>
            <a:pPr marL="298450" marR="414020" indent="-285750">
              <a:spcBef>
                <a:spcPts val="100"/>
              </a:spcBef>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All science GCSEs are completely linear. All the exams are taken at the end of Year 11.</a:t>
            </a:r>
          </a:p>
          <a:p>
            <a:pPr marL="12700" marR="414020">
              <a:spcBef>
                <a:spcPts val="100"/>
              </a:spcBef>
            </a:pPr>
            <a:r>
              <a:rPr lang="en-GB" b="1" dirty="0">
                <a:solidFill>
                  <a:schemeClr val="bg1"/>
                </a:solidFill>
                <a:latin typeface="Arial" panose="020B0604020202020204" pitchFamily="34" charset="0"/>
                <a:cs typeface="Arial" panose="020B0604020202020204" pitchFamily="34" charset="0"/>
              </a:rPr>
              <a:t>Do you do coursework?</a:t>
            </a:r>
          </a:p>
          <a:p>
            <a:pPr marL="298450" marR="414020" indent="-285750">
              <a:spcBef>
                <a:spcPts val="100"/>
              </a:spcBef>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There is no coursework in the new linear system, but Required Practical work (scientific experiments) remains an integral part of the GCSEs and will be tested in the GCSE exams. There will be no separate grade for Required </a:t>
            </a:r>
            <a:r>
              <a:rPr lang="en-GB" dirty="0" err="1">
                <a:solidFill>
                  <a:schemeClr val="bg1"/>
                </a:solidFill>
                <a:latin typeface="Arial" panose="020B0604020202020204" pitchFamily="34" charset="0"/>
                <a:cs typeface="Arial" panose="020B0604020202020204" pitchFamily="34" charset="0"/>
              </a:rPr>
              <a:t>Practicals</a:t>
            </a:r>
            <a:r>
              <a:rPr lang="en-GB" dirty="0">
                <a:solidFill>
                  <a:schemeClr val="bg1"/>
                </a:solidFill>
                <a:latin typeface="Arial" panose="020B0604020202020204" pitchFamily="34" charset="0"/>
                <a:cs typeface="Arial" panose="020B0604020202020204" pitchFamily="34" charset="0"/>
              </a:rPr>
              <a:t>, but questions related to Required </a:t>
            </a:r>
            <a:r>
              <a:rPr lang="en-GB" dirty="0" err="1">
                <a:solidFill>
                  <a:schemeClr val="bg1"/>
                </a:solidFill>
                <a:latin typeface="Arial" panose="020B0604020202020204" pitchFamily="34" charset="0"/>
                <a:cs typeface="Arial" panose="020B0604020202020204" pitchFamily="34" charset="0"/>
              </a:rPr>
              <a:t>Practicals</a:t>
            </a:r>
            <a:r>
              <a:rPr lang="en-GB" dirty="0">
                <a:solidFill>
                  <a:schemeClr val="bg1"/>
                </a:solidFill>
                <a:latin typeface="Arial" panose="020B0604020202020204" pitchFamily="34" charset="0"/>
                <a:cs typeface="Arial" panose="020B0604020202020204" pitchFamily="34" charset="0"/>
              </a:rPr>
              <a:t> will account for 15% of the total marks in the final exams.</a:t>
            </a:r>
          </a:p>
          <a:p>
            <a:pPr marL="12700" marR="414020">
              <a:lnSpc>
                <a:spcPct val="100000"/>
              </a:lnSpc>
              <a:spcBef>
                <a:spcPts val="100"/>
              </a:spcBef>
            </a:pPr>
            <a:endParaRPr sz="1800" dirty="0">
              <a:solidFill>
                <a:schemeClr val="bg1"/>
              </a:solidFill>
              <a:latin typeface="Arial"/>
              <a:cs typeface="Arial"/>
            </a:endParaRPr>
          </a:p>
        </p:txBody>
      </p:sp>
    </p:spTree>
    <p:extLst>
      <p:ext uri="{BB962C8B-B14F-4D97-AF65-F5344CB8AC3E}">
        <p14:creationId xmlns:p14="http://schemas.microsoft.com/office/powerpoint/2010/main" val="333092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7B9A3779A7EA469433A912F751FCB4" ma:contentTypeVersion="34" ma:contentTypeDescription="Create a new document." ma:contentTypeScope="" ma:versionID="c3ce0729444492e2e7ed6c1b0c5e5216">
  <xsd:schema xmlns:xsd="http://www.w3.org/2001/XMLSchema" xmlns:xs="http://www.w3.org/2001/XMLSchema" xmlns:p="http://schemas.microsoft.com/office/2006/metadata/properties" xmlns:ns2="e8a53ddf-688e-4772-906e-8e773fbc50f1" xmlns:ns3="85b6cea0-83f0-42c6-9c4f-7c7da97c36bf" targetNamespace="http://schemas.microsoft.com/office/2006/metadata/properties" ma:root="true" ma:fieldsID="7ad4edf24d4580e393b26ef1ec787d03" ns2:_="" ns3:_="">
    <xsd:import namespace="e8a53ddf-688e-4772-906e-8e773fbc50f1"/>
    <xsd:import namespace="85b6cea0-83f0-42c6-9c4f-7c7da97c36bf"/>
    <xsd:element name="properties">
      <xsd:complexType>
        <xsd:sequence>
          <xsd:element name="documentManagement">
            <xsd:complexType>
              <xsd:all>
                <xsd:element ref="ns2:f908b412cb9b47c8b4611620c63c67b6" minOccurs="0"/>
                <xsd:element ref="ns2:TaxCatchAll" minOccurs="0"/>
                <xsd:element ref="ns2:PersonalIdentificationData" minOccurs="0"/>
                <xsd:element ref="ns2:KS" minOccurs="0"/>
                <xsd:element ref="ns2:m886e2b4bfb94daca9fe45812b30eb2c" minOccurs="0"/>
                <xsd:element ref="ns2:ge0bb8af36ee4c1b86ae837e1ac45bea" minOccurs="0"/>
                <xsd:element ref="ns2:c2de43a4609240278ae4a68ac4cf3f9e" minOccurs="0"/>
                <xsd:element ref="ns2:m7d99c2bc7e54546898d75369951989b" minOccurs="0"/>
                <xsd:element ref="ns2:Year" minOccurs="0"/>
                <xsd:element ref="ns2:Lesson" minOccurs="0"/>
                <xsd:element ref="ns2:CustomTags" minOccurs="0"/>
                <xsd:element ref="ns2:CurriculumSubject" minOccurs="0"/>
                <xsd:element ref="ns3:MediaServiceMetadata" minOccurs="0"/>
                <xsd:element ref="ns3:MediaServiceFastMetadata" minOccurs="0"/>
                <xsd:element ref="ns3:MediaServiceDateTaken" minOccurs="0"/>
                <xsd:element ref="ns2:SharedWithUsers" minOccurs="0"/>
                <xsd:element ref="ns2:SharedWithDetails" minOccurs="0"/>
                <xsd:element ref="ns3:MediaServiceAutoKeyPoints" minOccurs="0"/>
                <xsd:element ref="ns3:MediaServiceKeyPoints"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a53ddf-688e-4772-906e-8e773fbc50f1" elementFormDefault="qualified">
    <xsd:import namespace="http://schemas.microsoft.com/office/2006/documentManagement/types"/>
    <xsd:import namespace="http://schemas.microsoft.com/office/infopath/2007/PartnerControls"/>
    <xsd:element name="f908b412cb9b47c8b4611620c63c67b6" ma:index="9" nillable="true" ma:taxonomy="true" ma:internalName="f908b412cb9b47c8b4611620c63c67b6" ma:taxonomyFieldName="Staff_x0020_Category" ma:displayName="Staff Category" ma:default="" ma:fieldId="{f908b412-cb9b-47c8-b461-1620c63c67b6}" ma:sspId="c2e1509d-e6fe-4f2c-b84b-042f796b62cd" ma:termSetId="f8bc4358-e857-4663-b491-683e6f28e2e5"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92096fc8-3490-44c9-9034-ebaff1d2e088}" ma:internalName="TaxCatchAll" ma:showField="CatchAllData" ma:web="e8a53ddf-688e-4772-906e-8e773fbc50f1">
      <xsd:complexType>
        <xsd:complexContent>
          <xsd:extension base="dms:MultiChoiceLookup">
            <xsd:sequence>
              <xsd:element name="Value" type="dms:Lookup" maxOccurs="unbounded" minOccurs="0" nillable="true"/>
            </xsd:sequence>
          </xsd:extension>
        </xsd:complexContent>
      </xsd:complexType>
    </xsd:element>
    <xsd:element name="PersonalIdentificationData" ma:index="11" nillable="true" ma:displayName="Personal Identification Data" ma:default="" ma:internalName="PersonalIdentificationData">
      <xsd:simpleType>
        <xsd:restriction base="dms:Choice">
          <xsd:enumeration value="No"/>
          <xsd:enumeration value="Yes"/>
        </xsd:restriction>
      </xsd:simpleType>
    </xsd:element>
    <xsd:element name="KS" ma:index="12" nillable="true" ma:displayName="Key Stage" ma:default="" ma:internalName="KS">
      <xsd:simpleType>
        <xsd:restriction base="dms:Choice">
          <xsd:enumeration value="Foundation"/>
          <xsd:enumeration value="KS1"/>
          <xsd:enumeration value="KS2"/>
          <xsd:enumeration value="KS3"/>
          <xsd:enumeration value="KS4"/>
          <xsd:enumeration value="KS5"/>
        </xsd:restriction>
      </xsd:simpleType>
    </xsd:element>
    <xsd:element name="m886e2b4bfb94daca9fe45812b30eb2c" ma:index="14" nillable="true" ma:taxonomy="true" ma:internalName="m886e2b4bfb94daca9fe45812b30eb2c" ma:taxonomyFieldName="Topic" ma:displayName="Topic" ma:default="" ma:fieldId="{6886e2b4-bfb9-4dac-a9fe-45812b30eb2c}" ma:sspId="c2e1509d-e6fe-4f2c-b84b-042f796b62cd" ma:termSetId="41e60437-e8ff-4e62-9399-65ea63281720" ma:anchorId="00000000-0000-0000-0000-000000000000" ma:open="false" ma:isKeyword="false">
      <xsd:complexType>
        <xsd:sequence>
          <xsd:element ref="pc:Terms" minOccurs="0" maxOccurs="1"/>
        </xsd:sequence>
      </xsd:complexType>
    </xsd:element>
    <xsd:element name="ge0bb8af36ee4c1b86ae837e1ac45bea" ma:index="16" nillable="true" ma:taxonomy="true" ma:internalName="ge0bb8af36ee4c1b86ae837e1ac45bea" ma:taxonomyFieldName="ExamBoard" ma:displayName="Exam Board" ma:default="" ma:fieldId="{0e0bb8af-36ee-4c1b-86ae-837e1ac45bea}" ma:sspId="c2e1509d-e6fe-4f2c-b84b-042f796b62cd" ma:termSetId="e7b1d02c-96e0-4290-ad22-cc61cd54edc5" ma:anchorId="00000000-0000-0000-0000-000000000000" ma:open="false" ma:isKeyword="false">
      <xsd:complexType>
        <xsd:sequence>
          <xsd:element ref="pc:Terms" minOccurs="0" maxOccurs="1"/>
        </xsd:sequence>
      </xsd:complexType>
    </xsd:element>
    <xsd:element name="c2de43a4609240278ae4a68ac4cf3f9e" ma:index="18" nillable="true" ma:taxonomy="true" ma:internalName="c2de43a4609240278ae4a68ac4cf3f9e" ma:taxonomyFieldName="Week" ma:displayName="Week" ma:default="" ma:fieldId="{c2de43a4-6092-4027-8ae4-a68ac4cf3f9e}" ma:sspId="c2e1509d-e6fe-4f2c-b84b-042f796b62cd" ma:termSetId="b5fe4f1b-a58d-41b3-b60a-50bead852115" ma:anchorId="00000000-0000-0000-0000-000000000000" ma:open="false" ma:isKeyword="false">
      <xsd:complexType>
        <xsd:sequence>
          <xsd:element ref="pc:Terms" minOccurs="0" maxOccurs="1"/>
        </xsd:sequence>
      </xsd:complexType>
    </xsd:element>
    <xsd:element name="m7d99c2bc7e54546898d75369951989b" ma:index="20" nillable="true" ma:taxonomy="true" ma:internalName="m7d99c2bc7e54546898d75369951989b" ma:taxonomyFieldName="Term" ma:displayName="Term" ma:default="" ma:fieldId="{67d99c2b-c7e5-4546-898d-75369951989b}" ma:sspId="c2e1509d-e6fe-4f2c-b84b-042f796b62cd" ma:termSetId="25f3c822-e4c5-4c28-ac02-aa3d1ae3dc16" ma:anchorId="00000000-0000-0000-0000-000000000000" ma:open="false" ma:isKeyword="false">
      <xsd:complexType>
        <xsd:sequence>
          <xsd:element ref="pc:Terms" minOccurs="0" maxOccurs="1"/>
        </xsd:sequence>
      </xsd:complexType>
    </xsd:element>
    <xsd:element name="Year" ma:index="21" nillable="true" ma:displayName="Year" ma:default="" ma:internalName="Year">
      <xsd:simpleType>
        <xsd:restriction base="dms:Choice">
          <xsd:enumeration value="R"/>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restriction>
      </xsd:simpleType>
    </xsd:element>
    <xsd:element name="Lesson" ma:index="22" nillable="true" ma:displayName="Lesson" ma:default="" ma:internalName="Lesson">
      <xsd:simpleType>
        <xsd:restriction base="dms:Text"/>
      </xsd:simpleType>
    </xsd:element>
    <xsd:element name="CustomTags" ma:index="23" nillable="true" ma:displayName="Custom Tags" ma:default="" ma:internalName="CustomTags">
      <xsd:simpleType>
        <xsd:restriction base="dms:Text"/>
      </xsd:simpleType>
    </xsd:element>
    <xsd:element name="CurriculumSubject" ma:index="24" nillable="true" ma:displayName="Curriculum Subject" ma:default="Staff" ma:internalName="CurriculumSubject">
      <xsd:simpleType>
        <xsd:restriction base="dms:Text"/>
      </xsd:simple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b6cea0-83f0-42c6-9c4f-7c7da97c36bf"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DateTaken" ma:index="27" nillable="true" ma:displayName="MediaServiceDateTaken" ma:hidden="true" ma:internalName="MediaServiceDateTaken" ma:readOnly="true">
      <xsd:simpleType>
        <xsd:restriction base="dms:Text"/>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LengthInSeconds" ma:index="32" nillable="true" ma:displayName="Length (seconds)" ma:internalName="MediaLengthInSeconds" ma:readOnly="true">
      <xsd:simpleType>
        <xsd:restriction base="dms:Unknown"/>
      </xsd:simpleType>
    </xsd:element>
    <xsd:element name="MediaServiceAutoTags" ma:index="33" nillable="true" ma:displayName="Tags" ma:internalName="MediaServiceAutoTags"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lcf76f155ced4ddcb4097134ff3c332f" ma:index="38" nillable="true" ma:taxonomy="true" ma:internalName="lcf76f155ced4ddcb4097134ff3c332f" ma:taxonomyFieldName="MediaServiceImageTags" ma:displayName="Image Tags" ma:readOnly="false" ma:fieldId="{5cf76f15-5ced-4ddc-b409-7134ff3c332f}" ma:taxonomyMulti="true" ma:sspId="c2e1509d-e6fe-4f2c-b84b-042f796b62c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9" nillable="true" ma:displayName="MediaServiceObjectDetectorVersions" ma:hidden="true" ma:indexed="true" ma:internalName="MediaServiceObjectDetectorVersions" ma:readOnly="true">
      <xsd:simpleType>
        <xsd:restriction base="dms:Text"/>
      </xsd:simpleType>
    </xsd:element>
    <xsd:element name="MediaServiceSearchProperties" ma:index="40" nillable="true" ma:displayName="MediaServiceSearchProperties" ma:hidden="true" ma:internalName="MediaServiceSearchProperties" ma:readOnly="true">
      <xsd:simpleType>
        <xsd:restriction base="dms:Note"/>
      </xsd:simpleType>
    </xsd:element>
    <xsd:element name="MediaServiceLocation" ma:index="41"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Year xmlns="e8a53ddf-688e-4772-906e-8e773fbc50f1" xsi:nil="true"/>
    <Lesson xmlns="e8a53ddf-688e-4772-906e-8e773fbc50f1" xsi:nil="true"/>
    <CustomTags xmlns="e8a53ddf-688e-4772-906e-8e773fbc50f1" xsi:nil="true"/>
    <KS xmlns="e8a53ddf-688e-4772-906e-8e773fbc50f1" xsi:nil="true"/>
    <m7d99c2bc7e54546898d75369951989b xmlns="e8a53ddf-688e-4772-906e-8e773fbc50f1">
      <Terms xmlns="http://schemas.microsoft.com/office/infopath/2007/PartnerControls"/>
    </m7d99c2bc7e54546898d75369951989b>
    <CurriculumSubject xmlns="e8a53ddf-688e-4772-906e-8e773fbc50f1">Staff</CurriculumSubject>
    <c2de43a4609240278ae4a68ac4cf3f9e xmlns="e8a53ddf-688e-4772-906e-8e773fbc50f1">
      <Terms xmlns="http://schemas.microsoft.com/office/infopath/2007/PartnerControls"/>
    </c2de43a4609240278ae4a68ac4cf3f9e>
    <TaxCatchAll xmlns="e8a53ddf-688e-4772-906e-8e773fbc50f1" xsi:nil="true"/>
    <f908b412cb9b47c8b4611620c63c67b6 xmlns="e8a53ddf-688e-4772-906e-8e773fbc50f1">
      <Terms xmlns="http://schemas.microsoft.com/office/infopath/2007/PartnerControls"/>
    </f908b412cb9b47c8b4611620c63c67b6>
    <ge0bb8af36ee4c1b86ae837e1ac45bea xmlns="e8a53ddf-688e-4772-906e-8e773fbc50f1">
      <Terms xmlns="http://schemas.microsoft.com/office/infopath/2007/PartnerControls"/>
    </ge0bb8af36ee4c1b86ae837e1ac45bea>
    <PersonalIdentificationData xmlns="e8a53ddf-688e-4772-906e-8e773fbc50f1" xsi:nil="true"/>
    <lcf76f155ced4ddcb4097134ff3c332f xmlns="85b6cea0-83f0-42c6-9c4f-7c7da97c36bf">
      <Terms xmlns="http://schemas.microsoft.com/office/infopath/2007/PartnerControls"/>
    </lcf76f155ced4ddcb4097134ff3c332f>
    <m886e2b4bfb94daca9fe45812b30eb2c xmlns="e8a53ddf-688e-4772-906e-8e773fbc50f1">
      <Terms xmlns="http://schemas.microsoft.com/office/infopath/2007/PartnerControls"/>
    </m886e2b4bfb94daca9fe45812b30eb2c>
  </documentManagement>
</p:properties>
</file>

<file path=customXml/itemProps1.xml><?xml version="1.0" encoding="utf-8"?>
<ds:datastoreItem xmlns:ds="http://schemas.openxmlformats.org/officeDocument/2006/customXml" ds:itemID="{3252E3CA-69E2-4619-ACA8-8D2C16BCD8CE}">
  <ds:schemaRefs>
    <ds:schemaRef ds:uri="http://schemas.microsoft.com/sharepoint/v3/contenttype/forms"/>
  </ds:schemaRefs>
</ds:datastoreItem>
</file>

<file path=customXml/itemProps2.xml><?xml version="1.0" encoding="utf-8"?>
<ds:datastoreItem xmlns:ds="http://schemas.openxmlformats.org/officeDocument/2006/customXml" ds:itemID="{6520F30A-FD11-4C98-A766-5DC74B6CB426}">
  <ds:schemaRefs>
    <ds:schemaRef ds:uri="85b6cea0-83f0-42c6-9c4f-7c7da97c36bf"/>
    <ds:schemaRef ds:uri="e8a53ddf-688e-4772-906e-8e773fbc50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699D3C7-8993-45A4-8907-F1EDB9DA119B}">
  <ds:schemaRefs>
    <ds:schemaRef ds:uri="272910fa-7f65-41e8-bf4a-bd1e3ed75656"/>
    <ds:schemaRef ds:uri="85b6cea0-83f0-42c6-9c4f-7c7da97c36bf"/>
    <ds:schemaRef ds:uri="ab35c4c7-26b0-482c-98d2-42ed203ca081"/>
    <ds:schemaRef ds:uri="e8a53ddf-688e-4772-906e-8e773fbc50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TotalTime>
  <Words>1070</Words>
  <Application>Microsoft Office PowerPoint</Application>
  <PresentationFormat>Widescreen</PresentationFormat>
  <Paragraphs>101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Year 9 Options 2026-2028</vt:lpstr>
      <vt:lpstr>Course and Qualification Information</vt:lpstr>
      <vt:lpstr>Assessment Information</vt:lpstr>
      <vt:lpstr>Extra Curricular Opportunities</vt:lpstr>
      <vt:lpstr>Next Steps and Career Pathways</vt:lpstr>
      <vt:lpstr>Additional Information and Outcomes</vt:lpstr>
      <vt:lpstr>Frequently Asked Questions</vt:lpstr>
    </vt:vector>
  </TitlesOfParts>
  <Company>Bishop Milner Catholic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PSumner</dc:creator>
  <cp:lastModifiedBy>SBhatoey</cp:lastModifiedBy>
  <cp:revision>17</cp:revision>
  <dcterms:created xsi:type="dcterms:W3CDTF">2018-01-16T10:20:02Z</dcterms:created>
  <dcterms:modified xsi:type="dcterms:W3CDTF">2026-04-20T12:01:25Z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0x0101001A7B9A3779A7EA469433A912F751FCB4</vt:lpwstr>
  </property>
  <property fmtid="{D5CDD505-2E9C-101B-9397-08002B2CF9AE}" pid="3" name="Order">
    <vt:r8>252200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ExamBoard">
    <vt:lpwstr/>
  </property>
  <property fmtid="{D5CDD505-2E9C-101B-9397-08002B2CF9AE}" pid="10" name="Topic">
    <vt:lpwstr/>
  </property>
  <property fmtid="{D5CDD505-2E9C-101B-9397-08002B2CF9AE}" pid="11" name="Term">
    <vt:lpwstr/>
  </property>
  <property fmtid="{D5CDD505-2E9C-101B-9397-08002B2CF9AE}" pid="12" name="Staff Category">
    <vt:lpwstr/>
  </property>
  <property fmtid="{D5CDD505-2E9C-101B-9397-08002B2CF9AE}" pid="13" name="Week">
    <vt:lpwstr/>
  </property>
  <property fmtid="{D5CDD505-2E9C-101B-9397-08002B2CF9AE}" pid="14" name="Staff_x0020_Category">
    <vt:lpwstr/>
  </property>
  <property fmtid="{D5CDD505-2E9C-101B-9397-08002B2CF9AE}" pid="15" name="MediaServiceImageTags">
    <vt:lpwstr/>
  </property>
</Properties>
</file>