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73" r:id="rId5"/>
    <p:sldId id="287" r:id="rId6"/>
    <p:sldId id="288" r:id="rId7"/>
    <p:sldId id="289" r:id="rId8"/>
    <p:sldId id="290" r:id="rId9"/>
    <p:sldId id="291" r:id="rId10"/>
    <p:sldId id="29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0812C-BE6C-484E-A01C-4B878F0C708D}" type="datetimeFigureOut">
              <a:rPr lang="en-GB" smtClean="0"/>
              <a:t>20/04/2026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44D231-0B54-490D-BC90-4CE4F687986C}" type="slidenum">
              <a:rPr lang="en-GB" smtClean="0"/>
              <a:t>‹#›</a:t>
            </a:fld>
            <a:endParaRPr lang="en-GB"/>
          </a:p>
        </p:txBody>
      </p:sp>
    </p:spTree>
    <p:extLst>
      <p:ext uri="{BB962C8B-B14F-4D97-AF65-F5344CB8AC3E}">
        <p14:creationId xmlns:p14="http://schemas.microsoft.com/office/powerpoint/2010/main" val="3213965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My name is Miss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Duyimana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I am the Head of Modern Foreign Languages. Thank you very much for being here this evening.</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Today, I’m going to introduce you to the French GCSE course—what it involves, how it is structured, and most importantly, why choosing French can be such a valuable and rewarding decision.</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this presentation, I will give you a clear overview of the course content, how students are assessed, and the kind of skills they will develop over the two years. I will also highlight the wider benefits of learning French, including how it can support employability and help students stand out in an increasingly competitive and global job market.</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Let’s get started.</a:t>
            </a:r>
          </a:p>
          <a:p>
            <a:endParaRPr lang="en-GB" dirty="0"/>
          </a:p>
        </p:txBody>
      </p:sp>
      <p:sp>
        <p:nvSpPr>
          <p:cNvPr id="4" name="Slide Number Placeholder 3"/>
          <p:cNvSpPr>
            <a:spLocks noGrp="1"/>
          </p:cNvSpPr>
          <p:nvPr>
            <p:ph type="sldNum" sz="quarter" idx="5"/>
          </p:nvPr>
        </p:nvSpPr>
        <p:spPr/>
        <p:txBody>
          <a:bodyPr/>
          <a:lstStyle/>
          <a:p>
            <a:fld id="{DC44D231-0B54-490D-BC90-4CE4F687986C}" type="slidenum">
              <a:rPr lang="en-GB" smtClean="0"/>
              <a:t>1</a:t>
            </a:fld>
            <a:endParaRPr lang="en-GB"/>
          </a:p>
        </p:txBody>
      </p:sp>
    </p:spTree>
    <p:extLst>
      <p:ext uri="{BB962C8B-B14F-4D97-AF65-F5344CB8AC3E}">
        <p14:creationId xmlns:p14="http://schemas.microsoft.com/office/powerpoint/2010/main" val="1347656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French GCSE is studied across Years 10 and 11, allowing students to gradually build their skills and confidence in speaking, listening, reading, and writing.</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follow the Edexcel exam board, which offers a well-balanced course with a strong focus on real-life communication—helping students use French in practical, meaningful contexts.</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course is organised into six main themes. These topics are designed to be relevant to students’ lives and future aspirations.</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Students begin with topics about themselves and their everyday lives, before moving on to areas such as health, their local environment, and the role of media and technology in modern society.</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As they progress, they will also explore future plans, education, careers, and finally travel and tourism—giving them the language skills they would need in real-world situations abroad.</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Overall, the course is designed not just to help students succeed in exams, but to give them the confidence to communicate effectively in French beyond the classroom.</a:t>
            </a:r>
          </a:p>
          <a:p>
            <a:endParaRPr lang="en-GB" dirty="0"/>
          </a:p>
        </p:txBody>
      </p:sp>
      <p:sp>
        <p:nvSpPr>
          <p:cNvPr id="4" name="Slide Number Placeholder 3"/>
          <p:cNvSpPr>
            <a:spLocks noGrp="1"/>
          </p:cNvSpPr>
          <p:nvPr>
            <p:ph type="sldNum" sz="quarter" idx="5"/>
          </p:nvPr>
        </p:nvSpPr>
        <p:spPr/>
        <p:txBody>
          <a:bodyPr/>
          <a:lstStyle/>
          <a:p>
            <a:fld id="{DC44D231-0B54-490D-BC90-4CE4F687986C}" type="slidenum">
              <a:rPr lang="en-GB" smtClean="0"/>
              <a:t>2</a:t>
            </a:fld>
            <a:endParaRPr lang="en-GB"/>
          </a:p>
        </p:txBody>
      </p:sp>
    </p:spTree>
    <p:extLst>
      <p:ext uri="{BB962C8B-B14F-4D97-AF65-F5344CB8AC3E}">
        <p14:creationId xmlns:p14="http://schemas.microsoft.com/office/powerpoint/2010/main" val="84640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Beyond the classroom, we also offer a range of exciting extra-curricular opportunities within the Modern Foreign Languages department.</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a voluntary basis, students have the opportunity to prepare and deliver presentations in school assemblies. This is a fantastic way to build confidence and develop public speaking skills—an ability that is highly valued in both education and future careers.</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also encourage students to take on leadership roles as student ambassadors. In this role, they help to promote languages across the school, support events, and act as positive role models for younger students.</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place a strong emphasis on mentoring and leadership development. Older students are often given the chance to support and guide younger learners, helping to build both confidence and responsibility.</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Students may also have the opportunity to complete their work experience within the department, working as teacher assistants. This provides valuable insight into teaching and helps them develop important skills such as communication, organisation, and teamwork.</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All of these opportunities are designed to help students grow not just academically, but personally—equipping them with skills that will benefit them well beyond their GCSEs.</a:t>
            </a:r>
          </a:p>
          <a:p>
            <a:endParaRPr lang="en-GB" dirty="0"/>
          </a:p>
        </p:txBody>
      </p:sp>
      <p:sp>
        <p:nvSpPr>
          <p:cNvPr id="4" name="Slide Number Placeholder 3"/>
          <p:cNvSpPr>
            <a:spLocks noGrp="1"/>
          </p:cNvSpPr>
          <p:nvPr>
            <p:ph type="sldNum" sz="quarter" idx="5"/>
          </p:nvPr>
        </p:nvSpPr>
        <p:spPr/>
        <p:txBody>
          <a:bodyPr/>
          <a:lstStyle/>
          <a:p>
            <a:fld id="{DC44D231-0B54-490D-BC90-4CE4F687986C}" type="slidenum">
              <a:rPr lang="en-GB" smtClean="0"/>
              <a:t>4</a:t>
            </a:fld>
            <a:endParaRPr lang="en-GB"/>
          </a:p>
        </p:txBody>
      </p:sp>
    </p:spTree>
    <p:extLst>
      <p:ext uri="{BB962C8B-B14F-4D97-AF65-F5344CB8AC3E}">
        <p14:creationId xmlns:p14="http://schemas.microsoft.com/office/powerpoint/2010/main" val="266279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study found that French is one of the </a:t>
            </a:r>
            <a:r>
              <a:rPr lang="en-GB" b="1" dirty="0"/>
              <a:t>top 3 most in-demand second languages</a:t>
            </a:r>
            <a:r>
              <a:rPr lang="en-GB" dirty="0"/>
              <a:t> for employers in the UK, appearing in nearly a quarter of multilingual job postings. Research also shows that French is among the </a:t>
            </a:r>
            <a:r>
              <a:rPr lang="en-GB" b="1" dirty="0"/>
              <a:t>highest-paying second languages</a:t>
            </a:r>
            <a:r>
              <a:rPr lang="en-GB" dirty="0"/>
              <a:t>, with typical salaries around £40,000–£50,000 and often above the UK average. The job market has become increasingly competitive and international, and research by the University of Portsmouth found that many UK job adverts now list a second language as a requirement or necessity, rather than simply desirable.</a:t>
            </a:r>
          </a:p>
        </p:txBody>
      </p:sp>
      <p:sp>
        <p:nvSpPr>
          <p:cNvPr id="4" name="Slide Number Placeholder 3"/>
          <p:cNvSpPr>
            <a:spLocks noGrp="1"/>
          </p:cNvSpPr>
          <p:nvPr>
            <p:ph type="sldNum" sz="quarter" idx="5"/>
          </p:nvPr>
        </p:nvSpPr>
        <p:spPr/>
        <p:txBody>
          <a:bodyPr/>
          <a:lstStyle/>
          <a:p>
            <a:fld id="{DC44D231-0B54-490D-BC90-4CE4F687986C}" type="slidenum">
              <a:rPr lang="en-GB" smtClean="0"/>
              <a:t>5</a:t>
            </a:fld>
            <a:endParaRPr lang="en-GB"/>
          </a:p>
        </p:txBody>
      </p:sp>
    </p:spTree>
    <p:extLst>
      <p:ext uri="{BB962C8B-B14F-4D97-AF65-F5344CB8AC3E}">
        <p14:creationId xmlns:p14="http://schemas.microsoft.com/office/powerpoint/2010/main" val="1635005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As students move into Key Stage 4, choosing their options is an important step. The subjects you select now can open doors later on—whether that’s for further study, travel, or future careers. French is one of those subjects that offers both practical skills and long-term opportunities. Whether you already enjoy languages or are still deciding, I hope this session have given you a better understanding of what studying French GCSE is really like and that it helps you make an informed choice. Au revoir!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C44D231-0B54-490D-BC90-4CE4F687986C}" type="slidenum">
              <a:rPr lang="en-GB" smtClean="0"/>
              <a:t>6</a:t>
            </a:fld>
            <a:endParaRPr lang="en-GB"/>
          </a:p>
        </p:txBody>
      </p:sp>
    </p:spTree>
    <p:extLst>
      <p:ext uri="{BB962C8B-B14F-4D97-AF65-F5344CB8AC3E}">
        <p14:creationId xmlns:p14="http://schemas.microsoft.com/office/powerpoint/2010/main" val="3467386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44D231-0B54-490D-BC90-4CE4F687986C}" type="slidenum">
              <a:rPr lang="en-GB" smtClean="0"/>
              <a:t>7</a:t>
            </a:fld>
            <a:endParaRPr lang="en-GB"/>
          </a:p>
        </p:txBody>
      </p:sp>
    </p:spTree>
    <p:extLst>
      <p:ext uri="{BB962C8B-B14F-4D97-AF65-F5344CB8AC3E}">
        <p14:creationId xmlns:p14="http://schemas.microsoft.com/office/powerpoint/2010/main" val="129572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2087864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349166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1726472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410165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D01CE2-BC9F-4133-A516-55A1561DEC61}" type="datetimeFigureOut">
              <a:rPr lang="en-GB" smtClean="0"/>
              <a:t>20/04/2026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3819303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6D01CE2-BC9F-4133-A516-55A1561DEC61}" type="datetimeFigureOut">
              <a:rPr lang="en-GB" smtClean="0"/>
              <a:t>20/04/2026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3604717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6D01CE2-BC9F-4133-A516-55A1561DEC61}" type="datetimeFigureOut">
              <a:rPr lang="en-GB" smtClean="0"/>
              <a:t>20/04/2026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425426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6D01CE2-BC9F-4133-A516-55A1561DEC61}" type="datetimeFigureOut">
              <a:rPr lang="en-GB" smtClean="0"/>
              <a:t>20/04/2026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108341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D01CE2-BC9F-4133-A516-55A1561DEC61}" type="datetimeFigureOut">
              <a:rPr lang="en-GB" smtClean="0"/>
              <a:t>20/04/2026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1427231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D01CE2-BC9F-4133-A516-55A1561DEC61}" type="datetimeFigureOut">
              <a:rPr lang="en-GB" smtClean="0"/>
              <a:t>20/04/2026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284168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D01CE2-BC9F-4133-A516-55A1561DEC61}" type="datetimeFigureOut">
              <a:rPr lang="en-GB" smtClean="0"/>
              <a:t>20/04/2026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65C3A9-377D-4DC9-A399-0F1E970B8214}" type="slidenum">
              <a:rPr lang="en-GB" smtClean="0"/>
              <a:t>‹#›</a:t>
            </a:fld>
            <a:endParaRPr lang="en-GB"/>
          </a:p>
        </p:txBody>
      </p:sp>
    </p:spTree>
    <p:extLst>
      <p:ext uri="{BB962C8B-B14F-4D97-AF65-F5344CB8AC3E}">
        <p14:creationId xmlns:p14="http://schemas.microsoft.com/office/powerpoint/2010/main" val="350611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D01CE2-BC9F-4133-A516-55A1561DEC61}" type="datetimeFigureOut">
              <a:rPr lang="en-GB" smtClean="0"/>
              <a:t>20/04/2026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5C3A9-377D-4DC9-A399-0F1E970B8214}" type="slidenum">
              <a:rPr lang="en-GB" smtClean="0"/>
              <a:t>‹#›</a:t>
            </a:fld>
            <a:endParaRPr lang="en-GB"/>
          </a:p>
        </p:txBody>
      </p:sp>
    </p:spTree>
    <p:extLst>
      <p:ext uri="{BB962C8B-B14F-4D97-AF65-F5344CB8AC3E}">
        <p14:creationId xmlns:p14="http://schemas.microsoft.com/office/powerpoint/2010/main" val="885959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thequirksofenglish.blogspot.com/2018/09/" TargetMode="Externa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pxhere.com/id/photo/1327559" TargetMode="External"/><Relationship Id="rId5" Type="http://schemas.openxmlformats.org/officeDocument/2006/relationships/image" Target="../media/image2.jp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86D58-345B-487D-A9AE-5F38CA899D8C}"/>
              </a:ext>
            </a:extLst>
          </p:cNvPr>
          <p:cNvSpPr>
            <a:spLocks noGrp="1"/>
          </p:cNvSpPr>
          <p:nvPr>
            <p:ph type="title"/>
          </p:nvPr>
        </p:nvSpPr>
        <p:spPr>
          <a:xfrm>
            <a:off x="674703" y="365125"/>
            <a:ext cx="10679097" cy="1325563"/>
          </a:xfrm>
          <a:ln w="38100">
            <a:solidFill>
              <a:schemeClr val="bg1"/>
            </a:solidFill>
          </a:ln>
        </p:spPr>
        <p:txBody>
          <a:bodyPr>
            <a:normAutofit/>
          </a:bodyPr>
          <a:lstStyle/>
          <a:p>
            <a:pPr algn="ctr"/>
            <a:r>
              <a:rPr lang="en-GB" dirty="0">
                <a:latin typeface="Arial"/>
                <a:cs typeface="Arial"/>
              </a:rPr>
              <a:t>Year 9 Options 2026-2028</a:t>
            </a: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26FFC97-2FF4-46F9-B477-41D307BA4F08}"/>
              </a:ext>
            </a:extLst>
          </p:cNvPr>
          <p:cNvSpPr txBox="1"/>
          <p:nvPr/>
        </p:nvSpPr>
        <p:spPr>
          <a:xfrm>
            <a:off x="2159122" y="6211907"/>
            <a:ext cx="8167458" cy="369332"/>
          </a:xfrm>
          <a:prstGeom prst="rect">
            <a:avLst/>
          </a:prstGeom>
          <a:noFill/>
          <a:ln w="38100">
            <a:solidFill>
              <a:schemeClr val="bg1"/>
            </a:solidFill>
          </a:ln>
        </p:spPr>
        <p:txBody>
          <a:bodyPr wrap="square" rtlCol="0">
            <a:spAutoFit/>
          </a:bodyPr>
          <a:lstStyle/>
          <a:p>
            <a:r>
              <a:rPr lang="en-GB" b="1" i="1" dirty="0">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dirty="0">
                <a:solidFill>
                  <a:schemeClr val="bg1"/>
                </a:solidFill>
              </a:rPr>
              <a:t>’</a:t>
            </a:r>
          </a:p>
        </p:txBody>
      </p:sp>
      <p:sp>
        <p:nvSpPr>
          <p:cNvPr id="3" name="Title 1">
            <a:extLst>
              <a:ext uri="{FF2B5EF4-FFF2-40B4-BE49-F238E27FC236}">
                <a16:creationId xmlns:a16="http://schemas.microsoft.com/office/drawing/2014/main" id="{9C77A789-9FAB-05CE-2815-9BFF06B451CD}"/>
              </a:ext>
            </a:extLst>
          </p:cNvPr>
          <p:cNvSpPr txBox="1">
            <a:spLocks/>
          </p:cNvSpPr>
          <p:nvPr/>
        </p:nvSpPr>
        <p:spPr>
          <a:xfrm>
            <a:off x="2862346" y="2625734"/>
            <a:ext cx="5386920" cy="1325563"/>
          </a:xfrm>
          <a:prstGeom prst="rect">
            <a:avLst/>
          </a:prstGeom>
          <a:ln w="38100">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gn="ctr"/>
            <a:r>
              <a:rPr lang="en-GB" dirty="0">
                <a:latin typeface="Arial"/>
                <a:cs typeface="Arial"/>
              </a:rPr>
              <a:t>MFL</a:t>
            </a:r>
            <a:endParaRPr lang="en-GB"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1E16985-36E8-2AE5-23FC-75CD53A7B160}"/>
              </a:ext>
            </a:extLst>
          </p:cNvPr>
          <p:cNvSpPr txBox="1"/>
          <p:nvPr/>
        </p:nvSpPr>
        <p:spPr>
          <a:xfrm>
            <a:off x="9669624" y="4065939"/>
            <a:ext cx="2351961" cy="1200329"/>
          </a:xfrm>
          <a:prstGeom prst="rect">
            <a:avLst/>
          </a:prstGeom>
          <a:noFill/>
        </p:spPr>
        <p:txBody>
          <a:bodyPr wrap="square" rtlCol="0">
            <a:spAutoFit/>
          </a:bodyPr>
          <a:lstStyle/>
          <a:p>
            <a:endParaRPr lang="en-GB" dirty="0"/>
          </a:p>
          <a:p>
            <a:endParaRPr lang="en-GB" dirty="0"/>
          </a:p>
          <a:p>
            <a:endParaRPr lang="en-GB" dirty="0"/>
          </a:p>
          <a:p>
            <a:endParaRPr lang="en-GB" dirty="0"/>
          </a:p>
        </p:txBody>
      </p:sp>
      <p:pic>
        <p:nvPicPr>
          <p:cNvPr id="8" name="Picture 7" descr="A tall metal tower with trees in front of it&#10;&#10;AI-generated content may be incorrect.">
            <a:extLst>
              <a:ext uri="{FF2B5EF4-FFF2-40B4-BE49-F238E27FC236}">
                <a16:creationId xmlns:a16="http://schemas.microsoft.com/office/drawing/2014/main" id="{C55908A5-013F-2436-5A30-78FB507C980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75303" y="3158260"/>
            <a:ext cx="2036916" cy="2782529"/>
          </a:xfrm>
          <a:prstGeom prst="rect">
            <a:avLst/>
          </a:prstGeom>
        </p:spPr>
      </p:pic>
      <p:pic>
        <p:nvPicPr>
          <p:cNvPr id="13" name="Picture 12" descr="A close up of words&#10;&#10;AI-generated content may be incorrect.">
            <a:extLst>
              <a:ext uri="{FF2B5EF4-FFF2-40B4-BE49-F238E27FC236}">
                <a16:creationId xmlns:a16="http://schemas.microsoft.com/office/drawing/2014/main" id="{D2275293-D03B-5EF3-F74A-94365492DC6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358416" y="3429000"/>
            <a:ext cx="3663169" cy="2379123"/>
          </a:xfrm>
          <a:prstGeom prst="rect">
            <a:avLst/>
          </a:prstGeom>
        </p:spPr>
      </p:pic>
      <p:pic>
        <p:nvPicPr>
          <p:cNvPr id="39" name="Video 38">
            <a:hlinkClick r:id="" action="ppaction://media"/>
            <a:extLst>
              <a:ext uri="{FF2B5EF4-FFF2-40B4-BE49-F238E27FC236}">
                <a16:creationId xmlns:a16="http://schemas.microsoft.com/office/drawing/2014/main" id="{B93CEDDE-57DE-4CD1-A781-D69641C172E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95305528"/>
      </p:ext>
    </p:extLst>
  </p:cSld>
  <p:clrMapOvr>
    <a:masterClrMapping/>
  </p:clrMapOvr>
  <mc:AlternateContent xmlns:mc="http://schemas.openxmlformats.org/markup-compatibility/2006" xmlns:p14="http://schemas.microsoft.com/office/powerpoint/2010/main">
    <mc:Choice Requires="p14">
      <p:transition spd="slow" p14:dur="2000" advTm="52051"/>
    </mc:Choice>
    <mc:Fallback xmlns="">
      <p:transition spd="slow" advTm="52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9"/>
                </p:tgtEl>
              </p:cMediaNode>
            </p:video>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9"/>
                                        </p:tgtEl>
                                      </p:cBhvr>
                                    </p:cmd>
                                  </p:childTnLst>
                                </p:cTn>
                              </p:par>
                            </p:childTnLst>
                          </p:cTn>
                        </p:par>
                      </p:childTnLst>
                    </p:cTn>
                  </p:par>
                </p:childTnLst>
              </p:cTn>
              <p:nextCondLst>
                <p:cond evt="onClick" delay="0">
                  <p:tgtEl>
                    <p:spTgt spid="3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D8F93-35A6-F64A-436F-98D0B27CD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562CC-1806-CB79-828C-13E2915874CA}"/>
              </a:ext>
            </a:extLst>
          </p:cNvPr>
          <p:cNvSpPr>
            <a:spLocks noGrp="1"/>
          </p:cNvSpPr>
          <p:nvPr>
            <p:ph type="title"/>
          </p:nvPr>
        </p:nvSpPr>
        <p:spPr>
          <a:xfrm>
            <a:off x="838200" y="365125"/>
            <a:ext cx="10515600" cy="969899"/>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Course and Qualification Information</a:t>
            </a:r>
          </a:p>
        </p:txBody>
      </p:sp>
      <p:sp>
        <p:nvSpPr>
          <p:cNvPr id="3" name="Content Placeholder 2">
            <a:extLst>
              <a:ext uri="{FF2B5EF4-FFF2-40B4-BE49-F238E27FC236}">
                <a16:creationId xmlns:a16="http://schemas.microsoft.com/office/drawing/2014/main" id="{8D9735B1-45C2-2A62-F8F1-96148BEE0BDB}"/>
              </a:ext>
            </a:extLst>
          </p:cNvPr>
          <p:cNvSpPr>
            <a:spLocks noGrp="1"/>
          </p:cNvSpPr>
          <p:nvPr>
            <p:ph idx="1"/>
          </p:nvPr>
        </p:nvSpPr>
        <p:spPr>
          <a:xfrm>
            <a:off x="316992" y="1363501"/>
            <a:ext cx="11558016" cy="4741114"/>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40D666A-EA89-4CC5-8F90-73C86030D5A6}"/>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sp>
        <p:nvSpPr>
          <p:cNvPr id="7" name="TextBox 6">
            <a:extLst>
              <a:ext uri="{FF2B5EF4-FFF2-40B4-BE49-F238E27FC236}">
                <a16:creationId xmlns:a16="http://schemas.microsoft.com/office/drawing/2014/main" id="{35C631B1-292B-23F5-71D1-72A33C0838D1}"/>
              </a:ext>
            </a:extLst>
          </p:cNvPr>
          <p:cNvSpPr txBox="1"/>
          <p:nvPr/>
        </p:nvSpPr>
        <p:spPr>
          <a:xfrm>
            <a:off x="395209" y="1304391"/>
            <a:ext cx="8711381" cy="440120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bg1"/>
                </a:solidFill>
                <a:effectLst/>
                <a:latin typeface="Arial" panose="020B0604020202020204" pitchFamily="34" charset="0"/>
              </a:rPr>
              <a:t>Course length: 2 years (Years 10–11)</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a:ln>
                  <a:noFill/>
                </a:ln>
                <a:solidFill>
                  <a:schemeClr val="bg1"/>
                </a:solidFill>
                <a:effectLst/>
                <a:latin typeface="Arial" panose="020B0604020202020204" pitchFamily="34" charset="0"/>
              </a:rPr>
              <a:t>Exam board: </a:t>
            </a:r>
            <a:r>
              <a:rPr kumimoji="0" lang="en-US" altLang="en-US" sz="2800" b="0" i="1" u="none" strike="noStrike" cap="none" normalizeH="0" baseline="0" dirty="0">
                <a:ln>
                  <a:noFill/>
                </a:ln>
                <a:solidFill>
                  <a:schemeClr val="bg1"/>
                </a:solidFill>
                <a:effectLst/>
                <a:latin typeface="Arial" panose="020B0604020202020204" pitchFamily="34" charset="0"/>
              </a:rPr>
              <a:t>Edexcel</a:t>
            </a:r>
            <a:endParaRPr kumimoji="0" lang="en-US" altLang="en-US" sz="28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800" dirty="0">
                <a:solidFill>
                  <a:schemeClr val="bg1"/>
                </a:solidFill>
                <a:latin typeface="Arial" panose="020B0604020202020204" pitchFamily="34" charset="0"/>
              </a:rPr>
              <a:t>Topics</a:t>
            </a:r>
            <a:r>
              <a:rPr kumimoji="0" lang="en-US" altLang="en-US" sz="2800" b="0" i="0" u="none" strike="noStrike" cap="none" normalizeH="0" baseline="0" dirty="0">
                <a:ln>
                  <a:noFill/>
                </a:ln>
                <a:solidFill>
                  <a:schemeClr val="bg1"/>
                </a:solidFill>
                <a:effectLst/>
                <a:latin typeface="Arial" panose="020B0604020202020204" pitchFamily="34" charset="0"/>
              </a:rPr>
              <a:t>: </a:t>
            </a:r>
          </a:p>
          <a:p>
            <a:pPr lvl="2" eaLnBrk="0" fontAlgn="base" hangingPunct="0">
              <a:spcBef>
                <a:spcPct val="0"/>
              </a:spcBef>
              <a:spcAft>
                <a:spcPct val="0"/>
              </a:spcAft>
            </a:pPr>
            <a:r>
              <a:rPr kumimoji="0" lang="en-US" altLang="en-US" sz="2800" b="0" i="0" u="none" strike="noStrike" cap="none" normalizeH="0" baseline="0" dirty="0">
                <a:ln>
                  <a:noFill/>
                </a:ln>
                <a:solidFill>
                  <a:schemeClr val="bg1"/>
                </a:solidFill>
                <a:effectLst/>
                <a:latin typeface="Arial" panose="020B0604020202020204" pitchFamily="34" charset="0"/>
              </a:rPr>
              <a:t>Theme 1: My personal world</a:t>
            </a:r>
          </a:p>
          <a:p>
            <a:pPr lvl="2" eaLnBrk="0" fontAlgn="base" hangingPunct="0">
              <a:spcBef>
                <a:spcPct val="0"/>
              </a:spcBef>
              <a:spcAft>
                <a:spcPct val="0"/>
              </a:spcAft>
            </a:pPr>
            <a:r>
              <a:rPr lang="en-US" altLang="en-US" sz="2800" dirty="0">
                <a:solidFill>
                  <a:schemeClr val="bg1"/>
                </a:solidFill>
                <a:latin typeface="Arial" panose="020B0604020202020204" pitchFamily="34" charset="0"/>
              </a:rPr>
              <a:t>Theme 2: Lifestyle and wellbeing</a:t>
            </a:r>
          </a:p>
          <a:p>
            <a:pPr lvl="2" eaLnBrk="0" fontAlgn="base" hangingPunct="0">
              <a:spcBef>
                <a:spcPct val="0"/>
              </a:spcBef>
              <a:spcAft>
                <a:spcPct val="0"/>
              </a:spcAft>
            </a:pPr>
            <a:r>
              <a:rPr kumimoji="0" lang="en-US" altLang="en-US" sz="2800" b="0" i="0" u="none" strike="noStrike" cap="none" normalizeH="0" baseline="0" dirty="0">
                <a:ln>
                  <a:noFill/>
                </a:ln>
                <a:solidFill>
                  <a:schemeClr val="bg1"/>
                </a:solidFill>
                <a:effectLst/>
                <a:latin typeface="Arial" panose="020B0604020202020204" pitchFamily="34" charset="0"/>
              </a:rPr>
              <a:t>Theme 3: My </a:t>
            </a:r>
            <a:r>
              <a:rPr kumimoji="0" lang="en-US" altLang="en-US" sz="2800" b="0" i="0" u="none" strike="noStrike" cap="none" normalizeH="0" baseline="0" dirty="0" err="1">
                <a:ln>
                  <a:noFill/>
                </a:ln>
                <a:solidFill>
                  <a:schemeClr val="bg1"/>
                </a:solidFill>
                <a:effectLst/>
                <a:latin typeface="Arial" panose="020B0604020202020204" pitchFamily="34" charset="0"/>
              </a:rPr>
              <a:t>neighbourhood</a:t>
            </a:r>
            <a:endParaRPr kumimoji="0" lang="en-US" altLang="en-US" sz="2800" b="0" i="0" u="none" strike="noStrike" cap="none" normalizeH="0" baseline="0" dirty="0">
              <a:ln>
                <a:noFill/>
              </a:ln>
              <a:solidFill>
                <a:schemeClr val="bg1"/>
              </a:solidFill>
              <a:effectLst/>
              <a:latin typeface="Arial" panose="020B0604020202020204" pitchFamily="34" charset="0"/>
            </a:endParaRPr>
          </a:p>
          <a:p>
            <a:pPr lvl="2" eaLnBrk="0" fontAlgn="base" hangingPunct="0">
              <a:spcBef>
                <a:spcPct val="0"/>
              </a:spcBef>
              <a:spcAft>
                <a:spcPct val="0"/>
              </a:spcAft>
            </a:pPr>
            <a:r>
              <a:rPr lang="en-US" altLang="en-US" sz="2800" dirty="0">
                <a:solidFill>
                  <a:schemeClr val="bg1"/>
                </a:solidFill>
                <a:latin typeface="Arial" panose="020B0604020202020204" pitchFamily="34" charset="0"/>
              </a:rPr>
              <a:t>Theme 4: Media and Technology</a:t>
            </a:r>
          </a:p>
          <a:p>
            <a:pPr lvl="2" eaLnBrk="0" fontAlgn="base" hangingPunct="0">
              <a:spcBef>
                <a:spcPct val="0"/>
              </a:spcBef>
              <a:spcAft>
                <a:spcPct val="0"/>
              </a:spcAft>
            </a:pPr>
            <a:r>
              <a:rPr kumimoji="0" lang="en-US" altLang="en-US" sz="2800" b="0" i="0" u="none" strike="noStrike" cap="none" normalizeH="0" baseline="0" dirty="0">
                <a:ln>
                  <a:noFill/>
                </a:ln>
                <a:solidFill>
                  <a:schemeClr val="bg1"/>
                </a:solidFill>
                <a:effectLst/>
                <a:latin typeface="Arial" panose="020B0604020202020204" pitchFamily="34" charset="0"/>
              </a:rPr>
              <a:t>Theme 5: Studying and my Future</a:t>
            </a:r>
          </a:p>
          <a:p>
            <a:pPr lvl="2" eaLnBrk="0" fontAlgn="base" hangingPunct="0">
              <a:spcBef>
                <a:spcPct val="0"/>
              </a:spcBef>
              <a:spcAft>
                <a:spcPct val="0"/>
              </a:spcAft>
            </a:pPr>
            <a:r>
              <a:rPr lang="en-US" altLang="en-US" sz="2800" dirty="0">
                <a:solidFill>
                  <a:schemeClr val="bg1"/>
                </a:solidFill>
                <a:latin typeface="Arial" panose="020B0604020202020204" pitchFamily="34" charset="0"/>
              </a:rPr>
              <a:t>Theme 6: Travel and Tourism</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800" b="0" i="0" u="none" strike="noStrike" cap="none" normalizeH="0" baseline="0" dirty="0">
              <a:ln>
                <a:noFill/>
              </a:ln>
              <a:solidFill>
                <a:schemeClr val="bg1"/>
              </a:solidFill>
              <a:effectLst/>
              <a:latin typeface="Arial" panose="020B0604020202020204" pitchFamily="34" charset="0"/>
            </a:endParaRPr>
          </a:p>
        </p:txBody>
      </p:sp>
      <p:sp>
        <p:nvSpPr>
          <p:cNvPr id="6" name="Graphic 914">
            <a:extLst>
              <a:ext uri="{FF2B5EF4-FFF2-40B4-BE49-F238E27FC236}">
                <a16:creationId xmlns:a16="http://schemas.microsoft.com/office/drawing/2014/main" id="{CC74CA92-8D9A-8831-A00D-A4BC5D8A50A5}"/>
              </a:ext>
            </a:extLst>
          </p:cNvPr>
          <p:cNvSpPr>
            <a:spLocks/>
          </p:cNvSpPr>
          <p:nvPr/>
        </p:nvSpPr>
        <p:spPr>
          <a:xfrm>
            <a:off x="7182383" y="7549679"/>
            <a:ext cx="436880" cy="1637030"/>
          </a:xfrm>
          <a:custGeom>
            <a:avLst/>
            <a:gdLst/>
            <a:ahLst/>
            <a:cxnLst/>
            <a:rect l="l" t="t" r="r" b="b"/>
            <a:pathLst>
              <a:path w="436880" h="1637030">
                <a:moveTo>
                  <a:pt x="436460" y="1405547"/>
                </a:moveTo>
                <a:lnTo>
                  <a:pt x="396392" y="1367790"/>
                </a:lnTo>
                <a:lnTo>
                  <a:pt x="218236" y="1556766"/>
                </a:lnTo>
                <a:lnTo>
                  <a:pt x="40068" y="1367790"/>
                </a:lnTo>
                <a:lnTo>
                  <a:pt x="0" y="1405547"/>
                </a:lnTo>
                <a:lnTo>
                  <a:pt x="218236" y="1637030"/>
                </a:lnTo>
                <a:lnTo>
                  <a:pt x="436460" y="1405547"/>
                </a:lnTo>
                <a:close/>
              </a:path>
              <a:path w="436880" h="1637030">
                <a:moveTo>
                  <a:pt x="436460" y="1177582"/>
                </a:moveTo>
                <a:lnTo>
                  <a:pt x="396392" y="1139825"/>
                </a:lnTo>
                <a:lnTo>
                  <a:pt x="218236" y="1328788"/>
                </a:lnTo>
                <a:lnTo>
                  <a:pt x="40068" y="1139825"/>
                </a:lnTo>
                <a:lnTo>
                  <a:pt x="0" y="1177582"/>
                </a:lnTo>
                <a:lnTo>
                  <a:pt x="218236" y="1409052"/>
                </a:lnTo>
                <a:lnTo>
                  <a:pt x="436460" y="1177582"/>
                </a:lnTo>
                <a:close/>
              </a:path>
              <a:path w="436880" h="1637030">
                <a:moveTo>
                  <a:pt x="436460" y="949617"/>
                </a:moveTo>
                <a:lnTo>
                  <a:pt x="396392" y="911847"/>
                </a:lnTo>
                <a:lnTo>
                  <a:pt x="218236" y="1100823"/>
                </a:lnTo>
                <a:lnTo>
                  <a:pt x="40068" y="911847"/>
                </a:lnTo>
                <a:lnTo>
                  <a:pt x="0" y="949617"/>
                </a:lnTo>
                <a:lnTo>
                  <a:pt x="218236" y="1181087"/>
                </a:lnTo>
                <a:lnTo>
                  <a:pt x="436460" y="949617"/>
                </a:lnTo>
                <a:close/>
              </a:path>
              <a:path w="436880" h="1637030">
                <a:moveTo>
                  <a:pt x="436460" y="721652"/>
                </a:moveTo>
                <a:lnTo>
                  <a:pt x="396392" y="683882"/>
                </a:lnTo>
                <a:lnTo>
                  <a:pt x="218236" y="872858"/>
                </a:lnTo>
                <a:lnTo>
                  <a:pt x="40068" y="683882"/>
                </a:lnTo>
                <a:lnTo>
                  <a:pt x="0" y="721652"/>
                </a:lnTo>
                <a:lnTo>
                  <a:pt x="218236" y="953122"/>
                </a:lnTo>
                <a:lnTo>
                  <a:pt x="436460" y="721652"/>
                </a:lnTo>
                <a:close/>
              </a:path>
              <a:path w="436880" h="1637030">
                <a:moveTo>
                  <a:pt x="436460" y="493687"/>
                </a:moveTo>
                <a:lnTo>
                  <a:pt x="396392" y="455917"/>
                </a:lnTo>
                <a:lnTo>
                  <a:pt x="218236" y="644893"/>
                </a:lnTo>
                <a:lnTo>
                  <a:pt x="40068" y="455917"/>
                </a:lnTo>
                <a:lnTo>
                  <a:pt x="0" y="493687"/>
                </a:lnTo>
                <a:lnTo>
                  <a:pt x="218236" y="725157"/>
                </a:lnTo>
                <a:lnTo>
                  <a:pt x="436460" y="493687"/>
                </a:lnTo>
                <a:close/>
              </a:path>
              <a:path w="436880" h="1637030">
                <a:moveTo>
                  <a:pt x="436460" y="265722"/>
                </a:moveTo>
                <a:lnTo>
                  <a:pt x="396392" y="227965"/>
                </a:lnTo>
                <a:lnTo>
                  <a:pt x="218236" y="416928"/>
                </a:lnTo>
                <a:lnTo>
                  <a:pt x="40068" y="227965"/>
                </a:lnTo>
                <a:lnTo>
                  <a:pt x="0" y="265722"/>
                </a:lnTo>
                <a:lnTo>
                  <a:pt x="218236" y="497192"/>
                </a:lnTo>
                <a:lnTo>
                  <a:pt x="436460" y="265722"/>
                </a:lnTo>
                <a:close/>
              </a:path>
              <a:path w="436880" h="1637030">
                <a:moveTo>
                  <a:pt x="436460" y="37757"/>
                </a:moveTo>
                <a:lnTo>
                  <a:pt x="396392" y="0"/>
                </a:lnTo>
                <a:lnTo>
                  <a:pt x="218236" y="188963"/>
                </a:lnTo>
                <a:lnTo>
                  <a:pt x="40068" y="0"/>
                </a:lnTo>
                <a:lnTo>
                  <a:pt x="0" y="37757"/>
                </a:lnTo>
                <a:lnTo>
                  <a:pt x="218236" y="269227"/>
                </a:lnTo>
                <a:lnTo>
                  <a:pt x="436460" y="37757"/>
                </a:lnTo>
                <a:close/>
              </a:path>
            </a:pathLst>
          </a:custGeom>
          <a:solidFill>
            <a:srgbClr val="53257B">
              <a:alpha val="19999"/>
            </a:srgbClr>
          </a:solidFill>
        </p:spPr>
        <p:txBody>
          <a:bodyPr wrap="square" lIns="0" tIns="0" rIns="0" bIns="0" rtlCol="0">
            <a:prstTxWarp prst="textNoShape">
              <a:avLst/>
            </a:prstTxWarp>
            <a:noAutofit/>
          </a:bodyPr>
          <a:lstStyle/>
          <a:p>
            <a:endParaRPr lang="en-GB"/>
          </a:p>
        </p:txBody>
      </p:sp>
      <p:pic>
        <p:nvPicPr>
          <p:cNvPr id="26" name="Audio 25">
            <a:hlinkClick r:id="" action="ppaction://media"/>
            <a:extLst>
              <a:ext uri="{FF2B5EF4-FFF2-40B4-BE49-F238E27FC236}">
                <a16:creationId xmlns:a16="http://schemas.microsoft.com/office/drawing/2014/main" id="{C33EC84D-B3FE-EB19-8877-65D577CFB1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3048486"/>
      </p:ext>
    </p:extLst>
  </p:cSld>
  <p:clrMapOvr>
    <a:masterClrMapping/>
  </p:clrMapOvr>
  <mc:AlternateContent xmlns:mc="http://schemas.openxmlformats.org/markup-compatibility/2006" xmlns:p14="http://schemas.microsoft.com/office/powerpoint/2010/main">
    <mc:Choice Requires="p14">
      <p:transition spd="slow" p14:dur="2000" advTm="83362"/>
    </mc:Choice>
    <mc:Fallback xmlns="">
      <p:transition spd="slow" advTm="83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534E3-1010-6E6C-A9A1-4969B936A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91F7A7-C935-063E-AEE8-216421E84706}"/>
              </a:ext>
            </a:extLst>
          </p:cNvPr>
          <p:cNvSpPr>
            <a:spLocks noGrp="1"/>
          </p:cNvSpPr>
          <p:nvPr>
            <p:ph type="title"/>
          </p:nvPr>
        </p:nvSpPr>
        <p:spPr>
          <a:xfrm>
            <a:off x="838200" y="70889"/>
            <a:ext cx="10515600" cy="1043051"/>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Assessment Information</a:t>
            </a:r>
          </a:p>
        </p:txBody>
      </p:sp>
      <p:sp>
        <p:nvSpPr>
          <p:cNvPr id="3" name="Content Placeholder 2">
            <a:extLst>
              <a:ext uri="{FF2B5EF4-FFF2-40B4-BE49-F238E27FC236}">
                <a16:creationId xmlns:a16="http://schemas.microsoft.com/office/drawing/2014/main" id="{3117199C-D3D1-3C0D-3B6E-28B8D36BD27A}"/>
              </a:ext>
            </a:extLst>
          </p:cNvPr>
          <p:cNvSpPr>
            <a:spLocks noGrp="1"/>
          </p:cNvSpPr>
          <p:nvPr>
            <p:ph idx="1"/>
          </p:nvPr>
        </p:nvSpPr>
        <p:spPr>
          <a:xfrm>
            <a:off x="127818" y="1238866"/>
            <a:ext cx="12133007" cy="4918094"/>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sz="3200" dirty="0">
              <a:solidFill>
                <a:srgbClr val="FFFFFF"/>
              </a:solidFill>
              <a:latin typeface="Tahoma" panose="020B0604030504040204" pitchFamily="34" charset="0"/>
              <a:ea typeface="Tahoma" panose="020B0604030504040204" pitchFamily="34" charset="0"/>
            </a:endParaRPr>
          </a:p>
        </p:txBody>
      </p:sp>
      <p:sp>
        <p:nvSpPr>
          <p:cNvPr id="4" name="TextBox 3">
            <a:extLst>
              <a:ext uri="{FF2B5EF4-FFF2-40B4-BE49-F238E27FC236}">
                <a16:creationId xmlns:a16="http://schemas.microsoft.com/office/drawing/2014/main" id="{7BCC0D91-C65D-43C7-B581-85FF3970A260}"/>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sp>
        <p:nvSpPr>
          <p:cNvPr id="8" name="Rectangle 3">
            <a:extLst>
              <a:ext uri="{FF2B5EF4-FFF2-40B4-BE49-F238E27FC236}">
                <a16:creationId xmlns:a16="http://schemas.microsoft.com/office/drawing/2014/main" id="{F7B0715C-446B-19B0-12F5-88B1EAAB089D}"/>
              </a:ext>
            </a:extLst>
          </p:cNvPr>
          <p:cNvSpPr>
            <a:spLocks noChangeArrowheads="1"/>
          </p:cNvSpPr>
          <p:nvPr/>
        </p:nvSpPr>
        <p:spPr bwMode="auto">
          <a:xfrm>
            <a:off x="127819" y="1485087"/>
            <a:ext cx="11936363" cy="589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indent="-457200" eaLnBrk="0" fontAlgn="base" hangingPunct="0">
              <a:spcBef>
                <a:spcPct val="0"/>
              </a:spcBef>
              <a:spcAft>
                <a:spcPct val="0"/>
              </a:spcAft>
              <a:buFont typeface="Arial" panose="020B0604020202020204" pitchFamily="34" charset="0"/>
              <a:buChar char="•"/>
            </a:pPr>
            <a:r>
              <a:rPr lang="en-US" altLang="en-US" sz="3200" dirty="0">
                <a:solidFill>
                  <a:schemeClr val="bg1"/>
                </a:solidFill>
                <a:latin typeface="Arial" panose="020B0604020202020204" pitchFamily="34" charset="0"/>
              </a:rPr>
              <a:t>All four skills are equally important: </a:t>
            </a:r>
            <a:r>
              <a:rPr lang="en-US" sz="3200" dirty="0">
                <a:solidFill>
                  <a:srgbClr val="FFFFFF"/>
                </a:solidFill>
                <a:latin typeface="Tahoma" panose="020B0604030504040204" pitchFamily="34" charset="0"/>
                <a:ea typeface="Tahoma" panose="020B0604030504040204" pitchFamily="34" charset="0"/>
              </a:rPr>
              <a:t>You</a:t>
            </a:r>
            <a:r>
              <a:rPr lang="en-US" sz="3200" spc="-85" dirty="0">
                <a:solidFill>
                  <a:srgbClr val="FFFFFF"/>
                </a:solidFill>
                <a:latin typeface="Tahoma" panose="020B0604030504040204" pitchFamily="34" charset="0"/>
                <a:ea typeface="Tahoma" panose="020B0604030504040204" pitchFamily="34" charset="0"/>
              </a:rPr>
              <a:t> </a:t>
            </a:r>
            <a:r>
              <a:rPr lang="en-US" sz="3200" dirty="0">
                <a:solidFill>
                  <a:srgbClr val="FFFFFF"/>
                </a:solidFill>
                <a:latin typeface="Tahoma" panose="020B0604030504040204" pitchFamily="34" charset="0"/>
                <a:ea typeface="Tahoma" panose="020B0604030504040204" pitchFamily="34" charset="0"/>
              </a:rPr>
              <a:t>will</a:t>
            </a:r>
            <a:r>
              <a:rPr lang="en-US" sz="3200" spc="-80" dirty="0">
                <a:solidFill>
                  <a:srgbClr val="FFFFFF"/>
                </a:solidFill>
                <a:latin typeface="Tahoma" panose="020B0604030504040204" pitchFamily="34" charset="0"/>
                <a:ea typeface="Tahoma" panose="020B0604030504040204" pitchFamily="34" charset="0"/>
              </a:rPr>
              <a:t> </a:t>
            </a:r>
            <a:r>
              <a:rPr lang="en-US" sz="3200" dirty="0">
                <a:solidFill>
                  <a:srgbClr val="FFFFFF"/>
                </a:solidFill>
                <a:latin typeface="Tahoma" panose="020B0604030504040204" pitchFamily="34" charset="0"/>
                <a:ea typeface="Tahoma" panose="020B0604030504040204" pitchFamily="34" charset="0"/>
              </a:rPr>
              <a:t>be</a:t>
            </a:r>
            <a:r>
              <a:rPr lang="en-US" sz="3200" spc="-85" dirty="0">
                <a:solidFill>
                  <a:srgbClr val="FFFFFF"/>
                </a:solidFill>
                <a:latin typeface="Tahoma" panose="020B0604030504040204" pitchFamily="34" charset="0"/>
                <a:ea typeface="Tahoma" panose="020B0604030504040204" pitchFamily="34" charset="0"/>
              </a:rPr>
              <a:t> </a:t>
            </a:r>
            <a:r>
              <a:rPr lang="en-US" sz="3200" dirty="0">
                <a:solidFill>
                  <a:srgbClr val="FFFFFF"/>
                </a:solidFill>
                <a:latin typeface="Tahoma" panose="020B0604030504040204" pitchFamily="34" charset="0"/>
                <a:ea typeface="Tahoma" panose="020B0604030504040204" pitchFamily="34" charset="0"/>
              </a:rPr>
              <a:t>assessed</a:t>
            </a:r>
            <a:r>
              <a:rPr lang="en-US" sz="3200" spc="-80" dirty="0">
                <a:solidFill>
                  <a:srgbClr val="FFFFFF"/>
                </a:solidFill>
                <a:latin typeface="Tahoma" panose="020B0604030504040204" pitchFamily="34" charset="0"/>
                <a:ea typeface="Tahoma" panose="020B0604030504040204" pitchFamily="34" charset="0"/>
              </a:rPr>
              <a:t> </a:t>
            </a:r>
            <a:r>
              <a:rPr lang="en-US" sz="3200" dirty="0">
                <a:solidFill>
                  <a:srgbClr val="FFFFFF"/>
                </a:solidFill>
                <a:latin typeface="Tahoma" panose="020B0604030504040204" pitchFamily="34" charset="0"/>
                <a:ea typeface="Tahoma" panose="020B0604030504040204" pitchFamily="34" charset="0"/>
              </a:rPr>
              <a:t>on</a:t>
            </a:r>
            <a:r>
              <a:rPr lang="en-US" sz="3200" spc="-85" dirty="0">
                <a:solidFill>
                  <a:srgbClr val="FFFFFF"/>
                </a:solidFill>
                <a:latin typeface="Tahoma" panose="020B0604030504040204" pitchFamily="34" charset="0"/>
                <a:ea typeface="Tahoma" panose="020B0604030504040204" pitchFamily="34" charset="0"/>
              </a:rPr>
              <a:t> </a:t>
            </a:r>
            <a:r>
              <a:rPr lang="en-US" sz="3200" dirty="0">
                <a:solidFill>
                  <a:srgbClr val="FFFFFF"/>
                </a:solidFill>
                <a:latin typeface="Tahoma" panose="020B0604030504040204" pitchFamily="34" charset="0"/>
                <a:ea typeface="Tahoma" panose="020B0604030504040204" pitchFamily="34" charset="0"/>
              </a:rPr>
              <a:t>the four language skills:Listening</a:t>
            </a:r>
            <a:r>
              <a:rPr lang="en-US" sz="3200" spc="20" dirty="0">
                <a:solidFill>
                  <a:srgbClr val="FFFFFF"/>
                </a:solidFill>
                <a:latin typeface="Tahoma" panose="020B0604030504040204" pitchFamily="34" charset="0"/>
                <a:ea typeface="Tahoma" panose="020B0604030504040204" pitchFamily="34" charset="0"/>
              </a:rPr>
              <a:t>:</a:t>
            </a:r>
            <a:r>
              <a:rPr lang="en-US" sz="3200" spc="-25" dirty="0">
                <a:solidFill>
                  <a:srgbClr val="FFFFFF"/>
                </a:solidFill>
                <a:latin typeface="Tahoma" panose="020B0604030504040204" pitchFamily="34" charset="0"/>
                <a:ea typeface="Tahoma" panose="020B0604030504040204" pitchFamily="34" charset="0"/>
              </a:rPr>
              <a:t>25%</a:t>
            </a:r>
            <a:r>
              <a:rPr lang="en-GB" sz="3200" spc="-25" dirty="0">
                <a:solidFill>
                  <a:srgbClr val="FFFFFF"/>
                </a:solidFill>
                <a:latin typeface="Tahoma" panose="020B0604030504040204" pitchFamily="34" charset="0"/>
                <a:ea typeface="Tahoma" panose="020B0604030504040204" pitchFamily="34" charset="0"/>
              </a:rPr>
              <a:t>;</a:t>
            </a:r>
            <a:r>
              <a:rPr lang="en-GB" sz="3200" dirty="0">
                <a:latin typeface="Tahoma" panose="020B0604030504040204" pitchFamily="34" charset="0"/>
                <a:ea typeface="Tahoma" panose="020B0604030504040204" pitchFamily="34" charset="0"/>
              </a:rPr>
              <a:t> </a:t>
            </a:r>
            <a:r>
              <a:rPr lang="en-US" sz="3200" dirty="0">
                <a:solidFill>
                  <a:srgbClr val="FFFFFF"/>
                </a:solidFill>
                <a:latin typeface="Tahoma" panose="020B0604030504040204" pitchFamily="34" charset="0"/>
                <a:ea typeface="Tahoma" panose="020B0604030504040204" pitchFamily="34" charset="0"/>
              </a:rPr>
              <a:t>Speaking</a:t>
            </a:r>
            <a:r>
              <a:rPr lang="en-US" sz="3200" spc="60" dirty="0">
                <a:solidFill>
                  <a:srgbClr val="FFFFFF"/>
                </a:solidFill>
                <a:latin typeface="Tahoma" panose="020B0604030504040204" pitchFamily="34" charset="0"/>
                <a:ea typeface="Tahoma" panose="020B0604030504040204" pitchFamily="34" charset="0"/>
              </a:rPr>
              <a:t> </a:t>
            </a:r>
            <a:r>
              <a:rPr lang="en-US" sz="3200" dirty="0">
                <a:solidFill>
                  <a:srgbClr val="FFFFFF"/>
                </a:solidFill>
                <a:latin typeface="Tahoma" panose="020B0604030504040204" pitchFamily="34" charset="0"/>
                <a:ea typeface="Tahoma" panose="020B0604030504040204" pitchFamily="34" charset="0"/>
              </a:rPr>
              <a:t>–</a:t>
            </a:r>
            <a:r>
              <a:rPr lang="en-US" sz="3200" spc="65" dirty="0">
                <a:solidFill>
                  <a:srgbClr val="FFFFFF"/>
                </a:solidFill>
                <a:latin typeface="Tahoma" panose="020B0604030504040204" pitchFamily="34" charset="0"/>
                <a:ea typeface="Tahoma" panose="020B0604030504040204" pitchFamily="34" charset="0"/>
              </a:rPr>
              <a:t> </a:t>
            </a:r>
            <a:r>
              <a:rPr lang="en-US" sz="3200" spc="-25" dirty="0">
                <a:solidFill>
                  <a:srgbClr val="FFFFFF"/>
                </a:solidFill>
                <a:latin typeface="Tahoma" panose="020B0604030504040204" pitchFamily="34" charset="0"/>
                <a:ea typeface="Tahoma" panose="020B0604030504040204" pitchFamily="34" charset="0"/>
              </a:rPr>
              <a:t>25%; </a:t>
            </a:r>
            <a:r>
              <a:rPr lang="en-US" sz="3200" dirty="0">
                <a:solidFill>
                  <a:srgbClr val="FFFFFF"/>
                </a:solidFill>
                <a:latin typeface="Tahoma" panose="020B0604030504040204" pitchFamily="34" charset="0"/>
                <a:ea typeface="Tahoma" panose="020B0604030504040204" pitchFamily="34" charset="0"/>
              </a:rPr>
              <a:t>Reading</a:t>
            </a:r>
            <a:r>
              <a:rPr lang="en-US" sz="3200" spc="65" dirty="0">
                <a:solidFill>
                  <a:srgbClr val="FFFFFF"/>
                </a:solidFill>
                <a:latin typeface="Tahoma" panose="020B0604030504040204" pitchFamily="34" charset="0"/>
                <a:ea typeface="Tahoma" panose="020B0604030504040204" pitchFamily="34" charset="0"/>
              </a:rPr>
              <a:t> </a:t>
            </a:r>
            <a:r>
              <a:rPr lang="en-US" sz="3200" spc="-25" dirty="0">
                <a:solidFill>
                  <a:srgbClr val="FFFFFF"/>
                </a:solidFill>
                <a:latin typeface="Tahoma" panose="020B0604030504040204" pitchFamily="34" charset="0"/>
                <a:ea typeface="Tahoma" panose="020B0604030504040204" pitchFamily="34" charset="0"/>
              </a:rPr>
              <a:t>25 %; </a:t>
            </a:r>
            <a:r>
              <a:rPr lang="en-US" sz="3200" dirty="0">
                <a:solidFill>
                  <a:srgbClr val="FFFFFF"/>
                </a:solidFill>
                <a:latin typeface="Tahoma" panose="020B0604030504040204" pitchFamily="34" charset="0"/>
                <a:ea typeface="Tahoma" panose="020B0604030504040204" pitchFamily="34" charset="0"/>
              </a:rPr>
              <a:t>Writing </a:t>
            </a:r>
            <a:r>
              <a:rPr lang="en-US" sz="3200" spc="-25" dirty="0">
                <a:solidFill>
                  <a:srgbClr val="FFFFFF"/>
                </a:solidFill>
                <a:latin typeface="Tahoma" panose="020B0604030504040204" pitchFamily="34" charset="0"/>
                <a:ea typeface="Tahoma" panose="020B0604030504040204" pitchFamily="34" charset="0"/>
              </a:rPr>
              <a:t>25%</a:t>
            </a:r>
            <a:endParaRPr lang="en-US" altLang="en-US" sz="3200" dirty="0">
              <a:solidFill>
                <a:schemeClr val="bg1"/>
              </a:solidFill>
              <a:latin typeface="Arial" panose="020B0604020202020204" pitchFamily="34" charset="0"/>
            </a:endParaRPr>
          </a:p>
          <a:p>
            <a:pPr marL="457200" lvl="0" indent="-457200" eaLnBrk="0" fontAlgn="base" hangingPunct="0">
              <a:spcBef>
                <a:spcPct val="0"/>
              </a:spcBef>
              <a:spcAft>
                <a:spcPct val="0"/>
              </a:spcAft>
              <a:buFont typeface="Arial" panose="020B0604020202020204" pitchFamily="34" charset="0"/>
              <a:buChar char="•"/>
            </a:pPr>
            <a:r>
              <a:rPr lang="en-US" altLang="en-US" sz="3200" dirty="0">
                <a:solidFill>
                  <a:schemeClr val="bg1"/>
                </a:solidFill>
                <a:latin typeface="Arial" panose="020B0604020202020204" pitchFamily="34" charset="0"/>
              </a:rPr>
              <a:t>Final exams at the end of Year 11</a:t>
            </a:r>
          </a:p>
          <a:p>
            <a:pPr marL="457200" indent="-457200" eaLnBrk="0" fontAlgn="base" hangingPunct="0">
              <a:spcBef>
                <a:spcPct val="0"/>
              </a:spcBef>
              <a:spcAft>
                <a:spcPct val="0"/>
              </a:spcAft>
              <a:buFont typeface="Arial" panose="020B0604020202020204" pitchFamily="34" charset="0"/>
              <a:buChar char="•"/>
            </a:pPr>
            <a:r>
              <a:rPr lang="en-US" altLang="en-US" sz="3200" dirty="0">
                <a:solidFill>
                  <a:schemeClr val="bg1"/>
                </a:solidFill>
                <a:latin typeface="Arial" panose="020B0604020202020204" pitchFamily="34" charset="0"/>
              </a:rPr>
              <a:t>Regular practice and mock exams along the way</a:t>
            </a:r>
          </a:p>
          <a:p>
            <a:pPr marL="457200" marR="24130" lvl="0" indent="-457200">
              <a:spcBef>
                <a:spcPts val="995"/>
              </a:spcBef>
              <a:spcAft>
                <a:spcPts val="0"/>
              </a:spcAft>
              <a:buFont typeface="Arial" panose="020B0604020202020204" pitchFamily="34" charset="0"/>
              <a:buChar char="•"/>
              <a:tabLst>
                <a:tab pos="685800" algn="l"/>
              </a:tabLst>
            </a:pPr>
            <a:r>
              <a:rPr lang="en-US" sz="3200" spc="0" dirty="0">
                <a:solidFill>
                  <a:srgbClr val="FFFFFF"/>
                </a:solidFill>
                <a:effectLst/>
                <a:latin typeface="Tahoma" panose="020B0604030504040204" pitchFamily="34" charset="0"/>
                <a:ea typeface="Tahoma" panose="020B0604030504040204" pitchFamily="34" charset="0"/>
              </a:rPr>
              <a:t>The exams are tiered so you will either take </a:t>
            </a:r>
          </a:p>
          <a:p>
            <a:pPr marR="24130" lvl="0">
              <a:spcBef>
                <a:spcPts val="995"/>
              </a:spcBef>
              <a:spcAft>
                <a:spcPts val="0"/>
              </a:spcAft>
              <a:tabLst>
                <a:tab pos="685800" algn="l"/>
              </a:tabLst>
            </a:pPr>
            <a:r>
              <a:rPr lang="en-US" sz="3200" spc="0" dirty="0">
                <a:solidFill>
                  <a:srgbClr val="FFFFFF"/>
                </a:solidFill>
                <a:effectLst/>
                <a:latin typeface="Tahoma" panose="020B0604030504040204" pitchFamily="34" charset="0"/>
                <a:ea typeface="Tahoma" panose="020B0604030504040204" pitchFamily="34" charset="0"/>
              </a:rPr>
              <a:t>the Foundation</a:t>
            </a:r>
            <a:r>
              <a:rPr lang="en-US" sz="3200" spc="-85" dirty="0">
                <a:solidFill>
                  <a:srgbClr val="FFFFFF"/>
                </a:solidFill>
                <a:effectLst/>
                <a:latin typeface="Tahoma" panose="020B0604030504040204" pitchFamily="34" charset="0"/>
                <a:ea typeface="Tahoma" panose="020B0604030504040204" pitchFamily="34" charset="0"/>
              </a:rPr>
              <a:t> </a:t>
            </a:r>
            <a:r>
              <a:rPr lang="en-US" sz="3200" spc="0" dirty="0">
                <a:solidFill>
                  <a:srgbClr val="FFFFFF"/>
                </a:solidFill>
                <a:effectLst/>
                <a:latin typeface="Tahoma" panose="020B0604030504040204" pitchFamily="34" charset="0"/>
                <a:ea typeface="Tahoma" panose="020B0604030504040204" pitchFamily="34" charset="0"/>
              </a:rPr>
              <a:t>Examination</a:t>
            </a:r>
            <a:r>
              <a:rPr lang="en-US" sz="3200" spc="-80" dirty="0">
                <a:solidFill>
                  <a:srgbClr val="FFFFFF"/>
                </a:solidFill>
                <a:effectLst/>
                <a:latin typeface="Tahoma" panose="020B0604030504040204" pitchFamily="34" charset="0"/>
                <a:ea typeface="Tahoma" panose="020B0604030504040204" pitchFamily="34" charset="0"/>
              </a:rPr>
              <a:t> </a:t>
            </a:r>
            <a:r>
              <a:rPr lang="en-US" sz="3200" spc="0" dirty="0">
                <a:solidFill>
                  <a:srgbClr val="FFFFFF"/>
                </a:solidFill>
                <a:effectLst/>
                <a:latin typeface="Tahoma" panose="020B0604030504040204" pitchFamily="34" charset="0"/>
                <a:ea typeface="Tahoma" panose="020B0604030504040204" pitchFamily="34" charset="0"/>
              </a:rPr>
              <a:t>(up to a grade 5) or </a:t>
            </a:r>
          </a:p>
          <a:p>
            <a:pPr marR="24130" lvl="0">
              <a:spcBef>
                <a:spcPts val="995"/>
              </a:spcBef>
              <a:spcAft>
                <a:spcPts val="0"/>
              </a:spcAft>
              <a:tabLst>
                <a:tab pos="685800" algn="l"/>
              </a:tabLst>
            </a:pPr>
            <a:r>
              <a:rPr lang="en-US" sz="3200" spc="0" dirty="0">
                <a:solidFill>
                  <a:srgbClr val="FFFFFF"/>
                </a:solidFill>
                <a:effectLst/>
                <a:latin typeface="Tahoma" panose="020B0604030504040204" pitchFamily="34" charset="0"/>
                <a:ea typeface="Tahoma" panose="020B0604030504040204" pitchFamily="34" charset="0"/>
              </a:rPr>
              <a:t>the Higher Examination (grade 3 to a grade 9).</a:t>
            </a:r>
            <a:endParaRPr lang="en-GB" sz="3200" spc="0" dirty="0">
              <a:effectLst/>
              <a:latin typeface="Tahoma" panose="020B0604030504040204" pitchFamily="34" charset="0"/>
              <a:ea typeface="Tahoma" panose="020B0604030504040204" pitchFamily="34" charset="0"/>
            </a:endParaRPr>
          </a:p>
          <a:p>
            <a:br>
              <a:rPr lang="en-US" sz="3200" dirty="0">
                <a:effectLst/>
                <a:latin typeface="Tahoma" panose="020B0604030504040204" pitchFamily="34" charset="0"/>
                <a:ea typeface="Tahoma" panose="020B0604030504040204" pitchFamily="34" charset="0"/>
              </a:rPr>
            </a:br>
            <a:endParaRPr lang="en-US" altLang="en-US" sz="3200" dirty="0">
              <a:solidFill>
                <a:schemeClr val="bg1"/>
              </a:solidFill>
              <a:latin typeface="Arial" panose="020B0604020202020204" pitchFamily="34" charset="0"/>
            </a:endParaRPr>
          </a:p>
          <a:p>
            <a:pPr lvl="0" eaLnBrk="0" fontAlgn="base" hangingPunct="0">
              <a:spcBef>
                <a:spcPct val="0"/>
              </a:spcBef>
              <a:spcAft>
                <a:spcPct val="0"/>
              </a:spcAft>
              <a:buFontTx/>
              <a:buChar char="•"/>
            </a:pPr>
            <a:endParaRPr lang="en-US" altLang="en-US" sz="3200" dirty="0">
              <a:solidFill>
                <a:schemeClr val="bg1"/>
              </a:solidFill>
              <a:latin typeface="Arial" panose="020B0604020202020204" pitchFamily="34" charset="0"/>
            </a:endParaRPr>
          </a:p>
        </p:txBody>
      </p:sp>
      <p:pic>
        <p:nvPicPr>
          <p:cNvPr id="40" name="Audio 39">
            <a:hlinkClick r:id="" action="ppaction://media"/>
            <a:extLst>
              <a:ext uri="{FF2B5EF4-FFF2-40B4-BE49-F238E27FC236}">
                <a16:creationId xmlns:a16="http://schemas.microsoft.com/office/drawing/2014/main" id="{BA257361-8599-9D44-E9C0-1046F0973E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11133652"/>
      </p:ext>
    </p:extLst>
  </p:cSld>
  <p:clrMapOvr>
    <a:masterClrMapping/>
  </p:clrMapOvr>
  <mc:AlternateContent xmlns:mc="http://schemas.openxmlformats.org/markup-compatibility/2006" xmlns:p14="http://schemas.microsoft.com/office/powerpoint/2010/main">
    <mc:Choice Requires="p14">
      <p:transition spd="slow" p14:dur="2000" advTm="48728"/>
    </mc:Choice>
    <mc:Fallback xmlns="">
      <p:transition spd="slow" advTm="4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88391-292D-126E-EF0C-C959AAF932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8130EC-8515-2300-69CC-3B36B4DB363A}"/>
              </a:ext>
            </a:extLst>
          </p:cNvPr>
          <p:cNvSpPr>
            <a:spLocks noGrp="1"/>
          </p:cNvSpPr>
          <p:nvPr>
            <p:ph type="title"/>
          </p:nvPr>
        </p:nvSpPr>
        <p:spPr>
          <a:xfrm>
            <a:off x="838200" y="365125"/>
            <a:ext cx="10515600" cy="1043051"/>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Extra Curricular Opportunities</a:t>
            </a:r>
          </a:p>
        </p:txBody>
      </p:sp>
      <p:sp>
        <p:nvSpPr>
          <p:cNvPr id="3" name="Content Placeholder 2">
            <a:extLst>
              <a:ext uri="{FF2B5EF4-FFF2-40B4-BE49-F238E27FC236}">
                <a16:creationId xmlns:a16="http://schemas.microsoft.com/office/drawing/2014/main" id="{E3CBDB6B-3974-510B-DB06-479AE7E7DAF7}"/>
              </a:ext>
            </a:extLst>
          </p:cNvPr>
          <p:cNvSpPr>
            <a:spLocks noGrp="1"/>
          </p:cNvSpPr>
          <p:nvPr>
            <p:ph idx="1"/>
          </p:nvPr>
        </p:nvSpPr>
        <p:spPr>
          <a:xfrm>
            <a:off x="320040" y="1840152"/>
            <a:ext cx="11558016" cy="4316807"/>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7434BCC-A621-53B2-E897-9B20607F723C}"/>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pic>
        <p:nvPicPr>
          <p:cNvPr id="5" name="Picture 4">
            <a:extLst>
              <a:ext uri="{FF2B5EF4-FFF2-40B4-BE49-F238E27FC236}">
                <a16:creationId xmlns:a16="http://schemas.microsoft.com/office/drawing/2014/main" id="{1F644034-7C45-5124-B352-EAF6236E102C}"/>
              </a:ext>
            </a:extLst>
          </p:cNvPr>
          <p:cNvPicPr>
            <a:picLocks noChangeAspect="1"/>
          </p:cNvPicPr>
          <p:nvPr/>
        </p:nvPicPr>
        <p:blipFill>
          <a:blip r:embed="rId5"/>
          <a:stretch>
            <a:fillRect/>
          </a:stretch>
        </p:blipFill>
        <p:spPr>
          <a:xfrm>
            <a:off x="4479968" y="2104709"/>
            <a:ext cx="2597150" cy="500062"/>
          </a:xfrm>
          <a:prstGeom prst="rect">
            <a:avLst/>
          </a:prstGeom>
          <a:solidFill>
            <a:schemeClr val="accent3">
              <a:lumMod val="75000"/>
            </a:schemeClr>
          </a:solidFill>
        </p:spPr>
      </p:pic>
      <p:sp>
        <p:nvSpPr>
          <p:cNvPr id="6" name="Rectangle 2">
            <a:extLst>
              <a:ext uri="{FF2B5EF4-FFF2-40B4-BE49-F238E27FC236}">
                <a16:creationId xmlns:a16="http://schemas.microsoft.com/office/drawing/2014/main" id="{F34925B8-A7A5-3CB7-1B92-1E641F84707A}"/>
              </a:ext>
            </a:extLst>
          </p:cNvPr>
          <p:cNvSpPr>
            <a:spLocks noChangeArrowheads="1"/>
          </p:cNvSpPr>
          <p:nvPr/>
        </p:nvSpPr>
        <p:spPr bwMode="auto">
          <a:xfrm>
            <a:off x="2477734" y="5521388"/>
            <a:ext cx="7308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4000" b="1">
                <a:solidFill>
                  <a:srgbClr val="FF0000"/>
                </a:solidFill>
                <a:latin typeface="Arial Narrow" panose="020B0606020202030204" pitchFamily="34" charset="0"/>
              </a:rPr>
              <a:t>The more you do, the more you are.</a:t>
            </a:r>
            <a:endParaRPr lang="en-GB" altLang="en-US" sz="4000"/>
          </a:p>
        </p:txBody>
      </p:sp>
      <p:pic>
        <p:nvPicPr>
          <p:cNvPr id="7" name="Picture 3">
            <a:extLst>
              <a:ext uri="{FF2B5EF4-FFF2-40B4-BE49-F238E27FC236}">
                <a16:creationId xmlns:a16="http://schemas.microsoft.com/office/drawing/2014/main" id="{A319504F-1151-D5A2-A852-EEEFD0FA23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452" y="2104709"/>
            <a:ext cx="29765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FCFDC968-FDE7-2361-E98C-704A081386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3685" y="1959787"/>
            <a:ext cx="2684463"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5D277D3-109A-C65E-7EA6-791E6B6B4AC2}"/>
              </a:ext>
            </a:extLst>
          </p:cNvPr>
          <p:cNvSpPr/>
          <p:nvPr/>
        </p:nvSpPr>
        <p:spPr>
          <a:xfrm>
            <a:off x="5187772" y="3529405"/>
            <a:ext cx="4248472" cy="1754326"/>
          </a:xfrm>
          <a:prstGeom prst="rect">
            <a:avLst/>
          </a:prstGeom>
          <a:solidFill>
            <a:schemeClr val="accent5">
              <a:lumMod val="20000"/>
              <a:lumOff val="80000"/>
            </a:schemeClr>
          </a:solidFill>
        </p:spPr>
        <p:txBody>
          <a:bodyPr>
            <a:spAutoFit/>
          </a:bodyPr>
          <a:lstStyle/>
          <a:p>
            <a:pPr algn="ctr">
              <a:defRPr/>
            </a:pPr>
            <a:r>
              <a:rPr lang="en-U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Mentoring and</a:t>
            </a:r>
          </a:p>
          <a:p>
            <a:pPr algn="ctr">
              <a:defRPr/>
            </a:pPr>
            <a:r>
              <a:rPr lang="en-U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leadership </a:t>
            </a:r>
          </a:p>
          <a:p>
            <a:pPr algn="ctr">
              <a:defRPr/>
            </a:pPr>
            <a:r>
              <a:rPr lang="en-U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opportunities</a:t>
            </a:r>
          </a:p>
        </p:txBody>
      </p:sp>
      <p:sp>
        <p:nvSpPr>
          <p:cNvPr id="10" name="Rectangle 9">
            <a:extLst>
              <a:ext uri="{FF2B5EF4-FFF2-40B4-BE49-F238E27FC236}">
                <a16:creationId xmlns:a16="http://schemas.microsoft.com/office/drawing/2014/main" id="{BE8576CA-DC76-A96F-4891-51BEBCB7CA7D}"/>
              </a:ext>
            </a:extLst>
          </p:cNvPr>
          <p:cNvSpPr/>
          <p:nvPr/>
        </p:nvSpPr>
        <p:spPr>
          <a:xfrm>
            <a:off x="1221348" y="4087280"/>
            <a:ext cx="3159839" cy="1200329"/>
          </a:xfrm>
          <a:prstGeom prst="rect">
            <a:avLst/>
          </a:prstGeom>
          <a:solidFill>
            <a:srgbClr val="FFC000"/>
          </a:solidFill>
        </p:spPr>
        <p:txBody>
          <a:bodyPr wrap="none">
            <a:spAutoFit/>
          </a:bodyPr>
          <a:lstStyle/>
          <a:p>
            <a:pPr algn="ctr">
              <a:defRPr/>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Language </a:t>
            </a:r>
          </a:p>
          <a:p>
            <a:pPr algn="ctr">
              <a:defRPr/>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ambassadors</a:t>
            </a:r>
          </a:p>
        </p:txBody>
      </p:sp>
      <p:pic>
        <p:nvPicPr>
          <p:cNvPr id="37" name="Audio 36">
            <a:hlinkClick r:id="" action="ppaction://media"/>
            <a:extLst>
              <a:ext uri="{FF2B5EF4-FFF2-40B4-BE49-F238E27FC236}">
                <a16:creationId xmlns:a16="http://schemas.microsoft.com/office/drawing/2014/main" id="{80A27F40-2C78-B54E-F604-2CF8616DDBB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2930082"/>
      </p:ext>
    </p:extLst>
  </p:cSld>
  <p:clrMapOvr>
    <a:masterClrMapping/>
  </p:clrMapOvr>
  <mc:AlternateContent xmlns:mc="http://schemas.openxmlformats.org/markup-compatibility/2006" xmlns:p14="http://schemas.microsoft.com/office/powerpoint/2010/main">
    <mc:Choice Requires="p14">
      <p:transition spd="slow" p14:dur="2000" advTm="105143"/>
    </mc:Choice>
    <mc:Fallback xmlns="">
      <p:transition spd="slow" advTm="105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0DFEE-2960-1656-F27B-8C49F4FFE3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9CDA90-EB59-D7BC-E44F-8CD6F2EE4148}"/>
              </a:ext>
            </a:extLst>
          </p:cNvPr>
          <p:cNvSpPr>
            <a:spLocks noGrp="1"/>
          </p:cNvSpPr>
          <p:nvPr>
            <p:ph type="title"/>
          </p:nvPr>
        </p:nvSpPr>
        <p:spPr>
          <a:xfrm>
            <a:off x="838200" y="365125"/>
            <a:ext cx="10515600" cy="969899"/>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Next Steps and Career Pathways</a:t>
            </a:r>
          </a:p>
        </p:txBody>
      </p:sp>
      <p:sp>
        <p:nvSpPr>
          <p:cNvPr id="3" name="Content Placeholder 2">
            <a:extLst>
              <a:ext uri="{FF2B5EF4-FFF2-40B4-BE49-F238E27FC236}">
                <a16:creationId xmlns:a16="http://schemas.microsoft.com/office/drawing/2014/main" id="{A4087E14-0194-5771-E91A-2D0A399D2A93}"/>
              </a:ext>
            </a:extLst>
          </p:cNvPr>
          <p:cNvSpPr>
            <a:spLocks noGrp="1"/>
          </p:cNvSpPr>
          <p:nvPr>
            <p:ph idx="1"/>
          </p:nvPr>
        </p:nvSpPr>
        <p:spPr>
          <a:xfrm>
            <a:off x="167148" y="1514168"/>
            <a:ext cx="5928852" cy="4642791"/>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456ED28-55E7-CD40-174D-AC4EA0054A03}"/>
              </a:ext>
            </a:extLst>
          </p:cNvPr>
          <p:cNvSpPr txBox="1"/>
          <p:nvPr/>
        </p:nvSpPr>
        <p:spPr>
          <a:xfrm>
            <a:off x="2117908" y="6308209"/>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sp>
        <p:nvSpPr>
          <p:cNvPr id="6" name="TextBox 5">
            <a:extLst>
              <a:ext uri="{FF2B5EF4-FFF2-40B4-BE49-F238E27FC236}">
                <a16:creationId xmlns:a16="http://schemas.microsoft.com/office/drawing/2014/main" id="{2E550AB9-9ACD-1565-1487-193A81782630}"/>
              </a:ext>
            </a:extLst>
          </p:cNvPr>
          <p:cNvSpPr txBox="1"/>
          <p:nvPr/>
        </p:nvSpPr>
        <p:spPr>
          <a:xfrm>
            <a:off x="319548" y="1651819"/>
            <a:ext cx="5589639" cy="2862322"/>
          </a:xfrm>
          <a:prstGeom prst="rect">
            <a:avLst/>
          </a:prstGeom>
          <a:noFill/>
        </p:spPr>
        <p:txBody>
          <a:bodyPr wrap="square">
            <a:spAutoFit/>
          </a:bodyPr>
          <a:lstStyle/>
          <a:p>
            <a:r>
              <a:rPr lang="en-GB" sz="3600" dirty="0">
                <a:solidFill>
                  <a:schemeClr val="bg1"/>
                </a:solidFill>
                <a:latin typeface="Arial" panose="020B0604020202020204" pitchFamily="34" charset="0"/>
                <a:cs typeface="Arial" panose="020B0604020202020204" pitchFamily="34" charset="0"/>
              </a:rPr>
              <a:t>WHY choose French?</a:t>
            </a:r>
          </a:p>
          <a:p>
            <a:endParaRPr lang="en-GB" sz="3600" dirty="0">
              <a:solidFill>
                <a:schemeClr val="bg1"/>
              </a:solidFill>
              <a:latin typeface="Arial" panose="020B0604020202020204" pitchFamily="34" charset="0"/>
              <a:cs typeface="Arial" panose="020B0604020202020204" pitchFamily="34" charset="0"/>
            </a:endParaRPr>
          </a:p>
          <a:p>
            <a:r>
              <a:rPr lang="en-GB" sz="3600" dirty="0">
                <a:solidFill>
                  <a:schemeClr val="bg1"/>
                </a:solidFill>
                <a:latin typeface="Arial" panose="020B0604020202020204" pitchFamily="34" charset="0"/>
                <a:cs typeface="Arial" panose="020B0604020202020204" pitchFamily="34" charset="0"/>
              </a:rPr>
              <a:t>• Keeps options open</a:t>
            </a:r>
          </a:p>
          <a:p>
            <a:r>
              <a:rPr lang="en-GB" sz="3600" dirty="0">
                <a:solidFill>
                  <a:schemeClr val="bg1"/>
                </a:solidFill>
                <a:latin typeface="Arial" panose="020B0604020202020204" pitchFamily="34" charset="0"/>
                <a:cs typeface="Arial" panose="020B0604020202020204" pitchFamily="34" charset="0"/>
              </a:rPr>
              <a:t>• Valued by employers</a:t>
            </a:r>
          </a:p>
          <a:p>
            <a:r>
              <a:rPr lang="en-GB" sz="3600" dirty="0">
                <a:solidFill>
                  <a:schemeClr val="bg1"/>
                </a:solidFill>
                <a:latin typeface="Arial" panose="020B0604020202020204" pitchFamily="34" charset="0"/>
                <a:cs typeface="Arial" panose="020B0604020202020204" pitchFamily="34" charset="0"/>
              </a:rPr>
              <a:t>• Supports other subjects</a:t>
            </a:r>
          </a:p>
        </p:txBody>
      </p:sp>
      <p:sp>
        <p:nvSpPr>
          <p:cNvPr id="7" name="Content Placeholder 2">
            <a:extLst>
              <a:ext uri="{FF2B5EF4-FFF2-40B4-BE49-F238E27FC236}">
                <a16:creationId xmlns:a16="http://schemas.microsoft.com/office/drawing/2014/main" id="{2B330CAB-42BE-A61C-FF72-075A6BC5075D}"/>
              </a:ext>
            </a:extLst>
          </p:cNvPr>
          <p:cNvSpPr txBox="1">
            <a:spLocks/>
          </p:cNvSpPr>
          <p:nvPr/>
        </p:nvSpPr>
        <p:spPr>
          <a:xfrm>
            <a:off x="6464710" y="1514167"/>
            <a:ext cx="5545395" cy="4642791"/>
          </a:xfrm>
          <a:prstGeom prst="rect">
            <a:avLst/>
          </a:prstGeom>
          <a:ln>
            <a:solidFill>
              <a:schemeClr val="bg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GB"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3DD9AD8-D4B7-6289-D94C-73DE5752F2B1}"/>
              </a:ext>
            </a:extLst>
          </p:cNvPr>
          <p:cNvSpPr txBox="1"/>
          <p:nvPr/>
        </p:nvSpPr>
        <p:spPr>
          <a:xfrm>
            <a:off x="6951407" y="1486274"/>
            <a:ext cx="4168877" cy="4524315"/>
          </a:xfrm>
          <a:prstGeom prst="rect">
            <a:avLst/>
          </a:prstGeom>
          <a:noFill/>
        </p:spPr>
        <p:txBody>
          <a:bodyPr wrap="square">
            <a:spAutoFit/>
          </a:bodyPr>
          <a:lstStyle>
            <a:defPPr>
              <a:defRPr lang="en-US"/>
            </a:defPPr>
            <a:lvl1pPr>
              <a:defRPr sz="3600">
                <a:solidFill>
                  <a:schemeClr val="bg1"/>
                </a:solidFill>
              </a:defRPr>
            </a:lvl1pPr>
          </a:lstStyle>
          <a:p>
            <a:r>
              <a:rPr lang="en-GB" dirty="0">
                <a:latin typeface="Arial" panose="020B0604020202020204" pitchFamily="34" charset="0"/>
                <a:cs typeface="Arial" panose="020B0604020202020204" pitchFamily="34" charset="0"/>
              </a:rPr>
              <a:t>Careers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Business</a:t>
            </a:r>
          </a:p>
          <a:p>
            <a:r>
              <a:rPr lang="en-GB" dirty="0">
                <a:latin typeface="Arial" panose="020B0604020202020204" pitchFamily="34" charset="0"/>
                <a:cs typeface="Arial" panose="020B0604020202020204" pitchFamily="34" charset="0"/>
              </a:rPr>
              <a:t>• Travel &amp; Tourism</a:t>
            </a:r>
          </a:p>
          <a:p>
            <a:r>
              <a:rPr lang="en-GB" dirty="0">
                <a:latin typeface="Arial" panose="020B0604020202020204" pitchFamily="34" charset="0"/>
                <a:cs typeface="Arial" panose="020B0604020202020204" pitchFamily="34" charset="0"/>
              </a:rPr>
              <a:t>• Translation</a:t>
            </a:r>
          </a:p>
          <a:p>
            <a:r>
              <a:rPr lang="en-GB" dirty="0">
                <a:latin typeface="Arial" panose="020B0604020202020204" pitchFamily="34" charset="0"/>
                <a:cs typeface="Arial" panose="020B0604020202020204" pitchFamily="34" charset="0"/>
              </a:rPr>
              <a:t>• Teaching</a:t>
            </a:r>
          </a:p>
          <a:p>
            <a:r>
              <a:rPr lang="en-GB" dirty="0">
                <a:latin typeface="Arial" panose="020B0604020202020204" pitchFamily="34" charset="0"/>
                <a:cs typeface="Arial" panose="020B0604020202020204" pitchFamily="34" charset="0"/>
              </a:rPr>
              <a:t>• Media</a:t>
            </a:r>
          </a:p>
          <a:p>
            <a:r>
              <a:rPr lang="en-GB" dirty="0">
                <a:latin typeface="Arial" panose="020B0604020202020204" pitchFamily="34" charset="0"/>
                <a:cs typeface="Arial" panose="020B0604020202020204" pitchFamily="34" charset="0"/>
              </a:rPr>
              <a:t>• Retail</a:t>
            </a:r>
          </a:p>
        </p:txBody>
      </p:sp>
      <p:pic>
        <p:nvPicPr>
          <p:cNvPr id="37" name="Audio 36">
            <a:hlinkClick r:id="" action="ppaction://media"/>
            <a:extLst>
              <a:ext uri="{FF2B5EF4-FFF2-40B4-BE49-F238E27FC236}">
                <a16:creationId xmlns:a16="http://schemas.microsoft.com/office/drawing/2014/main" id="{E27561EE-F233-C184-6786-F4565D6184B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03225443"/>
      </p:ext>
    </p:extLst>
  </p:cSld>
  <p:clrMapOvr>
    <a:masterClrMapping/>
  </p:clrMapOvr>
  <mc:AlternateContent xmlns:mc="http://schemas.openxmlformats.org/markup-compatibility/2006" xmlns:p14="http://schemas.microsoft.com/office/powerpoint/2010/main">
    <mc:Choice Requires="p14">
      <p:transition spd="slow" p14:dur="2000" advTm="49380"/>
    </mc:Choice>
    <mc:Fallback xmlns="">
      <p:transition spd="slow" advTm="49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CB50F-21F1-5A35-92A8-B4F32ED696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A89C4-3115-900D-E4E0-7A2F8E713E56}"/>
              </a:ext>
            </a:extLst>
          </p:cNvPr>
          <p:cNvSpPr>
            <a:spLocks noGrp="1"/>
          </p:cNvSpPr>
          <p:nvPr>
            <p:ph type="title"/>
          </p:nvPr>
        </p:nvSpPr>
        <p:spPr>
          <a:xfrm>
            <a:off x="934005" y="165884"/>
            <a:ext cx="10515600" cy="997331"/>
          </a:xfrm>
          <a:ln w="38100">
            <a:solidFill>
              <a:schemeClr val="bg1"/>
            </a:solidFill>
          </a:ln>
        </p:spPr>
        <p:txBody>
          <a:bodyPr>
            <a:normAutofit/>
          </a:bodyPr>
          <a:lstStyle/>
          <a:p>
            <a:pPr algn="ctr"/>
            <a:r>
              <a:rPr lang="en-GB" sz="3600" dirty="0">
                <a:latin typeface="Arial" panose="020B0604020202020204" pitchFamily="34" charset="0"/>
                <a:cs typeface="Arial" panose="020B0604020202020204" pitchFamily="34" charset="0"/>
              </a:rPr>
              <a:t>Additional Information and Outcomes</a:t>
            </a:r>
          </a:p>
        </p:txBody>
      </p:sp>
      <p:sp>
        <p:nvSpPr>
          <p:cNvPr id="3" name="Content Placeholder 2">
            <a:extLst>
              <a:ext uri="{FF2B5EF4-FFF2-40B4-BE49-F238E27FC236}">
                <a16:creationId xmlns:a16="http://schemas.microsoft.com/office/drawing/2014/main" id="{D674E538-FF2F-ED7B-AC52-A53FFE80A909}"/>
              </a:ext>
            </a:extLst>
          </p:cNvPr>
          <p:cNvSpPr>
            <a:spLocks noGrp="1"/>
          </p:cNvSpPr>
          <p:nvPr>
            <p:ph idx="1"/>
          </p:nvPr>
        </p:nvSpPr>
        <p:spPr>
          <a:xfrm>
            <a:off x="78657" y="1474839"/>
            <a:ext cx="11936361" cy="4886631"/>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9775349-3356-E49E-7471-2D97CBE0956E}"/>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sp>
        <p:nvSpPr>
          <p:cNvPr id="6" name="TextBox 5">
            <a:extLst>
              <a:ext uri="{FF2B5EF4-FFF2-40B4-BE49-F238E27FC236}">
                <a16:creationId xmlns:a16="http://schemas.microsoft.com/office/drawing/2014/main" id="{932E193E-FB8D-529C-7DE9-AF4600557D99}"/>
              </a:ext>
            </a:extLst>
          </p:cNvPr>
          <p:cNvSpPr txBox="1"/>
          <p:nvPr/>
        </p:nvSpPr>
        <p:spPr>
          <a:xfrm>
            <a:off x="176982" y="1163215"/>
            <a:ext cx="11619210" cy="5299977"/>
          </a:xfrm>
          <a:prstGeom prst="rect">
            <a:avLst/>
          </a:prstGeom>
          <a:noFill/>
        </p:spPr>
        <p:txBody>
          <a:bodyPr wrap="square">
            <a:spAutoFit/>
          </a:bodyPr>
          <a:lstStyle/>
          <a:p>
            <a:pPr>
              <a:spcBef>
                <a:spcPts val="995"/>
              </a:spcBef>
            </a:pPr>
            <a:r>
              <a:rPr lang="en-US" sz="2400" b="1"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endParaRPr lang="en-GB" sz="2400" dirty="0">
              <a:solidFill>
                <a:schemeClr val="bg1"/>
              </a:solidFill>
              <a:effectLst/>
              <a:latin typeface="Arial" panose="020B0604020202020204" pitchFamily="34" charset="0"/>
              <a:ea typeface="Tahoma" panose="020B0604030504040204" pitchFamily="34" charset="0"/>
              <a:cs typeface="Arial" panose="020B0604020202020204" pitchFamily="34" charset="0"/>
            </a:endParaRPr>
          </a:p>
          <a:p>
            <a:pPr marL="342900" lvl="0" indent="-342900">
              <a:buFont typeface="Tahoma" panose="020B0604030504040204" pitchFamily="34" charset="0"/>
              <a:buChar char="•"/>
              <a:tabLst>
                <a:tab pos="687070" algn="l"/>
              </a:tabLst>
            </a:pP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You</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will</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be</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able</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to</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communicate</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with</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others</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10" dirty="0">
                <a:solidFill>
                  <a:schemeClr val="bg1"/>
                </a:solidFill>
                <a:effectLst/>
                <a:latin typeface="Arial" panose="020B0604020202020204" pitchFamily="34" charset="0"/>
                <a:ea typeface="Tahoma" panose="020B0604030504040204" pitchFamily="34" charset="0"/>
                <a:cs typeface="Arial" panose="020B0604020202020204" pitchFamily="34" charset="0"/>
              </a:rPr>
              <a:t>confidently.</a:t>
            </a:r>
            <a:endParaRPr lang="en-GB"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endParaRPr>
          </a:p>
          <a:p>
            <a:pPr marL="342900" marR="1140460" lvl="0" indent="-342900">
              <a:spcBef>
                <a:spcPts val="1190"/>
              </a:spcBef>
              <a:spcAft>
                <a:spcPts val="0"/>
              </a:spcAft>
              <a:buFont typeface="Tahoma" panose="020B0604030504040204" pitchFamily="34" charset="0"/>
              <a:buChar char="•"/>
              <a:tabLst>
                <a:tab pos="687070" algn="l"/>
              </a:tabLst>
            </a:pP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You</a:t>
            </a:r>
            <a:r>
              <a:rPr lang="en-US" sz="2400" spc="-5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will</a:t>
            </a:r>
            <a:r>
              <a:rPr lang="en-US" sz="2400" spc="-5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be</a:t>
            </a:r>
            <a:r>
              <a:rPr lang="en-US" sz="2400" spc="-5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become</a:t>
            </a:r>
            <a:r>
              <a:rPr lang="en-US" sz="2400" spc="-5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more</a:t>
            </a:r>
            <a:r>
              <a:rPr lang="en-US" sz="2400" spc="-5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open</a:t>
            </a:r>
            <a:r>
              <a:rPr lang="en-US" sz="2400" spc="-5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minded</a:t>
            </a:r>
            <a:r>
              <a:rPr lang="en-US" sz="2400" spc="-5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and</a:t>
            </a:r>
            <a:r>
              <a:rPr lang="en-US" sz="2400" spc="-5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culturally </a:t>
            </a:r>
            <a:r>
              <a:rPr lang="en-US" sz="2400" spc="-10" dirty="0">
                <a:solidFill>
                  <a:schemeClr val="bg1"/>
                </a:solidFill>
                <a:effectLst/>
                <a:latin typeface="Arial" panose="020B0604020202020204" pitchFamily="34" charset="0"/>
                <a:ea typeface="Tahoma" panose="020B0604030504040204" pitchFamily="34" charset="0"/>
                <a:cs typeface="Arial" panose="020B0604020202020204" pitchFamily="34" charset="0"/>
              </a:rPr>
              <a:t>aware.</a:t>
            </a:r>
            <a:endParaRPr lang="en-GB"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endParaRPr>
          </a:p>
          <a:p>
            <a:pPr marL="342900" lvl="0" indent="-342900">
              <a:spcBef>
                <a:spcPts val="1190"/>
              </a:spcBef>
              <a:spcAft>
                <a:spcPts val="0"/>
              </a:spcAft>
              <a:buFont typeface="Tahoma" panose="020B0604030504040204" pitchFamily="34" charset="0"/>
              <a:buChar char="•"/>
              <a:tabLst>
                <a:tab pos="687070" algn="l"/>
              </a:tabLst>
            </a:pP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You</a:t>
            </a:r>
            <a:r>
              <a:rPr lang="en-US" sz="2400" spc="-7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will</a:t>
            </a:r>
            <a:r>
              <a:rPr lang="en-US" sz="2400" spc="-7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be</a:t>
            </a:r>
            <a:r>
              <a:rPr lang="en-US" sz="2400" spc="-7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able</a:t>
            </a:r>
            <a:r>
              <a:rPr lang="en-US" sz="2400" spc="-7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to</a:t>
            </a:r>
            <a:r>
              <a:rPr lang="en-US" sz="2400" spc="-7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think</a:t>
            </a:r>
            <a:r>
              <a:rPr lang="en-US" sz="2400" spc="-7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and</a:t>
            </a:r>
            <a:r>
              <a:rPr lang="en-US" sz="2400" spc="-7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write</a:t>
            </a:r>
            <a:r>
              <a:rPr lang="en-US" sz="2400" spc="-7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flexibly</a:t>
            </a:r>
            <a:r>
              <a:rPr lang="en-US" sz="2400" spc="-7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and</a:t>
            </a:r>
            <a:r>
              <a:rPr lang="en-US" sz="2400" spc="-7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10" dirty="0">
                <a:solidFill>
                  <a:schemeClr val="bg1"/>
                </a:solidFill>
                <a:effectLst/>
                <a:latin typeface="Arial" panose="020B0604020202020204" pitchFamily="34" charset="0"/>
                <a:ea typeface="Tahoma" panose="020B0604030504040204" pitchFamily="34" charset="0"/>
                <a:cs typeface="Arial" panose="020B0604020202020204" pitchFamily="34" charset="0"/>
              </a:rPr>
              <a:t>creatively.</a:t>
            </a:r>
            <a:endParaRPr lang="en-GB"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endParaRPr>
          </a:p>
          <a:p>
            <a:pPr marL="342900" marR="1007745" lvl="0" indent="-342900">
              <a:spcBef>
                <a:spcPts val="1190"/>
              </a:spcBef>
              <a:spcAft>
                <a:spcPts val="0"/>
              </a:spcAft>
              <a:buFont typeface="Tahoma" panose="020B0604030504040204" pitchFamily="34" charset="0"/>
              <a:buChar char="•"/>
              <a:tabLst>
                <a:tab pos="687070" algn="l"/>
              </a:tabLst>
            </a:pP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You</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will</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develop</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your</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knowledge</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of</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grammar</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in</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English and French.</a:t>
            </a:r>
            <a:endParaRPr lang="en-GB"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endParaRPr>
          </a:p>
          <a:p>
            <a:pPr marL="342900" marR="1163955" lvl="0" indent="-342900">
              <a:spcBef>
                <a:spcPts val="1185"/>
              </a:spcBef>
              <a:spcAft>
                <a:spcPts val="0"/>
              </a:spcAft>
              <a:buFont typeface="Tahoma" panose="020B0604030504040204" pitchFamily="34" charset="0"/>
              <a:buChar char="•"/>
              <a:tabLst>
                <a:tab pos="687070" algn="l"/>
              </a:tabLst>
            </a:pP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You</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will</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improve</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your</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listening</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and</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reading</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skills</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and apply those to different contexts.</a:t>
            </a:r>
            <a:endParaRPr lang="en-GB"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endParaRPr>
          </a:p>
          <a:p>
            <a:pPr marL="342900" marR="1311275" lvl="0" indent="-342900">
              <a:spcBef>
                <a:spcPts val="1190"/>
              </a:spcBef>
              <a:spcAft>
                <a:spcPts val="0"/>
              </a:spcAft>
              <a:buFont typeface="Tahoma" panose="020B0604030504040204" pitchFamily="34" charset="0"/>
              <a:buChar char="•"/>
              <a:tabLst>
                <a:tab pos="687070" algn="l"/>
              </a:tabLst>
            </a:pP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You</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will</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be</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able</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to</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identify</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patterns</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and</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apply</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it</a:t>
            </a:r>
            <a:r>
              <a:rPr lang="en-US" sz="2400" spc="-6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to different situations.</a:t>
            </a:r>
            <a:endParaRPr lang="en-GB"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endParaRPr>
          </a:p>
          <a:p>
            <a:pPr marL="342900" lvl="0" indent="-342900">
              <a:spcBef>
                <a:spcPts val="1185"/>
              </a:spcBef>
              <a:spcAft>
                <a:spcPts val="0"/>
              </a:spcAft>
              <a:buFont typeface="Tahoma" panose="020B0604030504040204" pitchFamily="34" charset="0"/>
              <a:buChar char="•"/>
              <a:tabLst>
                <a:tab pos="687070" algn="l"/>
              </a:tabLst>
            </a:pP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You</a:t>
            </a:r>
            <a:r>
              <a:rPr lang="en-US" sz="2400" spc="-5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will</a:t>
            </a:r>
            <a:r>
              <a:rPr lang="en-US" sz="2400" spc="-4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improve</a:t>
            </a:r>
            <a:r>
              <a:rPr lang="en-US" sz="2400" spc="-4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your</a:t>
            </a:r>
            <a:r>
              <a:rPr lang="en-US" sz="2400" spc="-5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memory</a:t>
            </a:r>
            <a:r>
              <a:rPr lang="en-US" sz="2400" spc="-4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and</a:t>
            </a:r>
            <a:r>
              <a:rPr lang="en-US" sz="2400" spc="-4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problem-solving</a:t>
            </a:r>
            <a:r>
              <a:rPr lang="en-US" sz="2400" spc="-45"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10" dirty="0">
                <a:solidFill>
                  <a:schemeClr val="bg1"/>
                </a:solidFill>
                <a:effectLst/>
                <a:latin typeface="Arial" panose="020B0604020202020204" pitchFamily="34" charset="0"/>
                <a:ea typeface="Tahoma" panose="020B0604030504040204" pitchFamily="34" charset="0"/>
                <a:cs typeface="Arial" panose="020B0604020202020204" pitchFamily="34" charset="0"/>
              </a:rPr>
              <a:t>skills.</a:t>
            </a:r>
            <a:endParaRPr lang="en-GB"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endParaRPr>
          </a:p>
          <a:p>
            <a:pPr marL="342900" marR="1003935" lvl="0" indent="-342900">
              <a:lnSpc>
                <a:spcPct val="115000"/>
              </a:lnSpc>
              <a:spcBef>
                <a:spcPts val="1190"/>
              </a:spcBef>
              <a:spcAft>
                <a:spcPts val="0"/>
              </a:spcAft>
              <a:buFont typeface="Tahoma" panose="020B0604030504040204" pitchFamily="34" charset="0"/>
              <a:buChar char="•"/>
              <a:tabLst>
                <a:tab pos="687070" algn="l"/>
              </a:tabLst>
            </a:pP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You</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will</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further</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develop</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good</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study</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skills</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and</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the</a:t>
            </a:r>
            <a:r>
              <a:rPr lang="en-US" sz="2400" spc="-70" dirty="0">
                <a:solidFill>
                  <a:schemeClr val="bg1"/>
                </a:solidFill>
                <a:effectLst/>
                <a:latin typeface="Arial" panose="020B0604020202020204" pitchFamily="34" charset="0"/>
                <a:ea typeface="Tahoma" panose="020B0604030504040204" pitchFamily="34" charset="0"/>
                <a:cs typeface="Arial" panose="020B0604020202020204" pitchFamily="34" charset="0"/>
              </a:rPr>
              <a:t> </a:t>
            </a:r>
            <a:r>
              <a:rPr lang="en-US"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rPr>
              <a:t>ability to work and learn independently.</a:t>
            </a:r>
            <a:endParaRPr lang="en-GB" sz="2400" spc="0" dirty="0">
              <a:solidFill>
                <a:schemeClr val="bg1"/>
              </a:solidFill>
              <a:effectLst/>
              <a:latin typeface="Arial" panose="020B0604020202020204" pitchFamily="34" charset="0"/>
              <a:ea typeface="Tahoma" panose="020B0604030504040204" pitchFamily="34" charset="0"/>
              <a:cs typeface="Arial" panose="020B0604020202020204" pitchFamily="34" charset="0"/>
            </a:endParaRPr>
          </a:p>
        </p:txBody>
      </p:sp>
      <p:pic>
        <p:nvPicPr>
          <p:cNvPr id="12" name="Audio 11">
            <a:hlinkClick r:id="" action="ppaction://media"/>
            <a:extLst>
              <a:ext uri="{FF2B5EF4-FFF2-40B4-BE49-F238E27FC236}">
                <a16:creationId xmlns:a16="http://schemas.microsoft.com/office/drawing/2014/main" id="{6FFA8B0D-9173-2F49-A13C-66E5AB4EE64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969964"/>
      </p:ext>
    </p:extLst>
  </p:cSld>
  <p:clrMapOvr>
    <a:masterClrMapping/>
  </p:clrMapOvr>
  <mc:AlternateContent xmlns:mc="http://schemas.openxmlformats.org/markup-compatibility/2006" xmlns:p14="http://schemas.microsoft.com/office/powerpoint/2010/main">
    <mc:Choice Requires="p14">
      <p:transition spd="slow" p14:dur="2000" advTm="47812"/>
    </mc:Choice>
    <mc:Fallback xmlns="">
      <p:transition spd="slow" advTm="47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FAFD8-84D8-034D-E6D5-C8174C8F5D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9C513-EAB2-7B7F-B8AD-3CD30ED99EF2}"/>
              </a:ext>
            </a:extLst>
          </p:cNvPr>
          <p:cNvSpPr>
            <a:spLocks noGrp="1"/>
          </p:cNvSpPr>
          <p:nvPr>
            <p:ph type="title"/>
          </p:nvPr>
        </p:nvSpPr>
        <p:spPr>
          <a:xfrm>
            <a:off x="769374" y="195014"/>
            <a:ext cx="10515600" cy="539443"/>
          </a:xfrm>
          <a:ln w="38100">
            <a:solidFill>
              <a:schemeClr val="bg1"/>
            </a:solidFill>
          </a:ln>
        </p:spPr>
        <p:txBody>
          <a:bodyPr>
            <a:normAutofit fontScale="90000"/>
          </a:bodyPr>
          <a:lstStyle/>
          <a:p>
            <a:pPr algn="ctr"/>
            <a:r>
              <a:rPr lang="en-GB" sz="3600" dirty="0">
                <a:latin typeface="Arial" panose="020B0604020202020204" pitchFamily="34" charset="0"/>
                <a:cs typeface="Arial" panose="020B0604020202020204" pitchFamily="34" charset="0"/>
              </a:rPr>
              <a:t>Frequently Asked Questions</a:t>
            </a:r>
          </a:p>
        </p:txBody>
      </p:sp>
      <p:sp>
        <p:nvSpPr>
          <p:cNvPr id="3" name="Content Placeholder 2">
            <a:extLst>
              <a:ext uri="{FF2B5EF4-FFF2-40B4-BE49-F238E27FC236}">
                <a16:creationId xmlns:a16="http://schemas.microsoft.com/office/drawing/2014/main" id="{93E0B2D7-7F56-BCC7-A81A-112726B7E173}"/>
              </a:ext>
            </a:extLst>
          </p:cNvPr>
          <p:cNvSpPr>
            <a:spLocks noGrp="1"/>
          </p:cNvSpPr>
          <p:nvPr>
            <p:ph idx="1"/>
          </p:nvPr>
        </p:nvSpPr>
        <p:spPr>
          <a:xfrm>
            <a:off x="177963" y="1039768"/>
            <a:ext cx="5068038" cy="5005880"/>
          </a:xfrm>
          <a:ln>
            <a:solidFill>
              <a:schemeClr val="bg1"/>
            </a:solidFill>
          </a:ln>
        </p:spPr>
        <p:txBody>
          <a:bodyPr vert="horz" lIns="91440" tIns="45720" rIns="91440" bIns="45720" rtlCol="0" anchor="t">
            <a:normAutofit/>
          </a:bodyPr>
          <a:lstStyle/>
          <a:p>
            <a:pPr marL="0" indent="0" algn="ctr">
              <a:buNone/>
            </a:pPr>
            <a:endParaRPr lang="en-GB" dirty="0">
              <a:latin typeface="Arial" panose="020B0604020202020204" pitchFamily="34" charset="0"/>
              <a:cs typeface="Arial" panose="020B0604020202020204" pitchFamily="34" charset="0"/>
            </a:endParaRPr>
          </a:p>
          <a:p>
            <a:pPr marL="0" indent="0" algn="ctr">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1EE200A-F034-6960-18DB-EB1E317CEFE4}"/>
              </a:ext>
            </a:extLst>
          </p:cNvPr>
          <p:cNvSpPr txBox="1"/>
          <p:nvPr/>
        </p:nvSpPr>
        <p:spPr>
          <a:xfrm>
            <a:off x="2108076" y="6463192"/>
            <a:ext cx="8167458" cy="369332"/>
          </a:xfrm>
          <a:prstGeom prst="rect">
            <a:avLst/>
          </a:prstGeom>
          <a:noFill/>
          <a:ln w="38100">
            <a:solidFill>
              <a:schemeClr val="bg1"/>
            </a:solidFill>
          </a:ln>
        </p:spPr>
        <p:txBody>
          <a:bodyPr wrap="square" rtlCol="0">
            <a:spAutoFit/>
          </a:bodyPr>
          <a:lstStyle/>
          <a:p>
            <a:r>
              <a:rPr lang="en-GB" b="1" i="1">
                <a:solidFill>
                  <a:schemeClr val="bg1"/>
                </a:solidFill>
                <a:latin typeface="Arial" panose="020B0604020202020204" pitchFamily="34" charset="0"/>
                <a:cs typeface="Arial" panose="020B0604020202020204" pitchFamily="34" charset="0"/>
              </a:rPr>
              <a:t>‘Inspiring hearts and minds with Christ at the centre of all we say and do</a:t>
            </a:r>
            <a:r>
              <a:rPr lang="en-GB" i="1">
                <a:solidFill>
                  <a:schemeClr val="bg1"/>
                </a:solidFill>
              </a:rPr>
              <a:t>’</a:t>
            </a:r>
          </a:p>
        </p:txBody>
      </p:sp>
      <p:sp>
        <p:nvSpPr>
          <p:cNvPr id="6" name="TextBox 5">
            <a:extLst>
              <a:ext uri="{FF2B5EF4-FFF2-40B4-BE49-F238E27FC236}">
                <a16:creationId xmlns:a16="http://schemas.microsoft.com/office/drawing/2014/main" id="{A0C40A95-07EC-8F17-D211-3521DC3380B3}"/>
              </a:ext>
            </a:extLst>
          </p:cNvPr>
          <p:cNvSpPr txBox="1"/>
          <p:nvPr/>
        </p:nvSpPr>
        <p:spPr>
          <a:xfrm>
            <a:off x="320040" y="982176"/>
            <a:ext cx="4940219" cy="4893647"/>
          </a:xfrm>
          <a:prstGeom prst="rect">
            <a:avLst/>
          </a:prstGeom>
          <a:noFill/>
        </p:spPr>
        <p:txBody>
          <a:bodyPr wrap="square">
            <a:spAutoFit/>
          </a:bodyPr>
          <a:lstStyle/>
          <a:p>
            <a:r>
              <a:rPr lang="en-GB" sz="2400" b="1" dirty="0">
                <a:solidFill>
                  <a:schemeClr val="bg1"/>
                </a:solidFill>
                <a:latin typeface="Arial" panose="020B0604020202020204" pitchFamily="34" charset="0"/>
                <a:cs typeface="Arial" panose="020B0604020202020204" pitchFamily="34" charset="0"/>
              </a:rPr>
              <a:t>1. “Is GCSE French too difficult if my child isn’t naturally good at languages?”</a:t>
            </a:r>
          </a:p>
          <a:p>
            <a:r>
              <a:rPr lang="en-GB" sz="2400" b="1" dirty="0">
                <a:solidFill>
                  <a:schemeClr val="bg1"/>
                </a:solidFill>
                <a:latin typeface="Arial" panose="020B0604020202020204" pitchFamily="34" charset="0"/>
                <a:cs typeface="Arial" panose="020B0604020202020204" pitchFamily="34" charset="0"/>
              </a:rPr>
              <a:t>Answer:</a:t>
            </a:r>
            <a:br>
              <a:rPr lang="en-GB" sz="2400" dirty="0">
                <a:solidFill>
                  <a:schemeClr val="bg1"/>
                </a:solidFill>
                <a:latin typeface="Arial" panose="020B0604020202020204" pitchFamily="34" charset="0"/>
                <a:cs typeface="Arial" panose="020B0604020202020204" pitchFamily="34" charset="0"/>
              </a:rPr>
            </a:br>
            <a:r>
              <a:rPr lang="en-GB" sz="2400" dirty="0">
                <a:solidFill>
                  <a:schemeClr val="bg1"/>
                </a:solidFill>
                <a:latin typeface="Arial" panose="020B0604020202020204" pitchFamily="34" charset="0"/>
                <a:cs typeface="Arial" panose="020B0604020202020204" pitchFamily="34" charset="0"/>
              </a:rPr>
              <a:t>Not at all. Pearson Edexcel courses are designed to support </a:t>
            </a:r>
            <a:r>
              <a:rPr lang="en-GB" sz="2400" b="1" dirty="0">
                <a:solidFill>
                  <a:schemeClr val="bg1"/>
                </a:solidFill>
                <a:latin typeface="Arial" panose="020B0604020202020204" pitchFamily="34" charset="0"/>
                <a:cs typeface="Arial" panose="020B0604020202020204" pitchFamily="34" charset="0"/>
              </a:rPr>
              <a:t>all ability levels</a:t>
            </a:r>
            <a:r>
              <a:rPr lang="en-GB" sz="2400" dirty="0">
                <a:solidFill>
                  <a:schemeClr val="bg1"/>
                </a:solidFill>
                <a:latin typeface="Arial" panose="020B0604020202020204" pitchFamily="34" charset="0"/>
                <a:cs typeface="Arial" panose="020B0604020202020204" pitchFamily="34" charset="0"/>
              </a:rPr>
              <a:t>. Students:</a:t>
            </a:r>
          </a:p>
          <a:p>
            <a:pPr>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Build gradually on Key Stage 3 knowledge </a:t>
            </a:r>
          </a:p>
          <a:p>
            <a:pPr>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Learn vocabulary in structured, manageable topics </a:t>
            </a:r>
          </a:p>
          <a:p>
            <a:pPr>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Practise key skills regularly in class</a:t>
            </a:r>
          </a:p>
        </p:txBody>
      </p:sp>
      <p:sp>
        <p:nvSpPr>
          <p:cNvPr id="7" name="Content Placeholder 2">
            <a:extLst>
              <a:ext uri="{FF2B5EF4-FFF2-40B4-BE49-F238E27FC236}">
                <a16:creationId xmlns:a16="http://schemas.microsoft.com/office/drawing/2014/main" id="{46E0C0A1-5759-587F-529F-EC229D58F1A5}"/>
              </a:ext>
            </a:extLst>
          </p:cNvPr>
          <p:cNvSpPr txBox="1">
            <a:spLocks/>
          </p:cNvSpPr>
          <p:nvPr/>
        </p:nvSpPr>
        <p:spPr>
          <a:xfrm>
            <a:off x="5402333" y="1039768"/>
            <a:ext cx="6611704" cy="5144721"/>
          </a:xfrm>
          <a:prstGeom prst="rect">
            <a:avLst/>
          </a:prstGeom>
          <a:ln>
            <a:solidFill>
              <a:schemeClr val="bg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GB"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25EA334-299F-1F3D-6B30-B260E5F77889}"/>
              </a:ext>
            </a:extLst>
          </p:cNvPr>
          <p:cNvSpPr txBox="1"/>
          <p:nvPr/>
        </p:nvSpPr>
        <p:spPr>
          <a:xfrm>
            <a:off x="5530154" y="1152001"/>
            <a:ext cx="6356063" cy="4893647"/>
          </a:xfrm>
          <a:prstGeom prst="rect">
            <a:avLst/>
          </a:prstGeom>
          <a:noFill/>
        </p:spPr>
        <p:txBody>
          <a:bodyPr wrap="square">
            <a:spAutoFit/>
          </a:bodyPr>
          <a:lstStyle/>
          <a:p>
            <a:r>
              <a:rPr lang="en-GB" sz="2400" b="1" dirty="0">
                <a:solidFill>
                  <a:schemeClr val="bg1"/>
                </a:solidFill>
                <a:latin typeface="Arial" panose="020B0604020202020204" pitchFamily="34" charset="0"/>
                <a:cs typeface="Arial" panose="020B0604020202020204" pitchFamily="34" charset="0"/>
              </a:rPr>
              <a:t>2. “What are the benefits of taking French for my child’s future?”</a:t>
            </a:r>
          </a:p>
          <a:p>
            <a:r>
              <a:rPr lang="en-GB" sz="2400" b="1" dirty="0">
                <a:solidFill>
                  <a:schemeClr val="bg1"/>
                </a:solidFill>
                <a:latin typeface="Arial" panose="020B0604020202020204" pitchFamily="34" charset="0"/>
                <a:cs typeface="Arial" panose="020B0604020202020204" pitchFamily="34" charset="0"/>
              </a:rPr>
              <a:t>Answer:</a:t>
            </a:r>
            <a:br>
              <a:rPr lang="en-GB" sz="2400" dirty="0">
                <a:solidFill>
                  <a:schemeClr val="bg1"/>
                </a:solidFill>
                <a:latin typeface="Arial" panose="020B0604020202020204" pitchFamily="34" charset="0"/>
                <a:cs typeface="Arial" panose="020B0604020202020204" pitchFamily="34" charset="0"/>
              </a:rPr>
            </a:br>
            <a:r>
              <a:rPr lang="en-GB" sz="2400" dirty="0">
                <a:solidFill>
                  <a:schemeClr val="bg1"/>
                </a:solidFill>
                <a:latin typeface="Arial" panose="020B0604020202020204" pitchFamily="34" charset="0"/>
                <a:cs typeface="Arial" panose="020B0604020202020204" pitchFamily="34" charset="0"/>
              </a:rPr>
              <a:t>GCSE French is highly valued because it shows:</a:t>
            </a:r>
          </a:p>
          <a:p>
            <a:pPr>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Strong communication skills </a:t>
            </a:r>
          </a:p>
          <a:p>
            <a:pPr>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Problem-solving ability </a:t>
            </a:r>
          </a:p>
          <a:p>
            <a:pPr>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Cultural awareness </a:t>
            </a:r>
          </a:p>
          <a:p>
            <a:r>
              <a:rPr lang="en-GB" sz="2400" dirty="0">
                <a:solidFill>
                  <a:schemeClr val="bg1"/>
                </a:solidFill>
                <a:latin typeface="Arial" panose="020B0604020202020204" pitchFamily="34" charset="0"/>
                <a:cs typeface="Arial" panose="020B0604020202020204" pitchFamily="34" charset="0"/>
              </a:rPr>
              <a:t>It supports future pathways such as:</a:t>
            </a:r>
          </a:p>
          <a:p>
            <a:pPr>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Business and international work </a:t>
            </a:r>
          </a:p>
          <a:p>
            <a:pPr>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Travel and tourism </a:t>
            </a:r>
          </a:p>
          <a:p>
            <a:pPr>
              <a:buFont typeface="Arial" panose="020B0604020202020204" pitchFamily="34" charset="0"/>
              <a:buChar char="•"/>
            </a:pPr>
            <a:r>
              <a:rPr lang="en-GB" sz="2400" dirty="0">
                <a:solidFill>
                  <a:schemeClr val="bg1"/>
                </a:solidFill>
                <a:latin typeface="Arial" panose="020B0604020202020204" pitchFamily="34" charset="0"/>
                <a:cs typeface="Arial" panose="020B0604020202020204" pitchFamily="34" charset="0"/>
              </a:rPr>
              <a:t>University applications (many top universities value a language GCSE)</a:t>
            </a:r>
          </a:p>
        </p:txBody>
      </p:sp>
      <p:pic>
        <p:nvPicPr>
          <p:cNvPr id="8" name="Audio 7">
            <a:hlinkClick r:id="" action="ppaction://media"/>
            <a:extLst>
              <a:ext uri="{FF2B5EF4-FFF2-40B4-BE49-F238E27FC236}">
                <a16:creationId xmlns:a16="http://schemas.microsoft.com/office/drawing/2014/main" id="{1DEFC7CB-2A6F-9DE6-CAD4-AEA703481BA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3092895"/>
      </p:ext>
    </p:extLst>
  </p:cSld>
  <p:clrMapOvr>
    <a:masterClrMapping/>
  </p:clrMapOvr>
  <mc:AlternateContent xmlns:mc="http://schemas.openxmlformats.org/markup-compatibility/2006" xmlns:p14="http://schemas.microsoft.com/office/powerpoint/2010/main">
    <mc:Choice Requires="p14">
      <p:transition spd="slow" p14:dur="2000" advTm="9823"/>
    </mc:Choice>
    <mc:Fallback xmlns="">
      <p:transition spd="slow" advTm="9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7B9A3779A7EA469433A912F751FCB4" ma:contentTypeVersion="34" ma:contentTypeDescription="Create a new document." ma:contentTypeScope="" ma:versionID="c3ce0729444492e2e7ed6c1b0c5e5216">
  <xsd:schema xmlns:xsd="http://www.w3.org/2001/XMLSchema" xmlns:xs="http://www.w3.org/2001/XMLSchema" xmlns:p="http://schemas.microsoft.com/office/2006/metadata/properties" xmlns:ns2="e8a53ddf-688e-4772-906e-8e773fbc50f1" xmlns:ns3="85b6cea0-83f0-42c6-9c4f-7c7da97c36bf" targetNamespace="http://schemas.microsoft.com/office/2006/metadata/properties" ma:root="true" ma:fieldsID="7ad4edf24d4580e393b26ef1ec787d03" ns2:_="" ns3:_="">
    <xsd:import namespace="e8a53ddf-688e-4772-906e-8e773fbc50f1"/>
    <xsd:import namespace="85b6cea0-83f0-42c6-9c4f-7c7da97c36bf"/>
    <xsd:element name="properties">
      <xsd:complexType>
        <xsd:sequence>
          <xsd:element name="documentManagement">
            <xsd:complexType>
              <xsd:all>
                <xsd:element ref="ns2:f908b412cb9b47c8b4611620c63c67b6" minOccurs="0"/>
                <xsd:element ref="ns2:TaxCatchAll" minOccurs="0"/>
                <xsd:element ref="ns2:PersonalIdentificationData" minOccurs="0"/>
                <xsd:element ref="ns2:KS" minOccurs="0"/>
                <xsd:element ref="ns2:m886e2b4bfb94daca9fe45812b30eb2c" minOccurs="0"/>
                <xsd:element ref="ns2:ge0bb8af36ee4c1b86ae837e1ac45bea" minOccurs="0"/>
                <xsd:element ref="ns2:c2de43a4609240278ae4a68ac4cf3f9e" minOccurs="0"/>
                <xsd:element ref="ns2:m7d99c2bc7e54546898d75369951989b"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DateTaken" minOccurs="0"/>
                <xsd:element ref="ns2:SharedWithUsers" minOccurs="0"/>
                <xsd:element ref="ns2:SharedWithDetails" minOccurs="0"/>
                <xsd:element ref="ns3:MediaServiceAutoKeyPoints" minOccurs="0"/>
                <xsd:element ref="ns3:MediaServiceKeyPoints"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a53ddf-688e-4772-906e-8e773fbc50f1" elementFormDefault="qualified">
    <xsd:import namespace="http://schemas.microsoft.com/office/2006/documentManagement/types"/>
    <xsd:import namespace="http://schemas.microsoft.com/office/infopath/2007/PartnerControls"/>
    <xsd:element name="f908b412cb9b47c8b4611620c63c67b6" ma:index="9" nillable="true" ma:taxonomy="true" ma:internalName="f908b412cb9b47c8b4611620c63c67b6" ma:taxonomyFieldName="Staff_x0020_Category" ma:displayName="Staff Category" ma:default="" ma:fieldId="{f908b412-cb9b-47c8-b461-1620c63c67b6}" ma:sspId="c2e1509d-e6fe-4f2c-b84b-042f796b62cd" ma:termSetId="f8bc4358-e857-4663-b491-683e6f28e2e5"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92096fc8-3490-44c9-9034-ebaff1d2e088}" ma:internalName="TaxCatchAll" ma:showField="CatchAllData" ma:web="e8a53ddf-688e-4772-906e-8e773fbc50f1">
      <xsd:complexType>
        <xsd:complexContent>
          <xsd:extension base="dms:MultiChoiceLookup">
            <xsd:sequence>
              <xsd:element name="Value" type="dms:Lookup" maxOccurs="unbounded" minOccurs="0" nillable="true"/>
            </xsd:sequence>
          </xsd:extension>
        </xsd:complexContent>
      </xsd:complexType>
    </xsd:element>
    <xsd:element name="PersonalIdentificationData" ma:index="11" nillable="true" ma:displayName="Personal Identification Data" ma:default="" ma:internalName="PersonalIdentificationData">
      <xsd:simpleType>
        <xsd:restriction base="dms:Choice">
          <xsd:enumeration value="No"/>
          <xsd:enumeration value="Yes"/>
        </xsd:restriction>
      </xsd:simpleType>
    </xsd:element>
    <xsd:element name="KS" ma:index="12" nillable="true" ma:displayName="Key Stage" ma:default="" ma:internalName="KS">
      <xsd:simpleType>
        <xsd:restriction base="dms:Choice">
          <xsd:enumeration value="Foundation"/>
          <xsd:enumeration value="KS1"/>
          <xsd:enumeration value="KS2"/>
          <xsd:enumeration value="KS3"/>
          <xsd:enumeration value="KS4"/>
          <xsd:enumeration value="KS5"/>
        </xsd:restriction>
      </xsd:simpleType>
    </xsd:element>
    <xsd:element name="m886e2b4bfb94daca9fe45812b30eb2c" ma:index="14" nillable="true" ma:taxonomy="true" ma:internalName="m886e2b4bfb94daca9fe45812b30eb2c" ma:taxonomyFieldName="Topic" ma:displayName="Topic" ma:default="" ma:fieldId="{6886e2b4-bfb9-4dac-a9fe-45812b30eb2c}" ma:sspId="c2e1509d-e6fe-4f2c-b84b-042f796b62cd" ma:termSetId="41e60437-e8ff-4e62-9399-65ea63281720" ma:anchorId="00000000-0000-0000-0000-000000000000" ma:open="false" ma:isKeyword="false">
      <xsd:complexType>
        <xsd:sequence>
          <xsd:element ref="pc:Terms" minOccurs="0" maxOccurs="1"/>
        </xsd:sequence>
      </xsd:complexType>
    </xsd:element>
    <xsd:element name="ge0bb8af36ee4c1b86ae837e1ac45bea" ma:index="16" nillable="true" ma:taxonomy="true" ma:internalName="ge0bb8af36ee4c1b86ae837e1ac45bea" ma:taxonomyFieldName="ExamBoard" ma:displayName="Exam Board" ma:default="" ma:fieldId="{0e0bb8af-36ee-4c1b-86ae-837e1ac45bea}" ma:sspId="c2e1509d-e6fe-4f2c-b84b-042f796b62cd" ma:termSetId="e7b1d02c-96e0-4290-ad22-cc61cd54edc5" ma:anchorId="00000000-0000-0000-0000-000000000000" ma:open="false" ma:isKeyword="false">
      <xsd:complexType>
        <xsd:sequence>
          <xsd:element ref="pc:Terms" minOccurs="0" maxOccurs="1"/>
        </xsd:sequence>
      </xsd:complexType>
    </xsd:element>
    <xsd:element name="c2de43a4609240278ae4a68ac4cf3f9e" ma:index="18" nillable="true" ma:taxonomy="true" ma:internalName="c2de43a4609240278ae4a68ac4cf3f9e" ma:taxonomyFieldName="Week" ma:displayName="Week" ma:default="" ma:fieldId="{c2de43a4-6092-4027-8ae4-a68ac4cf3f9e}" ma:sspId="c2e1509d-e6fe-4f2c-b84b-042f796b62cd" ma:termSetId="b5fe4f1b-a58d-41b3-b60a-50bead852115" ma:anchorId="00000000-0000-0000-0000-000000000000" ma:open="false" ma:isKeyword="false">
      <xsd:complexType>
        <xsd:sequence>
          <xsd:element ref="pc:Terms" minOccurs="0" maxOccurs="1"/>
        </xsd:sequence>
      </xsd:complexType>
    </xsd:element>
    <xsd:element name="m7d99c2bc7e54546898d75369951989b" ma:index="20" nillable="true" ma:taxonomy="true" ma:internalName="m7d99c2bc7e54546898d75369951989b" ma:taxonomyFieldName="Term" ma:displayName="Term" ma:default="" ma:fieldId="{67d99c2b-c7e5-4546-898d-75369951989b}" ma:sspId="c2e1509d-e6fe-4f2c-b84b-042f796b62cd" ma:termSetId="25f3c822-e4c5-4c28-ac02-aa3d1ae3dc16" ma:anchorId="00000000-0000-0000-0000-000000000000" ma:open="false" ma:isKeyword="false">
      <xsd:complexType>
        <xsd:sequence>
          <xsd:element ref="pc:Terms" minOccurs="0" maxOccurs="1"/>
        </xsd:sequence>
      </xsd:complexType>
    </xsd:element>
    <xsd:element name="Year" ma:index="21" nillable="true" ma:displayName="Year" ma:default="" ma:internalName="Year">
      <xsd:simpleType>
        <xsd:restriction base="dms:Choice">
          <xsd:enumeration value="R"/>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restriction>
      </xsd:simpleType>
    </xsd:element>
    <xsd:element name="Lesson" ma:index="22" nillable="true" ma:displayName="Lesson" ma:default="" ma:internalName="Lesson">
      <xsd:simpleType>
        <xsd:restriction base="dms:Text"/>
      </xsd:simpleType>
    </xsd:element>
    <xsd:element name="CustomTags" ma:index="23" nillable="true" ma:displayName="Custom Tags" ma:default="" ma:internalName="CustomTags">
      <xsd:simpleType>
        <xsd:restriction base="dms:Text"/>
      </xsd:simpleType>
    </xsd:element>
    <xsd:element name="CurriculumSubject" ma:index="24" nillable="true" ma:displayName="Curriculum Subject" ma:default="Staff" ma:internalName="CurriculumSubject">
      <xsd:simpleType>
        <xsd:restriction base="dms:Text"/>
      </xsd:simpleType>
    </xsd:element>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b6cea0-83f0-42c6-9c4f-7c7da97c36bf"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DateTaken" ma:index="27" nillable="true" ma:displayName="MediaServiceDateTaken" ma:hidden="true" ma:internalName="MediaServiceDateTaken" ma:readOnly="true">
      <xsd:simpleType>
        <xsd:restriction base="dms:Text"/>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LengthInSeconds" ma:index="32" nillable="true" ma:displayName="Length (seconds)" ma:internalName="MediaLengthInSeconds" ma:readOnly="true">
      <xsd:simpleType>
        <xsd:restriction base="dms:Unknown"/>
      </xsd:simpleType>
    </xsd:element>
    <xsd:element name="MediaServiceAutoTags" ma:index="33" nillable="true" ma:displayName="Tags" ma:internalName="MediaServiceAutoTags"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lcf76f155ced4ddcb4097134ff3c332f" ma:index="38" nillable="true" ma:taxonomy="true" ma:internalName="lcf76f155ced4ddcb4097134ff3c332f" ma:taxonomyFieldName="MediaServiceImageTags" ma:displayName="Image Tags" ma:readOnly="false" ma:fieldId="{5cf76f15-5ced-4ddc-b409-7134ff3c332f}" ma:taxonomyMulti="true" ma:sspId="c2e1509d-e6fe-4f2c-b84b-042f796b62c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9" nillable="true" ma:displayName="MediaServiceObjectDetectorVersions" ma:hidden="true" ma:indexed="true" ma:internalName="MediaServiceObjectDetectorVersions" ma:readOnly="true">
      <xsd:simpleType>
        <xsd:restriction base="dms:Text"/>
      </xsd:simpleType>
    </xsd:element>
    <xsd:element name="MediaServiceSearchProperties" ma:index="40" nillable="true" ma:displayName="MediaServiceSearchProperties" ma:hidden="true" ma:internalName="MediaServiceSearchProperties" ma:readOnly="true">
      <xsd:simpleType>
        <xsd:restriction base="dms:Note"/>
      </xsd:simpleType>
    </xsd:element>
    <xsd:element name="MediaServiceLocation" ma:index="41"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e8a53ddf-688e-4772-906e-8e773fbc50f1" xsi:nil="true"/>
    <Lesson xmlns="e8a53ddf-688e-4772-906e-8e773fbc50f1" xsi:nil="true"/>
    <CustomTags xmlns="e8a53ddf-688e-4772-906e-8e773fbc50f1" xsi:nil="true"/>
    <KS xmlns="e8a53ddf-688e-4772-906e-8e773fbc50f1" xsi:nil="true"/>
    <m7d99c2bc7e54546898d75369951989b xmlns="e8a53ddf-688e-4772-906e-8e773fbc50f1">
      <Terms xmlns="http://schemas.microsoft.com/office/infopath/2007/PartnerControls"/>
    </m7d99c2bc7e54546898d75369951989b>
    <CurriculumSubject xmlns="e8a53ddf-688e-4772-906e-8e773fbc50f1">Staff</CurriculumSubject>
    <c2de43a4609240278ae4a68ac4cf3f9e xmlns="e8a53ddf-688e-4772-906e-8e773fbc50f1">
      <Terms xmlns="http://schemas.microsoft.com/office/infopath/2007/PartnerControls"/>
    </c2de43a4609240278ae4a68ac4cf3f9e>
    <TaxCatchAll xmlns="e8a53ddf-688e-4772-906e-8e773fbc50f1" xsi:nil="true"/>
    <f908b412cb9b47c8b4611620c63c67b6 xmlns="e8a53ddf-688e-4772-906e-8e773fbc50f1">
      <Terms xmlns="http://schemas.microsoft.com/office/infopath/2007/PartnerControls"/>
    </f908b412cb9b47c8b4611620c63c67b6>
    <ge0bb8af36ee4c1b86ae837e1ac45bea xmlns="e8a53ddf-688e-4772-906e-8e773fbc50f1">
      <Terms xmlns="http://schemas.microsoft.com/office/infopath/2007/PartnerControls"/>
    </ge0bb8af36ee4c1b86ae837e1ac45bea>
    <PersonalIdentificationData xmlns="e8a53ddf-688e-4772-906e-8e773fbc50f1" xsi:nil="true"/>
    <lcf76f155ced4ddcb4097134ff3c332f xmlns="85b6cea0-83f0-42c6-9c4f-7c7da97c36bf">
      <Terms xmlns="http://schemas.microsoft.com/office/infopath/2007/PartnerControls"/>
    </lcf76f155ced4ddcb4097134ff3c332f>
    <m886e2b4bfb94daca9fe45812b30eb2c xmlns="e8a53ddf-688e-4772-906e-8e773fbc50f1">
      <Terms xmlns="http://schemas.microsoft.com/office/infopath/2007/PartnerControls"/>
    </m886e2b4bfb94daca9fe45812b30eb2c>
  </documentManagement>
</p:properties>
</file>

<file path=customXml/itemProps1.xml><?xml version="1.0" encoding="utf-8"?>
<ds:datastoreItem xmlns:ds="http://schemas.openxmlformats.org/officeDocument/2006/customXml" ds:itemID="{6520F30A-FD11-4C98-A766-5DC74B6CB426}">
  <ds:schemaRefs>
    <ds:schemaRef ds:uri="85b6cea0-83f0-42c6-9c4f-7c7da97c36bf"/>
    <ds:schemaRef ds:uri="e8a53ddf-688e-4772-906e-8e773fbc50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252E3CA-69E2-4619-ACA8-8D2C16BCD8CE}">
  <ds:schemaRefs>
    <ds:schemaRef ds:uri="http://schemas.microsoft.com/sharepoint/v3/contenttype/forms"/>
  </ds:schemaRefs>
</ds:datastoreItem>
</file>

<file path=customXml/itemProps3.xml><?xml version="1.0" encoding="utf-8"?>
<ds:datastoreItem xmlns:ds="http://schemas.openxmlformats.org/officeDocument/2006/customXml" ds:itemID="{6699D3C7-8993-45A4-8907-F1EDB9DA119B}">
  <ds:schemaRefs>
    <ds:schemaRef ds:uri="272910fa-7f65-41e8-bf4a-bd1e3ed75656"/>
    <ds:schemaRef ds:uri="85b6cea0-83f0-42c6-9c4f-7c7da97c36bf"/>
    <ds:schemaRef ds:uri="ab35c4c7-26b0-482c-98d2-42ed203ca081"/>
    <ds:schemaRef ds:uri="e8a53ddf-688e-4772-906e-8e773fbc50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1501</TotalTime>
  <Words>1262</Words>
  <Application>Microsoft Office PowerPoint</Application>
  <PresentationFormat>Widescreen</PresentationFormat>
  <Paragraphs>99</Paragraphs>
  <Slides>7</Slides>
  <Notes>6</Notes>
  <HiddenSlides>0</HiddenSlides>
  <MMClips>7</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Year 9 Options 2026-2028</vt:lpstr>
      <vt:lpstr>Course and Qualification Information</vt:lpstr>
      <vt:lpstr>Assessment Information</vt:lpstr>
      <vt:lpstr>Extra Curricular Opportunities</vt:lpstr>
      <vt:lpstr>Next Steps and Career Pathways</vt:lpstr>
      <vt:lpstr>Additional Information and Outcomes</vt:lpstr>
      <vt:lpstr>Frequently Asked Questions</vt:lpstr>
    </vt:vector>
  </TitlesOfParts>
  <Company>Bishop Milner Catholic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PSumner</dc:creator>
  <cp:lastModifiedBy>JNduwimana</cp:lastModifiedBy>
  <cp:revision>4</cp:revision>
  <dcterms:created xsi:type="dcterms:W3CDTF">2018-01-16T10:20:02Z</dcterms:created>
  <dcterms:modified xsi:type="dcterms:W3CDTF">2026-04-20T12:08:59Z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0x0101001A7B9A3779A7EA469433A912F751FCB4</vt:lpwstr>
  </property>
  <property fmtid="{D5CDD505-2E9C-101B-9397-08002B2CF9AE}" pid="3" name="Order">
    <vt:r8>252200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y fmtid="{D5CDD505-2E9C-101B-9397-08002B2CF9AE}" pid="9" name="ExamBoard">
    <vt:lpwstr/>
  </property>
  <property fmtid="{D5CDD505-2E9C-101B-9397-08002B2CF9AE}" pid="10" name="Topic">
    <vt:lpwstr/>
  </property>
  <property fmtid="{D5CDD505-2E9C-101B-9397-08002B2CF9AE}" pid="11" name="Term">
    <vt:lpwstr/>
  </property>
  <property fmtid="{D5CDD505-2E9C-101B-9397-08002B2CF9AE}" pid="12" name="Staff Category">
    <vt:lpwstr/>
  </property>
  <property fmtid="{D5CDD505-2E9C-101B-9397-08002B2CF9AE}" pid="13" name="Week">
    <vt:lpwstr/>
  </property>
  <property fmtid="{D5CDD505-2E9C-101B-9397-08002B2CF9AE}" pid="14" name="Staff_x0020_Category">
    <vt:lpwstr/>
  </property>
  <property fmtid="{D5CDD505-2E9C-101B-9397-08002B2CF9AE}" pid="15" name="MediaServiceImageTags">
    <vt:lpwstr/>
  </property>
</Properties>
</file>