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73" r:id="rId5"/>
    <p:sldId id="287" r:id="rId6"/>
    <p:sldId id="288" r:id="rId7"/>
    <p:sldId id="289" r:id="rId8"/>
    <p:sldId id="290" r:id="rId9"/>
    <p:sldId id="291" r:id="rId10"/>
    <p:sldId id="29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01CE2-BC9F-4133-A516-55A1561DEC61}" type="datetimeFigureOut">
              <a:rPr lang="en-GB" smtClean="0"/>
              <a:t>20/04/2026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5C3A9-377D-4DC9-A399-0F1E970B82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7864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01CE2-BC9F-4133-A516-55A1561DEC61}" type="datetimeFigureOut">
              <a:rPr lang="en-GB" smtClean="0"/>
              <a:t>20/04/2026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5C3A9-377D-4DC9-A399-0F1E970B82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1666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01CE2-BC9F-4133-A516-55A1561DEC61}" type="datetimeFigureOut">
              <a:rPr lang="en-GB" smtClean="0"/>
              <a:t>20/04/2026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5C3A9-377D-4DC9-A399-0F1E970B82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6472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01CE2-BC9F-4133-A516-55A1561DEC61}" type="datetimeFigureOut">
              <a:rPr lang="en-GB" smtClean="0"/>
              <a:t>20/04/2026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5C3A9-377D-4DC9-A399-0F1E970B82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1656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01CE2-BC9F-4133-A516-55A1561DEC61}" type="datetimeFigureOut">
              <a:rPr lang="en-GB" smtClean="0"/>
              <a:t>20/04/2026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5C3A9-377D-4DC9-A399-0F1E970B82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9303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01CE2-BC9F-4133-A516-55A1561DEC61}" type="datetimeFigureOut">
              <a:rPr lang="en-GB" smtClean="0"/>
              <a:t>20/04/2026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5C3A9-377D-4DC9-A399-0F1E970B82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4717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01CE2-BC9F-4133-A516-55A1561DEC61}" type="datetimeFigureOut">
              <a:rPr lang="en-GB" smtClean="0"/>
              <a:t>20/04/2026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5C3A9-377D-4DC9-A399-0F1E970B82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426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01CE2-BC9F-4133-A516-55A1561DEC61}" type="datetimeFigureOut">
              <a:rPr lang="en-GB" smtClean="0"/>
              <a:t>20/04/2026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5C3A9-377D-4DC9-A399-0F1E970B82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3414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01CE2-BC9F-4133-A516-55A1561DEC61}" type="datetimeFigureOut">
              <a:rPr lang="en-GB" smtClean="0"/>
              <a:t>20/04/2026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5C3A9-377D-4DC9-A399-0F1E970B82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7231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01CE2-BC9F-4133-A516-55A1561DEC61}" type="datetimeFigureOut">
              <a:rPr lang="en-GB" smtClean="0"/>
              <a:t>20/04/2026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5C3A9-377D-4DC9-A399-0F1E970B82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1686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01CE2-BC9F-4133-A516-55A1561DEC61}" type="datetimeFigureOut">
              <a:rPr lang="en-GB" smtClean="0"/>
              <a:t>20/04/2026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5C3A9-377D-4DC9-A399-0F1E970B82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6116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D01CE2-BC9F-4133-A516-55A1561DEC61}" type="datetimeFigureOut">
              <a:rPr lang="en-GB" smtClean="0"/>
              <a:t>20/04/2026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5C3A9-377D-4DC9-A399-0F1E970B82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5959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86D58-345B-487D-A9AE-5F38CA899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703" y="365125"/>
            <a:ext cx="10679097" cy="1325563"/>
          </a:xfrm>
          <a:ln w="38100"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Arial"/>
                <a:cs typeface="Arial"/>
              </a:rPr>
              <a:t>Year 9 Options 2026-2028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6FFC97-2FF4-46F9-B477-41D307BA4F08}"/>
              </a:ext>
            </a:extLst>
          </p:cNvPr>
          <p:cNvSpPr txBox="1"/>
          <p:nvPr/>
        </p:nvSpPr>
        <p:spPr>
          <a:xfrm>
            <a:off x="2159122" y="6211907"/>
            <a:ext cx="8167458" cy="369332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‘Inspiring hearts and minds with Christ at the centre of all we say and do</a:t>
            </a:r>
            <a:r>
              <a:rPr lang="en-GB" i="1" dirty="0">
                <a:solidFill>
                  <a:schemeClr val="bg1"/>
                </a:solidFill>
              </a:rPr>
              <a:t>’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C77A789-9FAB-05CE-2815-9BFF06B451CD}"/>
              </a:ext>
            </a:extLst>
          </p:cNvPr>
          <p:cNvSpPr txBox="1">
            <a:spLocks/>
          </p:cNvSpPr>
          <p:nvPr/>
        </p:nvSpPr>
        <p:spPr>
          <a:xfrm>
            <a:off x="2430918" y="2001507"/>
            <a:ext cx="6467309" cy="1016411"/>
          </a:xfrm>
          <a:prstGeom prst="rect">
            <a:avLst/>
          </a:prstGeom>
          <a:ln w="38100"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Arial"/>
                <a:cs typeface="Arial"/>
              </a:rPr>
              <a:t>GCSE History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F648A7E-EA88-B2FB-8C70-3704974B18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7800" y="2645229"/>
            <a:ext cx="2878469" cy="3363685"/>
          </a:xfrm>
          <a:prstGeom prst="rect">
            <a:avLst/>
          </a:prstGeom>
        </p:spPr>
      </p:pic>
      <p:pic>
        <p:nvPicPr>
          <p:cNvPr id="12" name="Picture 2" descr="Image preview">
            <a:extLst>
              <a:ext uri="{FF2B5EF4-FFF2-40B4-BE49-F238E27FC236}">
                <a16:creationId xmlns:a16="http://schemas.microsoft.com/office/drawing/2014/main" id="{868134E6-4D1C-902D-45EA-D66B1F1931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941" y="3414314"/>
            <a:ext cx="3547401" cy="2327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7857742-D31E-3558-AA95-DEDDAB23D1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31" y="3328738"/>
            <a:ext cx="3325753" cy="24986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95305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1D8F93-35A6-F64A-436F-98D0B27CDF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562CC-1806-CB79-828C-13E291587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9899"/>
          </a:xfrm>
          <a:ln w="38100"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Course and Qualification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9735B1-45C2-2A62-F8F1-96148BEE0B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040" y="1840152"/>
            <a:ext cx="11558016" cy="4316807"/>
          </a:xfrm>
          <a:ln>
            <a:solidFill>
              <a:schemeClr val="bg1"/>
            </a:solidFill>
          </a:ln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0D666A-EA89-4CC5-8F90-73C86030D5A6}"/>
              </a:ext>
            </a:extLst>
          </p:cNvPr>
          <p:cNvSpPr txBox="1"/>
          <p:nvPr/>
        </p:nvSpPr>
        <p:spPr>
          <a:xfrm>
            <a:off x="2108076" y="6463192"/>
            <a:ext cx="8167458" cy="369332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‘Inspiring hearts and minds with Christ at the centre of all we say and do</a:t>
            </a:r>
            <a:r>
              <a:rPr lang="en-GB" i="1">
                <a:solidFill>
                  <a:schemeClr val="bg1"/>
                </a:solidFill>
              </a:rPr>
              <a:t>’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31E708-6B8E-25BC-BD78-89FD71F3EDC8}"/>
              </a:ext>
            </a:extLst>
          </p:cNvPr>
          <p:cNvSpPr txBox="1"/>
          <p:nvPr/>
        </p:nvSpPr>
        <p:spPr>
          <a:xfrm>
            <a:off x="544286" y="1981200"/>
            <a:ext cx="1109254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u="sng" dirty="0">
                <a:solidFill>
                  <a:schemeClr val="bg1"/>
                </a:solidFill>
              </a:rPr>
              <a:t>GCSE Edexcel History</a:t>
            </a:r>
          </a:p>
          <a:p>
            <a:endParaRPr lang="en-GB" sz="2800" dirty="0">
              <a:solidFill>
                <a:schemeClr val="bg1"/>
              </a:solidFill>
            </a:endParaRPr>
          </a:p>
          <a:p>
            <a:r>
              <a:rPr lang="en-GB" sz="2800" dirty="0">
                <a:solidFill>
                  <a:schemeClr val="bg1"/>
                </a:solidFill>
              </a:rPr>
              <a:t>Unit 1:  Crime and Punishment Throughout Time</a:t>
            </a:r>
          </a:p>
          <a:p>
            <a:endParaRPr lang="en-GB" sz="2800" dirty="0">
              <a:solidFill>
                <a:schemeClr val="bg1"/>
              </a:solidFill>
            </a:endParaRPr>
          </a:p>
          <a:p>
            <a:r>
              <a:rPr lang="en-GB" sz="2800" dirty="0">
                <a:solidFill>
                  <a:schemeClr val="bg1"/>
                </a:solidFill>
              </a:rPr>
              <a:t>Unit 2:  The early reign of Elizabeth I</a:t>
            </a:r>
          </a:p>
          <a:p>
            <a:endParaRPr lang="en-GB" sz="2800" dirty="0">
              <a:solidFill>
                <a:schemeClr val="bg1"/>
              </a:solidFill>
            </a:endParaRPr>
          </a:p>
          <a:p>
            <a:r>
              <a:rPr lang="en-GB" sz="2800" dirty="0">
                <a:solidFill>
                  <a:schemeClr val="bg1"/>
                </a:solidFill>
              </a:rPr>
              <a:t>Unit 3: The Cold War and Superpower Relations</a:t>
            </a:r>
          </a:p>
          <a:p>
            <a:endParaRPr lang="en-GB" sz="2800" dirty="0">
              <a:solidFill>
                <a:schemeClr val="bg1"/>
              </a:solidFill>
            </a:endParaRPr>
          </a:p>
          <a:p>
            <a:r>
              <a:rPr lang="en-GB" sz="2800" dirty="0">
                <a:solidFill>
                  <a:schemeClr val="bg1"/>
                </a:solidFill>
              </a:rPr>
              <a:t>Unit4: Weimar and Nazi Germany</a:t>
            </a:r>
          </a:p>
        </p:txBody>
      </p:sp>
    </p:spTree>
    <p:extLst>
      <p:ext uri="{BB962C8B-B14F-4D97-AF65-F5344CB8AC3E}">
        <p14:creationId xmlns:p14="http://schemas.microsoft.com/office/powerpoint/2010/main" val="2423048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7534E3-1010-6E6C-A9A1-4969B936AE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1F7A7-C935-063E-AEE8-216421E84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43051"/>
          </a:xfrm>
          <a:ln w="38100"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Assessment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17199C-D3D1-3C0D-3B6E-28B8D36BD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040" y="1840152"/>
            <a:ext cx="11558016" cy="4316807"/>
          </a:xfrm>
          <a:ln>
            <a:solidFill>
              <a:schemeClr val="bg1"/>
            </a:solidFill>
          </a:ln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CC0D91-C65D-43C7-B581-85FF3970A260}"/>
              </a:ext>
            </a:extLst>
          </p:cNvPr>
          <p:cNvSpPr txBox="1"/>
          <p:nvPr/>
        </p:nvSpPr>
        <p:spPr>
          <a:xfrm>
            <a:off x="2108076" y="6463192"/>
            <a:ext cx="8167458" cy="369332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‘Inspiring hearts and minds with Christ at the centre of all we say and do</a:t>
            </a:r>
            <a:r>
              <a:rPr lang="en-GB" i="1">
                <a:solidFill>
                  <a:schemeClr val="bg1"/>
                </a:solidFill>
              </a:rPr>
              <a:t>’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5C39BA-EBEB-F1E0-D923-A4C1253D344C}"/>
              </a:ext>
            </a:extLst>
          </p:cNvPr>
          <p:cNvSpPr txBox="1"/>
          <p:nvPr/>
        </p:nvSpPr>
        <p:spPr>
          <a:xfrm>
            <a:off x="489857" y="2079171"/>
            <a:ext cx="10863943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u="sng" dirty="0">
                <a:solidFill>
                  <a:schemeClr val="bg1"/>
                </a:solidFill>
              </a:rPr>
              <a:t>The course is fully exam based.</a:t>
            </a:r>
          </a:p>
          <a:p>
            <a:endParaRPr lang="en-GB" sz="2400" dirty="0">
              <a:solidFill>
                <a:schemeClr val="bg1"/>
              </a:solidFill>
            </a:endParaRPr>
          </a:p>
          <a:p>
            <a:r>
              <a:rPr lang="en-GB" sz="2400" dirty="0">
                <a:solidFill>
                  <a:schemeClr val="bg1"/>
                </a:solidFill>
              </a:rPr>
              <a:t>There are three exams at the end of the course</a:t>
            </a:r>
          </a:p>
          <a:p>
            <a:endParaRPr lang="en-GB" sz="2400" dirty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r>
              <a:rPr lang="en-GB" sz="2400" dirty="0">
                <a:solidFill>
                  <a:schemeClr val="bg1"/>
                </a:solidFill>
              </a:rPr>
              <a:t>Crime and Punishment Throughout Time – 1h 20 minutes = 30% of overall grade</a:t>
            </a:r>
          </a:p>
          <a:p>
            <a:pPr marL="342900" indent="-342900">
              <a:buAutoNum type="arabicPeriod"/>
            </a:pPr>
            <a:endParaRPr lang="en-GB" sz="2400" dirty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r>
              <a:rPr lang="en-GB" sz="2400" dirty="0">
                <a:solidFill>
                  <a:schemeClr val="bg1"/>
                </a:solidFill>
              </a:rPr>
              <a:t>The reign of Elizabeth I and The Cold War combined – 1h 50 minutes = 40% of overall grade</a:t>
            </a:r>
          </a:p>
          <a:p>
            <a:pPr marL="342900" indent="-342900">
              <a:buAutoNum type="arabicPeriod"/>
            </a:pPr>
            <a:endParaRPr lang="en-GB" sz="2400" dirty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r>
              <a:rPr lang="en-GB" sz="2400" dirty="0">
                <a:solidFill>
                  <a:schemeClr val="bg1"/>
                </a:solidFill>
              </a:rPr>
              <a:t>Weimar and Nazi Germany – 1h 30 minutes = 30% of overall grade</a:t>
            </a:r>
          </a:p>
        </p:txBody>
      </p:sp>
    </p:spTree>
    <p:extLst>
      <p:ext uri="{BB962C8B-B14F-4D97-AF65-F5344CB8AC3E}">
        <p14:creationId xmlns:p14="http://schemas.microsoft.com/office/powerpoint/2010/main" val="2411133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988391-292D-126E-EF0C-C959AAF932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130EC-8515-2300-69CC-3B36B4DB3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43051"/>
          </a:xfrm>
          <a:ln w="38100"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Extra Curricular Opportunities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CBDB6B-3974-510B-DB06-479AE7E7DA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040" y="1840152"/>
            <a:ext cx="11558016" cy="4316807"/>
          </a:xfrm>
          <a:ln>
            <a:solidFill>
              <a:schemeClr val="bg1"/>
            </a:solidFill>
          </a:ln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434BCC-A621-53B2-E897-9B20607F723C}"/>
              </a:ext>
            </a:extLst>
          </p:cNvPr>
          <p:cNvSpPr txBox="1"/>
          <p:nvPr/>
        </p:nvSpPr>
        <p:spPr>
          <a:xfrm>
            <a:off x="2108076" y="6463192"/>
            <a:ext cx="8167458" cy="369332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‘Inspiring hearts and minds with Christ at the centre of all we say and do</a:t>
            </a:r>
            <a:r>
              <a:rPr lang="en-GB" i="1">
                <a:solidFill>
                  <a:schemeClr val="bg1"/>
                </a:solidFill>
              </a:rPr>
              <a:t>’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618A38-CF78-5953-1481-28157BE0400A}"/>
              </a:ext>
            </a:extLst>
          </p:cNvPr>
          <p:cNvSpPr txBox="1"/>
          <p:nvPr/>
        </p:nvSpPr>
        <p:spPr>
          <a:xfrm>
            <a:off x="533400" y="2068286"/>
            <a:ext cx="1096191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u="sng" dirty="0">
                <a:solidFill>
                  <a:schemeClr val="bg1"/>
                </a:solidFill>
              </a:rPr>
              <a:t>There are two trips during the course:</a:t>
            </a:r>
          </a:p>
          <a:p>
            <a:endParaRPr lang="en-GB" sz="3200" dirty="0">
              <a:solidFill>
                <a:schemeClr val="bg1"/>
              </a:solidFill>
            </a:endParaRPr>
          </a:p>
          <a:p>
            <a:r>
              <a:rPr lang="en-GB" sz="3200" b="1" u="sng" dirty="0">
                <a:solidFill>
                  <a:schemeClr val="bg1"/>
                </a:solidFill>
              </a:rPr>
              <a:t>Year 10</a:t>
            </a:r>
          </a:p>
          <a:p>
            <a:r>
              <a:rPr lang="en-GB" sz="3200" dirty="0">
                <a:solidFill>
                  <a:schemeClr val="bg1"/>
                </a:solidFill>
              </a:rPr>
              <a:t>National Justice Museum in Nottingham</a:t>
            </a:r>
          </a:p>
          <a:p>
            <a:endParaRPr lang="en-GB" sz="3200" dirty="0">
              <a:solidFill>
                <a:schemeClr val="bg1"/>
              </a:solidFill>
            </a:endParaRPr>
          </a:p>
          <a:p>
            <a:r>
              <a:rPr lang="en-GB" sz="3200" b="1" u="sng" dirty="0">
                <a:solidFill>
                  <a:schemeClr val="bg1"/>
                </a:solidFill>
              </a:rPr>
              <a:t>Year 11</a:t>
            </a:r>
          </a:p>
          <a:p>
            <a:r>
              <a:rPr lang="en-GB" sz="3200" dirty="0">
                <a:solidFill>
                  <a:schemeClr val="bg1"/>
                </a:solidFill>
              </a:rPr>
              <a:t>RAF Cosford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1F913B89-65B2-7ABA-32B1-FD9851EB65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3254" y="2132712"/>
            <a:ext cx="1560566" cy="2076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Image preview">
            <a:extLst>
              <a:ext uri="{FF2B5EF4-FFF2-40B4-BE49-F238E27FC236}">
                <a16:creationId xmlns:a16="http://schemas.microsoft.com/office/drawing/2014/main" id="{0A2C2A51-BA95-0393-ED22-EA9FDF18AC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290" y="4387384"/>
            <a:ext cx="1882486" cy="1448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Image preview">
            <a:extLst>
              <a:ext uri="{FF2B5EF4-FFF2-40B4-BE49-F238E27FC236}">
                <a16:creationId xmlns:a16="http://schemas.microsoft.com/office/drawing/2014/main" id="{5B0A15F8-F9D0-107D-F1E6-47D4E9979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641" y="4376939"/>
            <a:ext cx="1941170" cy="1458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Image preview">
            <a:extLst>
              <a:ext uri="{FF2B5EF4-FFF2-40B4-BE49-F238E27FC236}">
                <a16:creationId xmlns:a16="http://schemas.microsoft.com/office/drawing/2014/main" id="{89E467EB-D2D1-3487-47BC-091240A9E4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327" y="4393475"/>
            <a:ext cx="1909272" cy="1431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Image preview">
            <a:extLst>
              <a:ext uri="{FF2B5EF4-FFF2-40B4-BE49-F238E27FC236}">
                <a16:creationId xmlns:a16="http://schemas.microsoft.com/office/drawing/2014/main" id="{701A914C-69D7-30AB-B0C2-44EEBCE755B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4" t="13582" r="12580"/>
          <a:stretch/>
        </p:blipFill>
        <p:spPr bwMode="auto">
          <a:xfrm>
            <a:off x="9735360" y="2160928"/>
            <a:ext cx="1560566" cy="21280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429300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F0DFEE-2960-1656-F27B-8C49F4FFE3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CDA90-EB59-D7BC-E44F-8CD6F2EE4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9899"/>
          </a:xfrm>
          <a:ln w="38100"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Next Steps and Career Pathways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087E14-0194-5771-E91A-2D0A399D2A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040" y="1840152"/>
            <a:ext cx="11558016" cy="4316807"/>
          </a:xfrm>
          <a:ln>
            <a:solidFill>
              <a:schemeClr val="bg1"/>
            </a:solidFill>
          </a:ln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56ED28-55E7-CD40-174D-AC4EA0054A03}"/>
              </a:ext>
            </a:extLst>
          </p:cNvPr>
          <p:cNvSpPr txBox="1"/>
          <p:nvPr/>
        </p:nvSpPr>
        <p:spPr>
          <a:xfrm>
            <a:off x="2108076" y="6463192"/>
            <a:ext cx="8167458" cy="369332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‘Inspiring hearts and minds with Christ at the centre of all we say and do</a:t>
            </a:r>
            <a:r>
              <a:rPr lang="en-GB" i="1">
                <a:solidFill>
                  <a:schemeClr val="bg1"/>
                </a:solidFill>
              </a:rPr>
              <a:t>’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690C3F-03CD-DD7F-E941-9BFBCB5A3109}"/>
              </a:ext>
            </a:extLst>
          </p:cNvPr>
          <p:cNvSpPr txBox="1"/>
          <p:nvPr/>
        </p:nvSpPr>
        <p:spPr>
          <a:xfrm>
            <a:off x="511629" y="2068286"/>
            <a:ext cx="11081657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u="sng" dirty="0">
                <a:solidFill>
                  <a:schemeClr val="bg1"/>
                </a:solidFill>
              </a:rPr>
              <a:t>GCSE History leads into many different career pathways:</a:t>
            </a:r>
          </a:p>
          <a:p>
            <a:endParaRPr lang="en-GB" sz="2400" dirty="0">
              <a:solidFill>
                <a:schemeClr val="bg1"/>
              </a:solidFill>
            </a:endParaRPr>
          </a:p>
          <a:p>
            <a:r>
              <a:rPr lang="en-GB" sz="2400" dirty="0">
                <a:solidFill>
                  <a:schemeClr val="bg1"/>
                </a:solidFill>
              </a:rPr>
              <a:t>A-Levels, degrees and apprenticeships.</a:t>
            </a:r>
          </a:p>
          <a:p>
            <a:endParaRPr lang="en-GB" sz="2400" dirty="0">
              <a:solidFill>
                <a:schemeClr val="bg1"/>
              </a:solidFill>
            </a:endParaRPr>
          </a:p>
          <a:p>
            <a:r>
              <a:rPr lang="en-GB" sz="2400" b="1" u="sng" dirty="0">
                <a:solidFill>
                  <a:schemeClr val="bg1"/>
                </a:solidFill>
              </a:rPr>
              <a:t>Future Careers include:</a:t>
            </a:r>
          </a:p>
          <a:p>
            <a:r>
              <a:rPr lang="en-GB" sz="2400" dirty="0">
                <a:solidFill>
                  <a:schemeClr val="bg1"/>
                </a:solidFill>
              </a:rPr>
              <a:t>Lawyer</a:t>
            </a:r>
          </a:p>
          <a:p>
            <a:r>
              <a:rPr lang="en-GB" sz="2400" dirty="0">
                <a:solidFill>
                  <a:schemeClr val="bg1"/>
                </a:solidFill>
              </a:rPr>
              <a:t>Solicitor</a:t>
            </a:r>
          </a:p>
          <a:p>
            <a:r>
              <a:rPr lang="en-GB" sz="2400" dirty="0">
                <a:solidFill>
                  <a:schemeClr val="bg1"/>
                </a:solidFill>
              </a:rPr>
              <a:t>Journalist</a:t>
            </a:r>
          </a:p>
          <a:p>
            <a:r>
              <a:rPr lang="en-GB" sz="2400" dirty="0">
                <a:solidFill>
                  <a:schemeClr val="bg1"/>
                </a:solidFill>
              </a:rPr>
              <a:t>Archaeologist</a:t>
            </a:r>
          </a:p>
          <a:p>
            <a:r>
              <a:rPr lang="en-GB" sz="2400" dirty="0">
                <a:solidFill>
                  <a:schemeClr val="bg1"/>
                </a:solidFill>
              </a:rPr>
              <a:t>Archivist</a:t>
            </a:r>
          </a:p>
        </p:txBody>
      </p:sp>
    </p:spTree>
    <p:extLst>
      <p:ext uri="{BB962C8B-B14F-4D97-AF65-F5344CB8AC3E}">
        <p14:creationId xmlns:p14="http://schemas.microsoft.com/office/powerpoint/2010/main" val="3703225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3CB50F-21F1-5A35-92A8-B4F32ED696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A89C4-3115-900D-E4E0-7A2F8E713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97331"/>
          </a:xfrm>
          <a:ln w="38100"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Additional Information and 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74E538-FF2F-ED7B-AC52-A53FFE80A9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040" y="1840152"/>
            <a:ext cx="11558016" cy="4316807"/>
          </a:xfrm>
          <a:ln>
            <a:solidFill>
              <a:schemeClr val="bg1"/>
            </a:solidFill>
          </a:ln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775349-3356-E49E-7471-2D97CBE0956E}"/>
              </a:ext>
            </a:extLst>
          </p:cNvPr>
          <p:cNvSpPr txBox="1"/>
          <p:nvPr/>
        </p:nvSpPr>
        <p:spPr>
          <a:xfrm>
            <a:off x="2108076" y="6463192"/>
            <a:ext cx="8167458" cy="369332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‘Inspiring hearts and minds with Christ at the centre of all we say and do</a:t>
            </a:r>
            <a:r>
              <a:rPr lang="en-GB" i="1">
                <a:solidFill>
                  <a:schemeClr val="bg1"/>
                </a:solidFill>
              </a:rPr>
              <a:t>’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8C4DFB-5E45-592D-E3FE-83B509889810}"/>
              </a:ext>
            </a:extLst>
          </p:cNvPr>
          <p:cNvSpPr txBox="1"/>
          <p:nvPr/>
        </p:nvSpPr>
        <p:spPr>
          <a:xfrm>
            <a:off x="522514" y="2013857"/>
            <a:ext cx="111252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u="sng" dirty="0">
                <a:solidFill>
                  <a:schemeClr val="bg1"/>
                </a:solidFill>
              </a:rPr>
              <a:t>GCSE exam results are above national, local and regional average.</a:t>
            </a:r>
          </a:p>
          <a:p>
            <a:endParaRPr lang="en-GB" sz="2800" dirty="0">
              <a:solidFill>
                <a:schemeClr val="bg1"/>
              </a:solidFill>
            </a:endParaRPr>
          </a:p>
          <a:p>
            <a:r>
              <a:rPr lang="en-GB" sz="3600" dirty="0">
                <a:solidFill>
                  <a:schemeClr val="bg1"/>
                </a:solidFill>
              </a:rPr>
              <a:t>9-7 – 30% of our students achieved grade 7 or above. </a:t>
            </a:r>
          </a:p>
          <a:p>
            <a:r>
              <a:rPr lang="en-GB" sz="3600" dirty="0">
                <a:solidFill>
                  <a:schemeClr val="bg1"/>
                </a:solidFill>
              </a:rPr>
              <a:t>9-4% - 68% of our students achieved at least a grade 4. </a:t>
            </a:r>
          </a:p>
          <a:p>
            <a:endParaRPr lang="en-GB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69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9FAFD8-84D8-034D-E6D5-C8174C8F5D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9C513-EAB2-7B7F-B8AD-3CD30ED99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33907"/>
          </a:xfrm>
          <a:ln w="38100"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Frequently Asked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E0B2D7-7F56-BCC7-A81A-112726B7E1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040" y="1840152"/>
            <a:ext cx="11558016" cy="4316807"/>
          </a:xfrm>
          <a:ln>
            <a:solidFill>
              <a:schemeClr val="bg1"/>
            </a:solidFill>
          </a:ln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EE200A-F034-6960-18DB-EB1E317CEFE4}"/>
              </a:ext>
            </a:extLst>
          </p:cNvPr>
          <p:cNvSpPr txBox="1"/>
          <p:nvPr/>
        </p:nvSpPr>
        <p:spPr>
          <a:xfrm>
            <a:off x="2108076" y="6463192"/>
            <a:ext cx="8167458" cy="369332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‘Inspiring hearts and minds with Christ at the centre of all we say and do</a:t>
            </a:r>
            <a:r>
              <a:rPr lang="en-GB" i="1">
                <a:solidFill>
                  <a:schemeClr val="bg1"/>
                </a:solidFill>
              </a:rPr>
              <a:t>’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68CAC8-CF16-112C-7990-158AC0441D53}"/>
              </a:ext>
            </a:extLst>
          </p:cNvPr>
          <p:cNvSpPr txBox="1"/>
          <p:nvPr/>
        </p:nvSpPr>
        <p:spPr>
          <a:xfrm>
            <a:off x="313944" y="1951672"/>
            <a:ext cx="11321143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b="1" u="sng" dirty="0">
                <a:solidFill>
                  <a:schemeClr val="bg1"/>
                </a:solidFill>
              </a:rPr>
              <a:t>Is the course suitable for me?</a:t>
            </a:r>
          </a:p>
          <a:p>
            <a:r>
              <a:rPr lang="en-GB" sz="3200" dirty="0">
                <a:solidFill>
                  <a:schemeClr val="bg1"/>
                </a:solidFill>
              </a:rPr>
              <a:t>- You will need to show an interest in the subject.</a:t>
            </a:r>
          </a:p>
          <a:p>
            <a:r>
              <a:rPr lang="en-GB" sz="3200" dirty="0">
                <a:solidFill>
                  <a:schemeClr val="bg1"/>
                </a:solidFill>
              </a:rPr>
              <a:t>- You will need to be able to read and write at a good level.</a:t>
            </a:r>
          </a:p>
          <a:p>
            <a:r>
              <a:rPr lang="en-GB" sz="3200" dirty="0">
                <a:solidFill>
                  <a:schemeClr val="bg1"/>
                </a:solidFill>
              </a:rPr>
              <a:t>- You will need to be prepared to revise and memorise large amounts of information.</a:t>
            </a:r>
          </a:p>
          <a:p>
            <a:r>
              <a:rPr lang="en-GB" sz="3200" dirty="0">
                <a:solidFill>
                  <a:schemeClr val="bg1"/>
                </a:solidFill>
              </a:rPr>
              <a:t>- You will need to be prepared to write in depth and at length.</a:t>
            </a:r>
          </a:p>
          <a:p>
            <a:r>
              <a:rPr lang="en-GB" sz="3200" dirty="0">
                <a:solidFill>
                  <a:schemeClr val="bg1"/>
                </a:solidFill>
              </a:rPr>
              <a:t>- Students that are good at English tend to do well at History.</a:t>
            </a:r>
          </a:p>
        </p:txBody>
      </p:sp>
    </p:spTree>
    <p:extLst>
      <p:ext uri="{BB962C8B-B14F-4D97-AF65-F5344CB8AC3E}">
        <p14:creationId xmlns:p14="http://schemas.microsoft.com/office/powerpoint/2010/main" val="3330928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Year xmlns="e8a53ddf-688e-4772-906e-8e773fbc50f1" xsi:nil="true"/>
    <Lesson xmlns="e8a53ddf-688e-4772-906e-8e773fbc50f1" xsi:nil="true"/>
    <CustomTags xmlns="e8a53ddf-688e-4772-906e-8e773fbc50f1" xsi:nil="true"/>
    <KS xmlns="e8a53ddf-688e-4772-906e-8e773fbc50f1" xsi:nil="true"/>
    <m7d99c2bc7e54546898d75369951989b xmlns="e8a53ddf-688e-4772-906e-8e773fbc50f1">
      <Terms xmlns="http://schemas.microsoft.com/office/infopath/2007/PartnerControls"/>
    </m7d99c2bc7e54546898d75369951989b>
    <CurriculumSubject xmlns="e8a53ddf-688e-4772-906e-8e773fbc50f1">Staff</CurriculumSubject>
    <c2de43a4609240278ae4a68ac4cf3f9e xmlns="e8a53ddf-688e-4772-906e-8e773fbc50f1">
      <Terms xmlns="http://schemas.microsoft.com/office/infopath/2007/PartnerControls"/>
    </c2de43a4609240278ae4a68ac4cf3f9e>
    <TaxCatchAll xmlns="e8a53ddf-688e-4772-906e-8e773fbc50f1" xsi:nil="true"/>
    <f908b412cb9b47c8b4611620c63c67b6 xmlns="e8a53ddf-688e-4772-906e-8e773fbc50f1">
      <Terms xmlns="http://schemas.microsoft.com/office/infopath/2007/PartnerControls"/>
    </f908b412cb9b47c8b4611620c63c67b6>
    <ge0bb8af36ee4c1b86ae837e1ac45bea xmlns="e8a53ddf-688e-4772-906e-8e773fbc50f1">
      <Terms xmlns="http://schemas.microsoft.com/office/infopath/2007/PartnerControls"/>
    </ge0bb8af36ee4c1b86ae837e1ac45bea>
    <PersonalIdentificationData xmlns="e8a53ddf-688e-4772-906e-8e773fbc50f1" xsi:nil="true"/>
    <lcf76f155ced4ddcb4097134ff3c332f xmlns="85b6cea0-83f0-42c6-9c4f-7c7da97c36bf">
      <Terms xmlns="http://schemas.microsoft.com/office/infopath/2007/PartnerControls"/>
    </lcf76f155ced4ddcb4097134ff3c332f>
    <m886e2b4bfb94daca9fe45812b30eb2c xmlns="e8a53ddf-688e-4772-906e-8e773fbc50f1">
      <Terms xmlns="http://schemas.microsoft.com/office/infopath/2007/PartnerControls"/>
    </m886e2b4bfb94daca9fe45812b30eb2c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A7B9A3779A7EA469433A912F751FCB4" ma:contentTypeVersion="34" ma:contentTypeDescription="Create a new document." ma:contentTypeScope="" ma:versionID="c3ce0729444492e2e7ed6c1b0c5e5216">
  <xsd:schema xmlns:xsd="http://www.w3.org/2001/XMLSchema" xmlns:xs="http://www.w3.org/2001/XMLSchema" xmlns:p="http://schemas.microsoft.com/office/2006/metadata/properties" xmlns:ns2="e8a53ddf-688e-4772-906e-8e773fbc50f1" xmlns:ns3="85b6cea0-83f0-42c6-9c4f-7c7da97c36bf" targetNamespace="http://schemas.microsoft.com/office/2006/metadata/properties" ma:root="true" ma:fieldsID="7ad4edf24d4580e393b26ef1ec787d03" ns2:_="" ns3:_="">
    <xsd:import namespace="e8a53ddf-688e-4772-906e-8e773fbc50f1"/>
    <xsd:import namespace="85b6cea0-83f0-42c6-9c4f-7c7da97c36bf"/>
    <xsd:element name="properties">
      <xsd:complexType>
        <xsd:sequence>
          <xsd:element name="documentManagement">
            <xsd:complexType>
              <xsd:all>
                <xsd:element ref="ns2:f908b412cb9b47c8b4611620c63c67b6" minOccurs="0"/>
                <xsd:element ref="ns2:TaxCatchAll" minOccurs="0"/>
                <xsd:element ref="ns2:PersonalIdentificationData" minOccurs="0"/>
                <xsd:element ref="ns2:KS" minOccurs="0"/>
                <xsd:element ref="ns2:m886e2b4bfb94daca9fe45812b30eb2c" minOccurs="0"/>
                <xsd:element ref="ns2:ge0bb8af36ee4c1b86ae837e1ac45bea" minOccurs="0"/>
                <xsd:element ref="ns2:c2de43a4609240278ae4a68ac4cf3f9e" minOccurs="0"/>
                <xsd:element ref="ns2:m7d99c2bc7e54546898d75369951989b" minOccurs="0"/>
                <xsd:element ref="ns2:Year" minOccurs="0"/>
                <xsd:element ref="ns2:Lesson" minOccurs="0"/>
                <xsd:element ref="ns2:CustomTags" minOccurs="0"/>
                <xsd:element ref="ns2:CurriculumSubject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lcf76f155ced4ddcb4097134ff3c332f" minOccurs="0"/>
                <xsd:element ref="ns3:MediaServiceObjectDetectorVersions" minOccurs="0"/>
                <xsd:element ref="ns3:MediaServiceSearchPropertie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a53ddf-688e-4772-906e-8e773fbc50f1" elementFormDefault="qualified">
    <xsd:import namespace="http://schemas.microsoft.com/office/2006/documentManagement/types"/>
    <xsd:import namespace="http://schemas.microsoft.com/office/infopath/2007/PartnerControls"/>
    <xsd:element name="f908b412cb9b47c8b4611620c63c67b6" ma:index="9" nillable="true" ma:taxonomy="true" ma:internalName="f908b412cb9b47c8b4611620c63c67b6" ma:taxonomyFieldName="Staff_x0020_Category" ma:displayName="Staff Category" ma:default="" ma:fieldId="{f908b412-cb9b-47c8-b461-1620c63c67b6}" ma:sspId="c2e1509d-e6fe-4f2c-b84b-042f796b62cd" ma:termSetId="f8bc4358-e857-4663-b491-683e6f28e2e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92096fc8-3490-44c9-9034-ebaff1d2e088}" ma:internalName="TaxCatchAll" ma:showField="CatchAllData" ma:web="e8a53ddf-688e-4772-906e-8e773fbc50f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ersonalIdentificationData" ma:index="11" nillable="true" ma:displayName="Personal Identification Data" ma:default="" ma:internalName="PersonalIdentificationData">
      <xsd:simpleType>
        <xsd:restriction base="dms:Choice">
          <xsd:enumeration value="No"/>
          <xsd:enumeration value="Yes"/>
        </xsd:restriction>
      </xsd:simpleType>
    </xsd:element>
    <xsd:element name="KS" ma:index="12" nillable="true" ma:displayName="Key Stage" ma:default="" ma:internalName="KS">
      <xsd:simpleType>
        <xsd:restriction base="dms:Choice">
          <xsd:enumeration value="Foundation"/>
          <xsd:enumeration value="KS1"/>
          <xsd:enumeration value="KS2"/>
          <xsd:enumeration value="KS3"/>
          <xsd:enumeration value="KS4"/>
          <xsd:enumeration value="KS5"/>
        </xsd:restriction>
      </xsd:simpleType>
    </xsd:element>
    <xsd:element name="m886e2b4bfb94daca9fe45812b30eb2c" ma:index="14" nillable="true" ma:taxonomy="true" ma:internalName="m886e2b4bfb94daca9fe45812b30eb2c" ma:taxonomyFieldName="Topic" ma:displayName="Topic" ma:default="" ma:fieldId="{6886e2b4-bfb9-4dac-a9fe-45812b30eb2c}" ma:sspId="c2e1509d-e6fe-4f2c-b84b-042f796b62cd" ma:termSetId="41e60437-e8ff-4e62-9399-65ea6328172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ge0bb8af36ee4c1b86ae837e1ac45bea" ma:index="16" nillable="true" ma:taxonomy="true" ma:internalName="ge0bb8af36ee4c1b86ae837e1ac45bea" ma:taxonomyFieldName="ExamBoard" ma:displayName="Exam Board" ma:default="" ma:fieldId="{0e0bb8af-36ee-4c1b-86ae-837e1ac45bea}" ma:sspId="c2e1509d-e6fe-4f2c-b84b-042f796b62cd" ma:termSetId="e7b1d02c-96e0-4290-ad22-cc61cd54edc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2de43a4609240278ae4a68ac4cf3f9e" ma:index="18" nillable="true" ma:taxonomy="true" ma:internalName="c2de43a4609240278ae4a68ac4cf3f9e" ma:taxonomyFieldName="Week" ma:displayName="Week" ma:default="" ma:fieldId="{c2de43a4-6092-4027-8ae4-a68ac4cf3f9e}" ma:sspId="c2e1509d-e6fe-4f2c-b84b-042f796b62cd" ma:termSetId="b5fe4f1b-a58d-41b3-b60a-50bead85211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7d99c2bc7e54546898d75369951989b" ma:index="20" nillable="true" ma:taxonomy="true" ma:internalName="m7d99c2bc7e54546898d75369951989b" ma:taxonomyFieldName="Term" ma:displayName="Term" ma:default="" ma:fieldId="{67d99c2b-c7e5-4546-898d-75369951989b}" ma:sspId="c2e1509d-e6fe-4f2c-b84b-042f796b62cd" ma:termSetId="25f3c822-e4c5-4c28-ac02-aa3d1ae3dc1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Year" ma:index="21" nillable="true" ma:displayName="Year" ma:default="" ma:internalName="Year">
      <xsd:simpleType>
        <xsd:restriction base="dms:Choice">
          <xsd:enumeration value="R"/>
          <xsd:enumeration value="1"/>
          <xsd:enumeration value="2"/>
          <xsd:enumeration value="3"/>
          <xsd:enumeration value="4"/>
          <xsd:enumeration value="5"/>
          <xsd:enumeration value="6"/>
          <xsd:enumeration value="7"/>
          <xsd:enumeration value="8"/>
          <xsd:enumeration value="9"/>
          <xsd:enumeration value="10"/>
          <xsd:enumeration value="11"/>
          <xsd:enumeration value="12"/>
          <xsd:enumeration value="13"/>
        </xsd:restriction>
      </xsd:simpleType>
    </xsd:element>
    <xsd:element name="Lesson" ma:index="22" nillable="true" ma:displayName="Lesson" ma:default="" ma:internalName="Lesson">
      <xsd:simpleType>
        <xsd:restriction base="dms:Text"/>
      </xsd:simpleType>
    </xsd:element>
    <xsd:element name="CustomTags" ma:index="23" nillable="true" ma:displayName="Custom Tags" ma:default="" ma:internalName="CustomTags">
      <xsd:simpleType>
        <xsd:restriction base="dms:Text"/>
      </xsd:simpleType>
    </xsd:element>
    <xsd:element name="CurriculumSubject" ma:index="24" nillable="true" ma:displayName="Curriculum Subject" ma:default="Staff" ma:internalName="CurriculumSubject">
      <xsd:simpleType>
        <xsd:restriction base="dms:Text"/>
      </xsd:simpleType>
    </xsd:element>
    <xsd:element name="SharedWithUsers" ma:index="2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b6cea0-83f0-42c6-9c4f-7c7da97c36b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5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6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2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3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32" nillable="true" ma:displayName="Length (seconds)" ma:internalName="MediaLengthInSeconds" ma:readOnly="true">
      <xsd:simpleType>
        <xsd:restriction base="dms:Unknown"/>
      </xsd:simpleType>
    </xsd:element>
    <xsd:element name="MediaServiceAutoTags" ma:index="33" nillable="true" ma:displayName="Tags" ma:internalName="MediaServiceAutoTags" ma:readOnly="true">
      <xsd:simpleType>
        <xsd:restriction base="dms:Text"/>
      </xsd:simpleType>
    </xsd:element>
    <xsd:element name="MediaServiceOCR" ma:index="3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6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38" nillable="true" ma:taxonomy="true" ma:internalName="lcf76f155ced4ddcb4097134ff3c332f" ma:taxonomyFieldName="MediaServiceImageTags" ma:displayName="Image Tags" ma:readOnly="false" ma:fieldId="{5cf76f15-5ced-4ddc-b409-7134ff3c332f}" ma:taxonomyMulti="true" ma:sspId="c2e1509d-e6fe-4f2c-b84b-042f796b62c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3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4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41" nillable="true" ma:displayName="Location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699D3C7-8993-45A4-8907-F1EDB9DA119B}">
  <ds:schemaRefs>
    <ds:schemaRef ds:uri="272910fa-7f65-41e8-bf4a-bd1e3ed75656"/>
    <ds:schemaRef ds:uri="85b6cea0-83f0-42c6-9c4f-7c7da97c36bf"/>
    <ds:schemaRef ds:uri="ab35c4c7-26b0-482c-98d2-42ed203ca081"/>
    <ds:schemaRef ds:uri="e8a53ddf-688e-4772-906e-8e773fbc50f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520F30A-FD11-4C98-A766-5DC74B6CB426}">
  <ds:schemaRefs>
    <ds:schemaRef ds:uri="85b6cea0-83f0-42c6-9c4f-7c7da97c36bf"/>
    <ds:schemaRef ds:uri="e8a53ddf-688e-4772-906e-8e773fbc50f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3252E3CA-69E2-4619-ACA8-8D2C16BCD8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410</Words>
  <Application>Microsoft Office PowerPoint</Application>
  <PresentationFormat>Widescreen</PresentationFormat>
  <Paragraphs>60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Year 9 Options 2026-2028</vt:lpstr>
      <vt:lpstr>Course and Qualification Information</vt:lpstr>
      <vt:lpstr>Assessment Information</vt:lpstr>
      <vt:lpstr>Extra Curricular Opportunities</vt:lpstr>
      <vt:lpstr>Next Steps and Career Pathways</vt:lpstr>
      <vt:lpstr>Additional Information and Outcomes</vt:lpstr>
      <vt:lpstr>Frequently Asked Questions</vt:lpstr>
    </vt:vector>
  </TitlesOfParts>
  <Company>Bishop Milner Catholic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PSumner</dc:creator>
  <cp:lastModifiedBy>PJohn</cp:lastModifiedBy>
  <cp:revision>7</cp:revision>
  <dcterms:created xsi:type="dcterms:W3CDTF">2018-01-16T10:20:02Z</dcterms:created>
  <dcterms:modified xsi:type="dcterms:W3CDTF">2026-04-20T12:11:25Z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0x0101001A7B9A3779A7EA469433A912F751FCB4</vt:lpwstr>
  </property>
  <property fmtid="{D5CDD505-2E9C-101B-9397-08002B2CF9AE}" pid="3" name="Order">
    <vt:r8>252200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ExamBoard">
    <vt:lpwstr/>
  </property>
  <property fmtid="{D5CDD505-2E9C-101B-9397-08002B2CF9AE}" pid="10" name="Topic">
    <vt:lpwstr/>
  </property>
  <property fmtid="{D5CDD505-2E9C-101B-9397-08002B2CF9AE}" pid="11" name="Term">
    <vt:lpwstr/>
  </property>
  <property fmtid="{D5CDD505-2E9C-101B-9397-08002B2CF9AE}" pid="12" name="Staff Category">
    <vt:lpwstr/>
  </property>
  <property fmtid="{D5CDD505-2E9C-101B-9397-08002B2CF9AE}" pid="13" name="Week">
    <vt:lpwstr/>
  </property>
  <property fmtid="{D5CDD505-2E9C-101B-9397-08002B2CF9AE}" pid="14" name="Staff_x0020_Category">
    <vt:lpwstr/>
  </property>
  <property fmtid="{D5CDD505-2E9C-101B-9397-08002B2CF9AE}" pid="15" name="MediaServiceImageTags">
    <vt:lpwstr/>
  </property>
</Properties>
</file>