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4"/>
  </p:sldMasterIdLst>
  <p:notesMasterIdLst>
    <p:notesMasterId r:id="rId30"/>
  </p:notesMasterIdLst>
  <p:handoutMasterIdLst>
    <p:handoutMasterId r:id="rId31"/>
  </p:handoutMasterIdLst>
  <p:sldIdLst>
    <p:sldId id="392" r:id="rId5"/>
    <p:sldId id="294" r:id="rId6"/>
    <p:sldId id="309" r:id="rId7"/>
    <p:sldId id="306" r:id="rId8"/>
    <p:sldId id="287" r:id="rId9"/>
    <p:sldId id="311" r:id="rId10"/>
    <p:sldId id="313" r:id="rId11"/>
    <p:sldId id="265" r:id="rId12"/>
    <p:sldId id="388" r:id="rId13"/>
    <p:sldId id="260" r:id="rId14"/>
    <p:sldId id="259" r:id="rId15"/>
    <p:sldId id="315" r:id="rId16"/>
    <p:sldId id="329" r:id="rId17"/>
    <p:sldId id="263" r:id="rId18"/>
    <p:sldId id="272" r:id="rId19"/>
    <p:sldId id="288" r:id="rId20"/>
    <p:sldId id="312" r:id="rId21"/>
    <p:sldId id="382" r:id="rId22"/>
    <p:sldId id="266" r:id="rId23"/>
    <p:sldId id="264" r:id="rId24"/>
    <p:sldId id="267" r:id="rId25"/>
    <p:sldId id="366" r:id="rId26"/>
    <p:sldId id="387" r:id="rId27"/>
    <p:sldId id="310" r:id="rId28"/>
    <p:sldId id="27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D40A9-AC49-4B2F-A1B3-C72A6DBD8F7D}" v="4" dt="2026-03-20T14:12:03.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085"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D9E0BD-B447-44A1-B80B-B299C5CCE6BC}" type="datetimeFigureOut">
              <a:rPr lang="en-GB" smtClean="0"/>
              <a:t>20/04/2026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FF74B-7A04-42E4-B3C5-50D97816FD65}" type="slidenum">
              <a:rPr lang="en-GB" smtClean="0"/>
              <a:t>‹#›</a:t>
            </a:fld>
            <a:endParaRPr lang="en-GB"/>
          </a:p>
        </p:txBody>
      </p:sp>
    </p:spTree>
    <p:extLst>
      <p:ext uri="{BB962C8B-B14F-4D97-AF65-F5344CB8AC3E}">
        <p14:creationId xmlns:p14="http://schemas.microsoft.com/office/powerpoint/2010/main" val="106289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E9094-4037-4BB6-93A4-40F5ADFEED03}" type="datetimeFigureOut">
              <a:rPr lang="en-GB" smtClean="0"/>
              <a:t>20/04/2026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30E53-95CA-4AFD-8DE8-FA24E7B88994}" type="slidenum">
              <a:rPr lang="en-GB" smtClean="0"/>
              <a:t>‹#›</a:t>
            </a:fld>
            <a:endParaRPr lang="en-GB"/>
          </a:p>
        </p:txBody>
      </p:sp>
    </p:spTree>
    <p:extLst>
      <p:ext uri="{BB962C8B-B14F-4D97-AF65-F5344CB8AC3E}">
        <p14:creationId xmlns:p14="http://schemas.microsoft.com/office/powerpoint/2010/main" val="11483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A95694-3D83-4DCE-8106-DD0AEB665703}" type="slidenum">
              <a:rPr lang="en-GB" smtClean="0"/>
              <a:t>11</a:t>
            </a:fld>
            <a:endParaRPr lang="en-GB"/>
          </a:p>
        </p:txBody>
      </p:sp>
    </p:spTree>
    <p:extLst>
      <p:ext uri="{BB962C8B-B14F-4D97-AF65-F5344CB8AC3E}">
        <p14:creationId xmlns:p14="http://schemas.microsoft.com/office/powerpoint/2010/main" val="130044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13C6-B224-0536-3895-B96EF4947073}"/>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88AF385C-CB4A-C42A-32B1-DB08822B08B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69A6DECE-F518-A073-1E9F-FDBD2B5E0449}"/>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5" name="Footer Placeholder 4">
            <a:extLst>
              <a:ext uri="{FF2B5EF4-FFF2-40B4-BE49-F238E27FC236}">
                <a16:creationId xmlns:a16="http://schemas.microsoft.com/office/drawing/2014/main" id="{74A65685-4485-BB80-29D7-894F2D7159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C3CE67-52D5-1907-7343-6CDBCF194D72}"/>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229549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A6B6-AA80-FBCF-4614-F77541CA54B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26CD60E-5F2F-C879-AFA6-A7EB319975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4ED3D0-72F0-43E4-58BB-5CACAE797DFF}"/>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5" name="Footer Placeholder 4">
            <a:extLst>
              <a:ext uri="{FF2B5EF4-FFF2-40B4-BE49-F238E27FC236}">
                <a16:creationId xmlns:a16="http://schemas.microsoft.com/office/drawing/2014/main" id="{D4D09EF5-705D-5F0E-7F56-5E652CED1C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FBDE6C-A21D-891E-70C2-45AC2105DABE}"/>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262800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273371-7658-84D6-F005-5C9A4BC2F860}"/>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A56D9E7-96D8-BB79-4F26-D2C71FC6ED71}"/>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529609-3EBA-0F1C-D64B-4DA63186DB9C}"/>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5" name="Footer Placeholder 4">
            <a:extLst>
              <a:ext uri="{FF2B5EF4-FFF2-40B4-BE49-F238E27FC236}">
                <a16:creationId xmlns:a16="http://schemas.microsoft.com/office/drawing/2014/main" id="{B69FD2A7-9C16-A583-795D-CE522C945A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5ABE4-51A4-44DE-FE65-E8F4C2780E50}"/>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397086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B5BC3-6767-F95A-98AA-0051D5FFAC3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A6D16FC-6190-6D37-7390-F2ABC8027E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E44A47-C9F8-1150-D720-C31AFADB81CB}"/>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5" name="Footer Placeholder 4">
            <a:extLst>
              <a:ext uri="{FF2B5EF4-FFF2-40B4-BE49-F238E27FC236}">
                <a16:creationId xmlns:a16="http://schemas.microsoft.com/office/drawing/2014/main" id="{1AE1953E-FB69-D1AD-AD6B-395132445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1A83ED-3AD6-6C11-D2E7-8D24FBAE73C9}"/>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3265697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2D14-CFD1-FAA6-A3C1-D586C752D822}"/>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4C8640CC-929C-DFE8-4B11-BB9EDFC41464}"/>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8FC13C-66E0-4CF9-4B0D-58362125AA16}"/>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5" name="Footer Placeholder 4">
            <a:extLst>
              <a:ext uri="{FF2B5EF4-FFF2-40B4-BE49-F238E27FC236}">
                <a16:creationId xmlns:a16="http://schemas.microsoft.com/office/drawing/2014/main" id="{811E21AD-70D9-854A-8366-40C5A251CB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65900E-1CF1-8638-37D3-E7102E3D4892}"/>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35250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32F1-6C9B-09AC-C851-7F87037BE9E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385EA70-DB07-E0D9-AFE3-51A6BD5B2A3B}"/>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880BD01-002A-A682-C654-2BC9DC013DE7}"/>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564C3D7-73EC-7678-C534-E728DC686D1A}"/>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6" name="Footer Placeholder 5">
            <a:extLst>
              <a:ext uri="{FF2B5EF4-FFF2-40B4-BE49-F238E27FC236}">
                <a16:creationId xmlns:a16="http://schemas.microsoft.com/office/drawing/2014/main" id="{432EF216-D8A1-A731-5AA5-650807EBD0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E574E-3276-04A6-70DB-58F89A80F4F1}"/>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1098232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C7AB-C8B6-1392-097C-3579E7A3B52A}"/>
              </a:ext>
            </a:extLst>
          </p:cNvPr>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36E0344-AC13-FC45-4B97-16402823933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24DBA140-D29C-5F9B-DAF5-85B85C4396F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C5A034B-C487-D627-F91A-1762F9E4820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C4939D8-48C4-4280-1DD2-E3603CA300F2}"/>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9C833CC-8629-D569-F20A-C9486B1B6167}"/>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8" name="Footer Placeholder 7">
            <a:extLst>
              <a:ext uri="{FF2B5EF4-FFF2-40B4-BE49-F238E27FC236}">
                <a16:creationId xmlns:a16="http://schemas.microsoft.com/office/drawing/2014/main" id="{37EE3CE1-83D8-4463-F642-A8B2895179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83AC7C-A8A3-6588-4113-F346750079AF}"/>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62069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03E6-794E-8D9A-E4A6-F99034691DA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0205A26-4B74-AF05-98B7-348937CBED0A}"/>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4" name="Footer Placeholder 3">
            <a:extLst>
              <a:ext uri="{FF2B5EF4-FFF2-40B4-BE49-F238E27FC236}">
                <a16:creationId xmlns:a16="http://schemas.microsoft.com/office/drawing/2014/main" id="{1680C69A-4703-79C7-A176-4DD23500BD6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E79B8F-CC2C-0DA2-D4B7-5C189132E4FA}"/>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308698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B6744D-4C52-8513-AEF2-C9DE885E43E3}"/>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3" name="Footer Placeholder 2">
            <a:extLst>
              <a:ext uri="{FF2B5EF4-FFF2-40B4-BE49-F238E27FC236}">
                <a16:creationId xmlns:a16="http://schemas.microsoft.com/office/drawing/2014/main" id="{0E1F642C-1F72-145A-51DC-A82340E192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969755-592C-3B74-CB07-365956BE644F}"/>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39792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76B7-EA0C-2095-0173-FE60E3D49BDD}"/>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499C9F0C-A5F7-58F8-74DF-591BF109331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D04581C-3AA5-9CF4-BBDE-8C71DC143B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A5A1737-DD7D-431E-A14A-9508A221A2CD}"/>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6" name="Footer Placeholder 5">
            <a:extLst>
              <a:ext uri="{FF2B5EF4-FFF2-40B4-BE49-F238E27FC236}">
                <a16:creationId xmlns:a16="http://schemas.microsoft.com/office/drawing/2014/main" id="{AD733EF7-05A1-C873-8675-2764B9850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6196D7-16B3-BEC9-0BF4-A24DEF99DBCB}"/>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293369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5D05-A7D0-E2B0-7EA9-533F006717E6}"/>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B3698934-C3E0-C6D5-804F-180AA8E1022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77A4CA73-7DED-33D4-D2C2-BEC4D29DEF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490BE39-648D-2215-F6D1-932892FD6947}"/>
              </a:ext>
            </a:extLst>
          </p:cNvPr>
          <p:cNvSpPr>
            <a:spLocks noGrp="1"/>
          </p:cNvSpPr>
          <p:nvPr>
            <p:ph type="dt" sz="half" idx="10"/>
          </p:nvPr>
        </p:nvSpPr>
        <p:spPr/>
        <p:txBody>
          <a:bodyPr/>
          <a:lstStyle/>
          <a:p>
            <a:fld id="{AC7541E5-CD40-4149-B460-1EC448E13F65}" type="datetimeFigureOut">
              <a:rPr lang="en-GB" smtClean="0"/>
              <a:t>20/04/2026</a:t>
            </a:fld>
            <a:endParaRPr lang="en-GB"/>
          </a:p>
        </p:txBody>
      </p:sp>
      <p:sp>
        <p:nvSpPr>
          <p:cNvPr id="6" name="Footer Placeholder 5">
            <a:extLst>
              <a:ext uri="{FF2B5EF4-FFF2-40B4-BE49-F238E27FC236}">
                <a16:creationId xmlns:a16="http://schemas.microsoft.com/office/drawing/2014/main" id="{2AFC4B4B-5E79-C604-EF61-C17FA18AAE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F9D591-EC23-3D9A-09C3-B121014377EE}"/>
              </a:ext>
            </a:extLst>
          </p:cNvPr>
          <p:cNvSpPr>
            <a:spLocks noGrp="1"/>
          </p:cNvSpPr>
          <p:nvPr>
            <p:ph type="sldNum" sz="quarter" idx="12"/>
          </p:nvPr>
        </p:nvSpPr>
        <p:spPr/>
        <p:txBody>
          <a:bodyPr/>
          <a:lstStyle/>
          <a:p>
            <a:fld id="{36510152-9312-44A9-864D-0DAB8B0B007F}" type="slidenum">
              <a:rPr lang="en-GB" smtClean="0"/>
              <a:t>‹#›</a:t>
            </a:fld>
            <a:endParaRPr lang="en-GB"/>
          </a:p>
        </p:txBody>
      </p:sp>
    </p:spTree>
    <p:extLst>
      <p:ext uri="{BB962C8B-B14F-4D97-AF65-F5344CB8AC3E}">
        <p14:creationId xmlns:p14="http://schemas.microsoft.com/office/powerpoint/2010/main" val="273127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3C50C9-B851-02BA-A347-7C57FEDC62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DA0B5EC-71C2-7FEF-1A31-07C04762CB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0BC8C5-FB3B-40AE-AFB3-4914237534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AC7541E5-CD40-4149-B460-1EC448E13F65}" type="datetimeFigureOut">
              <a:rPr lang="en-GB" smtClean="0"/>
              <a:t>20/04/2026</a:t>
            </a:fld>
            <a:endParaRPr lang="en-GB"/>
          </a:p>
        </p:txBody>
      </p:sp>
      <p:sp>
        <p:nvSpPr>
          <p:cNvPr id="5" name="Footer Placeholder 4">
            <a:extLst>
              <a:ext uri="{FF2B5EF4-FFF2-40B4-BE49-F238E27FC236}">
                <a16:creationId xmlns:a16="http://schemas.microsoft.com/office/drawing/2014/main" id="{45D57EEC-F696-0F8B-87A4-98E8C9A5E0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6E24D21-5165-4E08-287A-5A7D3F7E40B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6510152-9312-44A9-864D-0DAB8B0B007F}" type="slidenum">
              <a:rPr lang="en-GB" smtClean="0"/>
              <a:t>‹#›</a:t>
            </a:fld>
            <a:endParaRPr lang="en-GB"/>
          </a:p>
        </p:txBody>
      </p:sp>
    </p:spTree>
    <p:extLst>
      <p:ext uri="{BB962C8B-B14F-4D97-AF65-F5344CB8AC3E}">
        <p14:creationId xmlns:p14="http://schemas.microsoft.com/office/powerpoint/2010/main" val="169585308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jp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jp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1.jp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jp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1.jp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1.jpg"/><Relationship Id="rId4" Type="http://schemas.openxmlformats.org/officeDocument/2006/relationships/image" Target="../media/image70.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1.jp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C078-D367-49D4-7782-04737CB06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CC1FE-E276-CD72-4FCE-710C94CF338F}"/>
              </a:ext>
            </a:extLst>
          </p:cNvPr>
          <p:cNvSpPr>
            <a:spLocks noGrp="1"/>
          </p:cNvSpPr>
          <p:nvPr>
            <p:ph type="title"/>
          </p:nvPr>
        </p:nvSpPr>
        <p:spPr>
          <a:xfrm>
            <a:off x="2411760" y="116632"/>
            <a:ext cx="6360345" cy="1495375"/>
          </a:xfrm>
        </p:spPr>
        <p:txBody>
          <a:bodyPr>
            <a:normAutofit/>
          </a:bodyPr>
          <a:lstStyle/>
          <a:p>
            <a:pPr algn="ctr"/>
            <a:r>
              <a:rPr lang="en-GB"/>
              <a:t>OCR Cambridge National in Engineering Design</a:t>
            </a:r>
          </a:p>
        </p:txBody>
      </p:sp>
      <p:pic>
        <p:nvPicPr>
          <p:cNvPr id="3" name="Picture 2" descr="C:\Users\lmaitland\AppData\Local\Microsoft\Windows\INetCache\Content.MSO\E56AC93D.tmp">
            <a:extLst>
              <a:ext uri="{FF2B5EF4-FFF2-40B4-BE49-F238E27FC236}">
                <a16:creationId xmlns:a16="http://schemas.microsoft.com/office/drawing/2014/main" id="{7B8600BA-67A6-E12B-E120-132410F08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pic>
        <p:nvPicPr>
          <p:cNvPr id="11" name="Picture 10" descr="A drawing of a train&#10;&#10;AI-generated content may be incorrect.">
            <a:extLst>
              <a:ext uri="{FF2B5EF4-FFF2-40B4-BE49-F238E27FC236}">
                <a16:creationId xmlns:a16="http://schemas.microsoft.com/office/drawing/2014/main" id="{340CFAFB-B710-8E22-60B9-ECDE16BBF3D9}"/>
              </a:ext>
            </a:extLst>
          </p:cNvPr>
          <p:cNvPicPr>
            <a:picLocks noChangeAspect="1"/>
          </p:cNvPicPr>
          <p:nvPr/>
        </p:nvPicPr>
        <p:blipFill>
          <a:blip r:embed="rId3"/>
          <a:stretch>
            <a:fillRect/>
          </a:stretch>
        </p:blipFill>
        <p:spPr>
          <a:xfrm>
            <a:off x="262169" y="1908717"/>
            <a:ext cx="1549788" cy="966440"/>
          </a:xfrm>
          <a:prstGeom prst="rect">
            <a:avLst/>
          </a:prstGeom>
        </p:spPr>
      </p:pic>
      <p:pic>
        <p:nvPicPr>
          <p:cNvPr id="13" name="Picture 12" descr="A drawing of a bus&#10;&#10;AI-generated content may be incorrect.">
            <a:extLst>
              <a:ext uri="{FF2B5EF4-FFF2-40B4-BE49-F238E27FC236}">
                <a16:creationId xmlns:a16="http://schemas.microsoft.com/office/drawing/2014/main" id="{AE43FD7D-6DB5-E350-F9C0-5C7DDAD56284}"/>
              </a:ext>
            </a:extLst>
          </p:cNvPr>
          <p:cNvPicPr>
            <a:picLocks noChangeAspect="1"/>
          </p:cNvPicPr>
          <p:nvPr/>
        </p:nvPicPr>
        <p:blipFill>
          <a:blip r:embed="rId4"/>
          <a:stretch>
            <a:fillRect/>
          </a:stretch>
        </p:blipFill>
        <p:spPr>
          <a:xfrm>
            <a:off x="168430" y="2974355"/>
            <a:ext cx="1714965" cy="1645270"/>
          </a:xfrm>
          <a:prstGeom prst="rect">
            <a:avLst/>
          </a:prstGeom>
        </p:spPr>
      </p:pic>
      <p:pic>
        <p:nvPicPr>
          <p:cNvPr id="14" name="Picture 13" descr="A drawing of a train&#10;&#10;AI-generated content may be incorrect.">
            <a:extLst>
              <a:ext uri="{FF2B5EF4-FFF2-40B4-BE49-F238E27FC236}">
                <a16:creationId xmlns:a16="http://schemas.microsoft.com/office/drawing/2014/main" id="{FFEA0ACA-87FC-FA13-1B5D-29AC9895DD3B}"/>
              </a:ext>
            </a:extLst>
          </p:cNvPr>
          <p:cNvPicPr>
            <a:picLocks noChangeAspect="1"/>
          </p:cNvPicPr>
          <p:nvPr/>
        </p:nvPicPr>
        <p:blipFill>
          <a:blip r:embed="rId5"/>
          <a:stretch>
            <a:fillRect/>
          </a:stretch>
        </p:blipFill>
        <p:spPr>
          <a:xfrm>
            <a:off x="1984686" y="1912550"/>
            <a:ext cx="3290074" cy="1895477"/>
          </a:xfrm>
          <a:prstGeom prst="rect">
            <a:avLst/>
          </a:prstGeom>
        </p:spPr>
      </p:pic>
      <p:grpSp>
        <p:nvGrpSpPr>
          <p:cNvPr id="19" name="Group 18">
            <a:extLst>
              <a:ext uri="{FF2B5EF4-FFF2-40B4-BE49-F238E27FC236}">
                <a16:creationId xmlns:a16="http://schemas.microsoft.com/office/drawing/2014/main" id="{2BA86CCD-24C6-17E5-704D-2AF312F7D9ED}"/>
              </a:ext>
            </a:extLst>
          </p:cNvPr>
          <p:cNvGrpSpPr/>
          <p:nvPr/>
        </p:nvGrpSpPr>
        <p:grpSpPr>
          <a:xfrm>
            <a:off x="5742457" y="1908718"/>
            <a:ext cx="3308428" cy="3043935"/>
            <a:chOff x="4767378" y="3574081"/>
            <a:chExt cx="2349424" cy="2263350"/>
          </a:xfrm>
        </p:grpSpPr>
        <p:pic>
          <p:nvPicPr>
            <p:cNvPr id="16" name="Picture 15">
              <a:extLst>
                <a:ext uri="{FF2B5EF4-FFF2-40B4-BE49-F238E27FC236}">
                  <a16:creationId xmlns:a16="http://schemas.microsoft.com/office/drawing/2014/main" id="{222D0E35-FB36-F548-D7FA-95306C5EAB19}"/>
                </a:ext>
              </a:extLst>
            </p:cNvPr>
            <p:cNvPicPr>
              <a:picLocks noChangeAspect="1"/>
            </p:cNvPicPr>
            <p:nvPr/>
          </p:nvPicPr>
          <p:blipFill>
            <a:blip r:embed="rId6"/>
            <a:stretch>
              <a:fillRect/>
            </a:stretch>
          </p:blipFill>
          <p:spPr>
            <a:xfrm>
              <a:off x="4767378" y="3574081"/>
              <a:ext cx="1493799" cy="1237553"/>
            </a:xfrm>
            <a:prstGeom prst="rect">
              <a:avLst/>
            </a:prstGeom>
          </p:spPr>
        </p:pic>
        <p:pic>
          <p:nvPicPr>
            <p:cNvPr id="17" name="Picture 16" descr="A model of a vehicle&#10;&#10;AI-generated content may be incorrect.">
              <a:extLst>
                <a:ext uri="{FF2B5EF4-FFF2-40B4-BE49-F238E27FC236}">
                  <a16:creationId xmlns:a16="http://schemas.microsoft.com/office/drawing/2014/main" id="{21ABC38C-4024-A888-F827-B5831F22C4E8}"/>
                </a:ext>
              </a:extLst>
            </p:cNvPr>
            <p:cNvPicPr>
              <a:picLocks noChangeAspect="1"/>
            </p:cNvPicPr>
            <p:nvPr/>
          </p:nvPicPr>
          <p:blipFill>
            <a:blip r:embed="rId7"/>
            <a:stretch>
              <a:fillRect/>
            </a:stretch>
          </p:blipFill>
          <p:spPr>
            <a:xfrm>
              <a:off x="5785160" y="4622412"/>
              <a:ext cx="1331642" cy="1215019"/>
            </a:xfrm>
            <a:prstGeom prst="rect">
              <a:avLst/>
            </a:prstGeom>
          </p:spPr>
        </p:pic>
      </p:grpSp>
      <p:pic>
        <p:nvPicPr>
          <p:cNvPr id="4" name="Picture 3">
            <a:extLst>
              <a:ext uri="{FF2B5EF4-FFF2-40B4-BE49-F238E27FC236}">
                <a16:creationId xmlns:a16="http://schemas.microsoft.com/office/drawing/2014/main" id="{0D17ADCA-2AC1-9F50-401E-D5C6F222A389}"/>
              </a:ext>
            </a:extLst>
          </p:cNvPr>
          <p:cNvPicPr>
            <a:picLocks noChangeAspect="1"/>
          </p:cNvPicPr>
          <p:nvPr/>
        </p:nvPicPr>
        <p:blipFill>
          <a:blip r:embed="rId8"/>
          <a:stretch>
            <a:fillRect/>
          </a:stretch>
        </p:blipFill>
        <p:spPr>
          <a:xfrm>
            <a:off x="2923362" y="5219353"/>
            <a:ext cx="1736106" cy="1370439"/>
          </a:xfrm>
          <a:prstGeom prst="rect">
            <a:avLst/>
          </a:prstGeom>
        </p:spPr>
      </p:pic>
      <p:pic>
        <p:nvPicPr>
          <p:cNvPr id="5" name="Picture 4" descr="A wooden phone holder with holes&#10;&#10;AI-generated content may be incorrect.">
            <a:extLst>
              <a:ext uri="{FF2B5EF4-FFF2-40B4-BE49-F238E27FC236}">
                <a16:creationId xmlns:a16="http://schemas.microsoft.com/office/drawing/2014/main" id="{AE42CC59-F631-4F82-620B-CCEB759CC352}"/>
              </a:ext>
            </a:extLst>
          </p:cNvPr>
          <p:cNvPicPr>
            <a:picLocks noChangeAspect="1"/>
          </p:cNvPicPr>
          <p:nvPr/>
        </p:nvPicPr>
        <p:blipFill>
          <a:blip r:embed="rId9"/>
          <a:stretch>
            <a:fillRect/>
          </a:stretch>
        </p:blipFill>
        <p:spPr>
          <a:xfrm>
            <a:off x="4797696" y="4256979"/>
            <a:ext cx="1890364" cy="2380785"/>
          </a:xfrm>
          <a:prstGeom prst="rect">
            <a:avLst/>
          </a:prstGeom>
        </p:spPr>
      </p:pic>
      <p:pic>
        <p:nvPicPr>
          <p:cNvPr id="6" name="Picture 5" descr="A drawing of a speaker&#10;&#10;AI-generated content may be incorrect.">
            <a:extLst>
              <a:ext uri="{FF2B5EF4-FFF2-40B4-BE49-F238E27FC236}">
                <a16:creationId xmlns:a16="http://schemas.microsoft.com/office/drawing/2014/main" id="{0DF8B6EE-AADF-58DA-A41A-6860C8198183}"/>
              </a:ext>
            </a:extLst>
          </p:cNvPr>
          <p:cNvPicPr>
            <a:picLocks noChangeAspect="1"/>
          </p:cNvPicPr>
          <p:nvPr/>
        </p:nvPicPr>
        <p:blipFill>
          <a:blip r:embed="rId10"/>
          <a:stretch>
            <a:fillRect/>
          </a:stretch>
        </p:blipFill>
        <p:spPr>
          <a:xfrm>
            <a:off x="476250" y="5146056"/>
            <a:ext cx="2114086" cy="1517031"/>
          </a:xfrm>
          <a:prstGeom prst="rect">
            <a:avLst/>
          </a:prstGeom>
        </p:spPr>
      </p:pic>
    </p:spTree>
    <p:extLst>
      <p:ext uri="{BB962C8B-B14F-4D97-AF65-F5344CB8AC3E}">
        <p14:creationId xmlns:p14="http://schemas.microsoft.com/office/powerpoint/2010/main" val="267849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8F9A6-35F6-46E5-8BDD-30B8F8AA0C79}"/>
              </a:ext>
            </a:extLst>
          </p:cNvPr>
          <p:cNvPicPr>
            <a:picLocks noChangeAspect="1"/>
          </p:cNvPicPr>
          <p:nvPr/>
        </p:nvPicPr>
        <p:blipFill>
          <a:blip r:embed="rId2"/>
          <a:stretch>
            <a:fillRect/>
          </a:stretch>
        </p:blipFill>
        <p:spPr>
          <a:xfrm>
            <a:off x="866057" y="1848159"/>
            <a:ext cx="3384376" cy="4446842"/>
          </a:xfrm>
          <a:prstGeom prst="rect">
            <a:avLst/>
          </a:prstGeom>
        </p:spPr>
      </p:pic>
      <p:pic>
        <p:nvPicPr>
          <p:cNvPr id="4" name="Picture 3">
            <a:extLst>
              <a:ext uri="{FF2B5EF4-FFF2-40B4-BE49-F238E27FC236}">
                <a16:creationId xmlns:a16="http://schemas.microsoft.com/office/drawing/2014/main" id="{864E5C3A-AE27-4C11-BDBA-C3B6A310744A}"/>
              </a:ext>
            </a:extLst>
          </p:cNvPr>
          <p:cNvPicPr>
            <a:picLocks noChangeAspect="1"/>
          </p:cNvPicPr>
          <p:nvPr/>
        </p:nvPicPr>
        <p:blipFill>
          <a:blip r:embed="rId3"/>
          <a:stretch>
            <a:fillRect/>
          </a:stretch>
        </p:blipFill>
        <p:spPr>
          <a:xfrm>
            <a:off x="4539529" y="1844824"/>
            <a:ext cx="3711945" cy="4409580"/>
          </a:xfrm>
          <a:prstGeom prst="rect">
            <a:avLst/>
          </a:prstGeom>
        </p:spPr>
      </p:pic>
      <p:sp>
        <p:nvSpPr>
          <p:cNvPr id="5" name="Title 1">
            <a:extLst>
              <a:ext uri="{FF2B5EF4-FFF2-40B4-BE49-F238E27FC236}">
                <a16:creationId xmlns:a16="http://schemas.microsoft.com/office/drawing/2014/main" id="{A8D1D74B-1BA7-4EDD-9B0D-5D1E45067B54}"/>
              </a:ext>
            </a:extLst>
          </p:cNvPr>
          <p:cNvSpPr>
            <a:spLocks noGrp="1"/>
          </p:cNvSpPr>
          <p:nvPr>
            <p:ph type="title"/>
          </p:nvPr>
        </p:nvSpPr>
        <p:spPr>
          <a:xfrm>
            <a:off x="1667284" y="513728"/>
            <a:ext cx="5544616" cy="796028"/>
          </a:xfrm>
        </p:spPr>
        <p:txBody>
          <a:bodyPr>
            <a:noAutofit/>
          </a:bodyPr>
          <a:lstStyle/>
          <a:p>
            <a:r>
              <a:rPr lang="en-GB" sz="3200"/>
              <a:t>R038 Principles of Engineering Design – Exam Content</a:t>
            </a:r>
          </a:p>
        </p:txBody>
      </p:sp>
      <p:pic>
        <p:nvPicPr>
          <p:cNvPr id="2" name="Picture 1" descr="C:\Users\lmaitland\AppData\Local\Microsoft\Windows\INetCache\Content.MSO\E56AC93D.tmp">
            <a:extLst>
              <a:ext uri="{FF2B5EF4-FFF2-40B4-BE49-F238E27FC236}">
                <a16:creationId xmlns:a16="http://schemas.microsoft.com/office/drawing/2014/main" id="{45974459-3E56-F4C6-032A-F9A6713AB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73" y="331940"/>
            <a:ext cx="1171768" cy="1159603"/>
          </a:xfrm>
          <a:prstGeom prst="rect">
            <a:avLst/>
          </a:prstGeom>
        </p:spPr>
      </p:pic>
    </p:spTree>
    <p:extLst>
      <p:ext uri="{BB962C8B-B14F-4D97-AF65-F5344CB8AC3E}">
        <p14:creationId xmlns:p14="http://schemas.microsoft.com/office/powerpoint/2010/main" val="186206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0F4C2AB-6992-45AA-98A8-E278777EFDC6}"/>
              </a:ext>
            </a:extLst>
          </p:cNvPr>
          <p:cNvPicPr>
            <a:picLocks noChangeAspect="1"/>
          </p:cNvPicPr>
          <p:nvPr/>
        </p:nvPicPr>
        <p:blipFill rotWithShape="1">
          <a:blip r:embed="rId3"/>
          <a:srcRect b="3443"/>
          <a:stretch/>
        </p:blipFill>
        <p:spPr>
          <a:xfrm rot="16200000">
            <a:off x="1311273" y="1891074"/>
            <a:ext cx="1829054" cy="1632514"/>
          </a:xfrm>
          <a:prstGeom prst="rect">
            <a:avLst/>
          </a:prstGeom>
        </p:spPr>
      </p:pic>
      <p:pic>
        <p:nvPicPr>
          <p:cNvPr id="5" name="Picture 4">
            <a:extLst>
              <a:ext uri="{FF2B5EF4-FFF2-40B4-BE49-F238E27FC236}">
                <a16:creationId xmlns:a16="http://schemas.microsoft.com/office/drawing/2014/main" id="{CEE796C6-8E7C-4BA1-9DB0-CF079B1CD098}"/>
              </a:ext>
            </a:extLst>
          </p:cNvPr>
          <p:cNvPicPr>
            <a:picLocks noChangeAspect="1"/>
          </p:cNvPicPr>
          <p:nvPr/>
        </p:nvPicPr>
        <p:blipFill>
          <a:blip r:embed="rId4"/>
          <a:stretch>
            <a:fillRect/>
          </a:stretch>
        </p:blipFill>
        <p:spPr>
          <a:xfrm>
            <a:off x="112228" y="1628965"/>
            <a:ext cx="1657581" cy="1571844"/>
          </a:xfrm>
          <a:prstGeom prst="rect">
            <a:avLst/>
          </a:prstGeom>
        </p:spPr>
      </p:pic>
      <p:pic>
        <p:nvPicPr>
          <p:cNvPr id="7" name="Picture 6">
            <a:extLst>
              <a:ext uri="{FF2B5EF4-FFF2-40B4-BE49-F238E27FC236}">
                <a16:creationId xmlns:a16="http://schemas.microsoft.com/office/drawing/2014/main" id="{9CF83C14-D384-4C74-932C-BD221B7C6569}"/>
              </a:ext>
            </a:extLst>
          </p:cNvPr>
          <p:cNvPicPr>
            <a:picLocks noChangeAspect="1"/>
          </p:cNvPicPr>
          <p:nvPr/>
        </p:nvPicPr>
        <p:blipFill>
          <a:blip r:embed="rId5"/>
          <a:stretch>
            <a:fillRect/>
          </a:stretch>
        </p:blipFill>
        <p:spPr>
          <a:xfrm>
            <a:off x="7246116" y="4451879"/>
            <a:ext cx="1936226" cy="1829055"/>
          </a:xfrm>
          <a:prstGeom prst="rect">
            <a:avLst/>
          </a:prstGeom>
        </p:spPr>
      </p:pic>
      <p:sp>
        <p:nvSpPr>
          <p:cNvPr id="15" name="TextBox 14">
            <a:extLst>
              <a:ext uri="{FF2B5EF4-FFF2-40B4-BE49-F238E27FC236}">
                <a16:creationId xmlns:a16="http://schemas.microsoft.com/office/drawing/2014/main" id="{6ABFB4B9-E4FB-4EBC-936E-95F56D16AC32}"/>
              </a:ext>
            </a:extLst>
          </p:cNvPr>
          <p:cNvSpPr txBox="1"/>
          <p:nvPr/>
        </p:nvSpPr>
        <p:spPr>
          <a:xfrm>
            <a:off x="5582367" y="5704105"/>
            <a:ext cx="1543050" cy="369332"/>
          </a:xfrm>
          <a:prstGeom prst="rect">
            <a:avLst/>
          </a:prstGeom>
          <a:noFill/>
        </p:spPr>
        <p:txBody>
          <a:bodyPr wrap="square" rtlCol="0">
            <a:spAutoFit/>
          </a:bodyPr>
          <a:lstStyle/>
          <a:p>
            <a:r>
              <a:rPr lang="en-GB" sz="900"/>
              <a:t>includes a watch charger as a secondary purpose</a:t>
            </a:r>
          </a:p>
        </p:txBody>
      </p:sp>
      <p:sp>
        <p:nvSpPr>
          <p:cNvPr id="9" name="TextBox 8">
            <a:extLst>
              <a:ext uri="{FF2B5EF4-FFF2-40B4-BE49-F238E27FC236}">
                <a16:creationId xmlns:a16="http://schemas.microsoft.com/office/drawing/2014/main" id="{7FBCA5CD-E17F-4B32-ADB6-5D54EE2953A6}"/>
              </a:ext>
            </a:extLst>
          </p:cNvPr>
          <p:cNvSpPr txBox="1"/>
          <p:nvPr/>
        </p:nvSpPr>
        <p:spPr>
          <a:xfrm>
            <a:off x="195430" y="3034784"/>
            <a:ext cx="1105865" cy="507831"/>
          </a:xfrm>
          <a:prstGeom prst="rect">
            <a:avLst/>
          </a:prstGeom>
          <a:noFill/>
        </p:spPr>
        <p:txBody>
          <a:bodyPr wrap="square" rtlCol="0">
            <a:spAutoFit/>
          </a:bodyPr>
          <a:lstStyle/>
          <a:p>
            <a:r>
              <a:rPr lang="en-GB" sz="900"/>
              <a:t>Wide stable base (100 x 100 mm) to sit on worktops</a:t>
            </a:r>
          </a:p>
        </p:txBody>
      </p:sp>
      <p:grpSp>
        <p:nvGrpSpPr>
          <p:cNvPr id="11" name="Group 10">
            <a:extLst>
              <a:ext uri="{FF2B5EF4-FFF2-40B4-BE49-F238E27FC236}">
                <a16:creationId xmlns:a16="http://schemas.microsoft.com/office/drawing/2014/main" id="{D997B2E3-AC2A-41F9-94DA-6E1746B963BB}"/>
              </a:ext>
            </a:extLst>
          </p:cNvPr>
          <p:cNvGrpSpPr/>
          <p:nvPr/>
        </p:nvGrpSpPr>
        <p:grpSpPr>
          <a:xfrm>
            <a:off x="1285214" y="4245868"/>
            <a:ext cx="3533030" cy="2099554"/>
            <a:chOff x="2681824" y="3869897"/>
            <a:chExt cx="4710706" cy="2799405"/>
          </a:xfrm>
        </p:grpSpPr>
        <p:pic>
          <p:nvPicPr>
            <p:cNvPr id="8" name="Picture 7">
              <a:extLst>
                <a:ext uri="{FF2B5EF4-FFF2-40B4-BE49-F238E27FC236}">
                  <a16:creationId xmlns:a16="http://schemas.microsoft.com/office/drawing/2014/main" id="{0FF48903-0BCC-4CDD-8DD2-5E77AEB9DA07}"/>
                </a:ext>
              </a:extLst>
            </p:cNvPr>
            <p:cNvPicPr>
              <a:picLocks noChangeAspect="1"/>
            </p:cNvPicPr>
            <p:nvPr/>
          </p:nvPicPr>
          <p:blipFill>
            <a:blip r:embed="rId6"/>
            <a:stretch>
              <a:fillRect/>
            </a:stretch>
          </p:blipFill>
          <p:spPr>
            <a:xfrm>
              <a:off x="2681824" y="3869897"/>
              <a:ext cx="2893532" cy="2343985"/>
            </a:xfrm>
            <a:prstGeom prst="rect">
              <a:avLst/>
            </a:prstGeom>
          </p:spPr>
        </p:pic>
        <p:pic>
          <p:nvPicPr>
            <p:cNvPr id="16" name="Picture 15">
              <a:extLst>
                <a:ext uri="{FF2B5EF4-FFF2-40B4-BE49-F238E27FC236}">
                  <a16:creationId xmlns:a16="http://schemas.microsoft.com/office/drawing/2014/main" id="{EDC010F8-A3F3-462A-8E64-D84C11F5D2A1}"/>
                </a:ext>
              </a:extLst>
            </p:cNvPr>
            <p:cNvPicPr>
              <a:picLocks noChangeAspect="1"/>
            </p:cNvPicPr>
            <p:nvPr/>
          </p:nvPicPr>
          <p:blipFill rotWithShape="1">
            <a:blip r:embed="rId7"/>
            <a:srcRect l="7964" t="7032" r="6039" b="9220"/>
            <a:stretch/>
          </p:blipFill>
          <p:spPr>
            <a:xfrm rot="10800000">
              <a:off x="5360846" y="4268791"/>
              <a:ext cx="2031684" cy="2249820"/>
            </a:xfrm>
            <a:prstGeom prst="rect">
              <a:avLst/>
            </a:prstGeom>
          </p:spPr>
        </p:pic>
        <p:sp>
          <p:nvSpPr>
            <p:cNvPr id="14" name="TextBox 13">
              <a:extLst>
                <a:ext uri="{FF2B5EF4-FFF2-40B4-BE49-F238E27FC236}">
                  <a16:creationId xmlns:a16="http://schemas.microsoft.com/office/drawing/2014/main" id="{D4DCF578-BC77-44BB-B0D4-3E2F0DFD7EB4}"/>
                </a:ext>
              </a:extLst>
            </p:cNvPr>
            <p:cNvSpPr txBox="1"/>
            <p:nvPr/>
          </p:nvSpPr>
          <p:spPr>
            <a:xfrm>
              <a:off x="3080363" y="6176859"/>
              <a:ext cx="2750385" cy="492443"/>
            </a:xfrm>
            <a:prstGeom prst="rect">
              <a:avLst/>
            </a:prstGeom>
            <a:noFill/>
          </p:spPr>
          <p:txBody>
            <a:bodyPr wrap="square" rtlCol="0">
              <a:spAutoFit/>
            </a:bodyPr>
            <a:lstStyle/>
            <a:p>
              <a:r>
                <a:rPr lang="en-GB" sz="900"/>
                <a:t>As a secondary function, it charges wireless headphones.</a:t>
              </a:r>
            </a:p>
          </p:txBody>
        </p:sp>
      </p:grpSp>
      <p:grpSp>
        <p:nvGrpSpPr>
          <p:cNvPr id="4" name="Group 3">
            <a:extLst>
              <a:ext uri="{FF2B5EF4-FFF2-40B4-BE49-F238E27FC236}">
                <a16:creationId xmlns:a16="http://schemas.microsoft.com/office/drawing/2014/main" id="{80DCF914-F40C-406F-89B8-29D452483666}"/>
              </a:ext>
            </a:extLst>
          </p:cNvPr>
          <p:cNvGrpSpPr/>
          <p:nvPr/>
        </p:nvGrpSpPr>
        <p:grpSpPr>
          <a:xfrm>
            <a:off x="5010442" y="3897983"/>
            <a:ext cx="2570720" cy="1565255"/>
            <a:chOff x="8193593" y="5111073"/>
            <a:chExt cx="2900509" cy="1766057"/>
          </a:xfrm>
        </p:grpSpPr>
        <p:pic>
          <p:nvPicPr>
            <p:cNvPr id="19" name="Picture 18">
              <a:extLst>
                <a:ext uri="{FF2B5EF4-FFF2-40B4-BE49-F238E27FC236}">
                  <a16:creationId xmlns:a16="http://schemas.microsoft.com/office/drawing/2014/main" id="{642DACBC-1D26-4D09-85C4-0B1C83B64A2B}"/>
                </a:ext>
              </a:extLst>
            </p:cNvPr>
            <p:cNvPicPr>
              <a:picLocks noChangeAspect="1"/>
            </p:cNvPicPr>
            <p:nvPr/>
          </p:nvPicPr>
          <p:blipFill>
            <a:blip r:embed="rId8"/>
            <a:stretch>
              <a:fillRect/>
            </a:stretch>
          </p:blipFill>
          <p:spPr>
            <a:xfrm rot="16200000">
              <a:off x="8040289" y="5264377"/>
              <a:ext cx="1766057" cy="1459450"/>
            </a:xfrm>
            <a:prstGeom prst="rect">
              <a:avLst/>
            </a:prstGeom>
          </p:spPr>
        </p:pic>
        <p:pic>
          <p:nvPicPr>
            <p:cNvPr id="21" name="Picture 20">
              <a:extLst>
                <a:ext uri="{FF2B5EF4-FFF2-40B4-BE49-F238E27FC236}">
                  <a16:creationId xmlns:a16="http://schemas.microsoft.com/office/drawing/2014/main" id="{9893CF25-A7A0-4CFA-A995-776651570182}"/>
                </a:ext>
              </a:extLst>
            </p:cNvPr>
            <p:cNvPicPr>
              <a:picLocks noChangeAspect="1"/>
            </p:cNvPicPr>
            <p:nvPr/>
          </p:nvPicPr>
          <p:blipFill>
            <a:blip r:embed="rId9"/>
            <a:stretch>
              <a:fillRect/>
            </a:stretch>
          </p:blipFill>
          <p:spPr>
            <a:xfrm rot="16200000">
              <a:off x="9486085" y="5162993"/>
              <a:ext cx="1553814" cy="1662220"/>
            </a:xfrm>
            <a:prstGeom prst="rect">
              <a:avLst/>
            </a:prstGeom>
          </p:spPr>
        </p:pic>
      </p:grpSp>
      <p:grpSp>
        <p:nvGrpSpPr>
          <p:cNvPr id="26" name="Group 25">
            <a:extLst>
              <a:ext uri="{FF2B5EF4-FFF2-40B4-BE49-F238E27FC236}">
                <a16:creationId xmlns:a16="http://schemas.microsoft.com/office/drawing/2014/main" id="{864BA4C2-026A-4646-B99A-53F7943159D7}"/>
              </a:ext>
            </a:extLst>
          </p:cNvPr>
          <p:cNvGrpSpPr/>
          <p:nvPr/>
        </p:nvGrpSpPr>
        <p:grpSpPr>
          <a:xfrm>
            <a:off x="178038" y="3663976"/>
            <a:ext cx="2229367" cy="1879069"/>
            <a:chOff x="317650" y="3329044"/>
            <a:chExt cx="2972489" cy="2505425"/>
          </a:xfrm>
        </p:grpSpPr>
        <p:pic>
          <p:nvPicPr>
            <p:cNvPr id="20" name="Picture 19">
              <a:extLst>
                <a:ext uri="{FF2B5EF4-FFF2-40B4-BE49-F238E27FC236}">
                  <a16:creationId xmlns:a16="http://schemas.microsoft.com/office/drawing/2014/main" id="{59993AC1-9537-491A-813C-BD4732EF99A3}"/>
                </a:ext>
              </a:extLst>
            </p:cNvPr>
            <p:cNvPicPr>
              <a:picLocks noChangeAspect="1"/>
            </p:cNvPicPr>
            <p:nvPr/>
          </p:nvPicPr>
          <p:blipFill>
            <a:blip r:embed="rId10"/>
            <a:stretch>
              <a:fillRect/>
            </a:stretch>
          </p:blipFill>
          <p:spPr>
            <a:xfrm>
              <a:off x="317650" y="3329044"/>
              <a:ext cx="1771897" cy="2505425"/>
            </a:xfrm>
            <a:prstGeom prst="rect">
              <a:avLst/>
            </a:prstGeom>
          </p:spPr>
        </p:pic>
        <p:sp>
          <p:nvSpPr>
            <p:cNvPr id="13" name="TextBox 12">
              <a:extLst>
                <a:ext uri="{FF2B5EF4-FFF2-40B4-BE49-F238E27FC236}">
                  <a16:creationId xmlns:a16="http://schemas.microsoft.com/office/drawing/2014/main" id="{DB51723E-BB54-4152-AB43-0DEA2A13B52D}"/>
                </a:ext>
              </a:extLst>
            </p:cNvPr>
            <p:cNvSpPr txBox="1"/>
            <p:nvPr/>
          </p:nvSpPr>
          <p:spPr>
            <a:xfrm>
              <a:off x="1569713" y="3604303"/>
              <a:ext cx="1720426" cy="1231107"/>
            </a:xfrm>
            <a:prstGeom prst="rect">
              <a:avLst/>
            </a:prstGeom>
            <a:noFill/>
          </p:spPr>
          <p:txBody>
            <a:bodyPr wrap="square" rtlCol="0">
              <a:spAutoFit/>
            </a:bodyPr>
            <a:lstStyle/>
            <a:p>
              <a:r>
                <a:rPr lang="en-GB" sz="900"/>
                <a:t>Mechanically screwed together instead of being permanently fixed with glue to allow it to be disassembled for repair or recycling, </a:t>
              </a:r>
            </a:p>
          </p:txBody>
        </p:sp>
      </p:grpSp>
      <p:grpSp>
        <p:nvGrpSpPr>
          <p:cNvPr id="10" name="Group 9">
            <a:extLst>
              <a:ext uri="{FF2B5EF4-FFF2-40B4-BE49-F238E27FC236}">
                <a16:creationId xmlns:a16="http://schemas.microsoft.com/office/drawing/2014/main" id="{2A733213-AEB4-4B10-8207-13D535D2B0B1}"/>
              </a:ext>
            </a:extLst>
          </p:cNvPr>
          <p:cNvGrpSpPr/>
          <p:nvPr/>
        </p:nvGrpSpPr>
        <p:grpSpPr>
          <a:xfrm>
            <a:off x="2910551" y="2608595"/>
            <a:ext cx="2062305" cy="1772523"/>
            <a:chOff x="6296906" y="1712174"/>
            <a:chExt cx="2749740" cy="2363364"/>
          </a:xfrm>
        </p:grpSpPr>
        <p:pic>
          <p:nvPicPr>
            <p:cNvPr id="3" name="Picture 2">
              <a:extLst>
                <a:ext uri="{FF2B5EF4-FFF2-40B4-BE49-F238E27FC236}">
                  <a16:creationId xmlns:a16="http://schemas.microsoft.com/office/drawing/2014/main" id="{7EA3B1F0-026D-4BE1-8BB4-722B00F2319D}"/>
                </a:ext>
              </a:extLst>
            </p:cNvPr>
            <p:cNvPicPr>
              <a:picLocks noChangeAspect="1"/>
            </p:cNvPicPr>
            <p:nvPr/>
          </p:nvPicPr>
          <p:blipFill rotWithShape="1">
            <a:blip r:embed="rId11"/>
            <a:srcRect l="5146" t="42620" r="53864" b="33680"/>
            <a:stretch/>
          </p:blipFill>
          <p:spPr>
            <a:xfrm rot="10800000">
              <a:off x="6296906" y="1712174"/>
              <a:ext cx="2749740" cy="2009422"/>
            </a:xfrm>
            <a:prstGeom prst="rect">
              <a:avLst/>
            </a:prstGeom>
          </p:spPr>
        </p:pic>
        <p:sp>
          <p:nvSpPr>
            <p:cNvPr id="24" name="TextBox 23">
              <a:extLst>
                <a:ext uri="{FF2B5EF4-FFF2-40B4-BE49-F238E27FC236}">
                  <a16:creationId xmlns:a16="http://schemas.microsoft.com/office/drawing/2014/main" id="{A0484748-E538-47AE-B081-21243224DE5F}"/>
                </a:ext>
              </a:extLst>
            </p:cNvPr>
            <p:cNvSpPr txBox="1"/>
            <p:nvPr/>
          </p:nvSpPr>
          <p:spPr>
            <a:xfrm>
              <a:off x="6389914" y="3398430"/>
              <a:ext cx="2454405" cy="677108"/>
            </a:xfrm>
            <a:prstGeom prst="rect">
              <a:avLst/>
            </a:prstGeom>
            <a:noFill/>
          </p:spPr>
          <p:txBody>
            <a:bodyPr wrap="square" rtlCol="0">
              <a:spAutoFit/>
            </a:bodyPr>
            <a:lstStyle/>
            <a:p>
              <a:r>
                <a:rPr lang="en-GB" sz="900"/>
                <a:t>The tail on the dragon is designed to secure the phone into the charger to stop it falling off</a:t>
              </a:r>
            </a:p>
          </p:txBody>
        </p:sp>
      </p:grpSp>
      <p:sp>
        <p:nvSpPr>
          <p:cNvPr id="25" name="TextBox 24">
            <a:extLst>
              <a:ext uri="{FF2B5EF4-FFF2-40B4-BE49-F238E27FC236}">
                <a16:creationId xmlns:a16="http://schemas.microsoft.com/office/drawing/2014/main" id="{E4B42B01-C821-40F2-9CEA-31BACDF3A263}"/>
              </a:ext>
            </a:extLst>
          </p:cNvPr>
          <p:cNvSpPr txBox="1"/>
          <p:nvPr/>
        </p:nvSpPr>
        <p:spPr>
          <a:xfrm>
            <a:off x="2397262" y="1830528"/>
            <a:ext cx="1840804" cy="923330"/>
          </a:xfrm>
          <a:prstGeom prst="rect">
            <a:avLst/>
          </a:prstGeom>
          <a:noFill/>
        </p:spPr>
        <p:txBody>
          <a:bodyPr wrap="square" rtlCol="0">
            <a:spAutoFit/>
          </a:bodyPr>
          <a:lstStyle/>
          <a:p>
            <a:r>
              <a:rPr lang="en-GB" sz="900"/>
              <a:t>The charger stand is tapered to prevent the phone from falling off and it provides aesthetic appeal. The built in speaker allows you to play music while charging your phone</a:t>
            </a:r>
          </a:p>
        </p:txBody>
      </p:sp>
      <p:grpSp>
        <p:nvGrpSpPr>
          <p:cNvPr id="23" name="Group 22">
            <a:extLst>
              <a:ext uri="{FF2B5EF4-FFF2-40B4-BE49-F238E27FC236}">
                <a16:creationId xmlns:a16="http://schemas.microsoft.com/office/drawing/2014/main" id="{F7D1D8E2-64A0-4434-BBEF-2D6739AB204C}"/>
              </a:ext>
            </a:extLst>
          </p:cNvPr>
          <p:cNvGrpSpPr/>
          <p:nvPr/>
        </p:nvGrpSpPr>
        <p:grpSpPr>
          <a:xfrm>
            <a:off x="4818244" y="1866067"/>
            <a:ext cx="1693241" cy="2138782"/>
            <a:chOff x="9934346" y="2830307"/>
            <a:chExt cx="2257654" cy="2851709"/>
          </a:xfrm>
        </p:grpSpPr>
        <p:pic>
          <p:nvPicPr>
            <p:cNvPr id="18" name="Picture 17">
              <a:extLst>
                <a:ext uri="{FF2B5EF4-FFF2-40B4-BE49-F238E27FC236}">
                  <a16:creationId xmlns:a16="http://schemas.microsoft.com/office/drawing/2014/main" id="{D3C0F294-615B-47C7-B7E9-5ADAFB548471}"/>
                </a:ext>
              </a:extLst>
            </p:cNvPr>
            <p:cNvPicPr>
              <a:picLocks noChangeAspect="1"/>
            </p:cNvPicPr>
            <p:nvPr/>
          </p:nvPicPr>
          <p:blipFill>
            <a:blip r:embed="rId12"/>
            <a:stretch>
              <a:fillRect/>
            </a:stretch>
          </p:blipFill>
          <p:spPr>
            <a:xfrm>
              <a:off x="9950570" y="3696105"/>
              <a:ext cx="2241430" cy="1356655"/>
            </a:xfrm>
            <a:prstGeom prst="rect">
              <a:avLst/>
            </a:prstGeom>
          </p:spPr>
        </p:pic>
        <p:sp>
          <p:nvSpPr>
            <p:cNvPr id="12" name="TextBox 11">
              <a:extLst>
                <a:ext uri="{FF2B5EF4-FFF2-40B4-BE49-F238E27FC236}">
                  <a16:creationId xmlns:a16="http://schemas.microsoft.com/office/drawing/2014/main" id="{4E898B51-009B-4BF2-B431-0F4E8AD5E81F}"/>
                </a:ext>
              </a:extLst>
            </p:cNvPr>
            <p:cNvSpPr txBox="1"/>
            <p:nvPr/>
          </p:nvSpPr>
          <p:spPr>
            <a:xfrm>
              <a:off x="10132449" y="4820242"/>
              <a:ext cx="1484397" cy="861774"/>
            </a:xfrm>
            <a:prstGeom prst="rect">
              <a:avLst/>
            </a:prstGeom>
            <a:noFill/>
          </p:spPr>
          <p:txBody>
            <a:bodyPr wrap="square" rtlCol="0">
              <a:spAutoFit/>
            </a:bodyPr>
            <a:lstStyle/>
            <a:p>
              <a:r>
                <a:rPr lang="en-GB" sz="900"/>
                <a:t>inspired by games controller to appeal to younger audience</a:t>
              </a:r>
            </a:p>
          </p:txBody>
        </p:sp>
        <p:sp>
          <p:nvSpPr>
            <p:cNvPr id="6" name="TextBox 5">
              <a:extLst>
                <a:ext uri="{FF2B5EF4-FFF2-40B4-BE49-F238E27FC236}">
                  <a16:creationId xmlns:a16="http://schemas.microsoft.com/office/drawing/2014/main" id="{5CFEBF3E-0EB5-4C57-B507-DD2C88F254BB}"/>
                </a:ext>
              </a:extLst>
            </p:cNvPr>
            <p:cNvSpPr txBox="1"/>
            <p:nvPr/>
          </p:nvSpPr>
          <p:spPr>
            <a:xfrm>
              <a:off x="9934346" y="2830307"/>
              <a:ext cx="1880601" cy="1046440"/>
            </a:xfrm>
            <a:prstGeom prst="rect">
              <a:avLst/>
            </a:prstGeom>
            <a:noFill/>
          </p:spPr>
          <p:txBody>
            <a:bodyPr wrap="square" rtlCol="0">
              <a:spAutoFit/>
            </a:bodyPr>
            <a:lstStyle/>
            <a:p>
              <a:r>
                <a:rPr lang="en-GB" sz="900"/>
                <a:t>The shell is vacuum formed out of thermosetting plastic to give it rigidity and allow it to be bulk produced</a:t>
              </a:r>
            </a:p>
          </p:txBody>
        </p:sp>
      </p:grpSp>
      <p:grpSp>
        <p:nvGrpSpPr>
          <p:cNvPr id="27" name="Group 26">
            <a:extLst>
              <a:ext uri="{FF2B5EF4-FFF2-40B4-BE49-F238E27FC236}">
                <a16:creationId xmlns:a16="http://schemas.microsoft.com/office/drawing/2014/main" id="{66CA4067-821E-49B5-9023-1B387000BF1A}"/>
              </a:ext>
            </a:extLst>
          </p:cNvPr>
          <p:cNvGrpSpPr/>
          <p:nvPr/>
        </p:nvGrpSpPr>
        <p:grpSpPr>
          <a:xfrm>
            <a:off x="6523653" y="1916944"/>
            <a:ext cx="2449674" cy="2883148"/>
            <a:chOff x="2725101" y="1313120"/>
            <a:chExt cx="3743116" cy="4405466"/>
          </a:xfrm>
        </p:grpSpPr>
        <p:pic>
          <p:nvPicPr>
            <p:cNvPr id="28" name="Picture 2" descr="image/jpeg">
              <a:extLst>
                <a:ext uri="{FF2B5EF4-FFF2-40B4-BE49-F238E27FC236}">
                  <a16:creationId xmlns:a16="http://schemas.microsoft.com/office/drawing/2014/main" id="{75C07B7F-C68C-4F03-A127-94852C5F242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070" t="26201" r="25010" b="39535"/>
            <a:stretch/>
          </p:blipFill>
          <p:spPr bwMode="auto">
            <a:xfrm>
              <a:off x="2725101" y="1313120"/>
              <a:ext cx="2041452" cy="23497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jpeg">
              <a:extLst>
                <a:ext uri="{FF2B5EF4-FFF2-40B4-BE49-F238E27FC236}">
                  <a16:creationId xmlns:a16="http://schemas.microsoft.com/office/drawing/2014/main" id="{CD5C53DB-6FD3-4846-A1EE-24F2675E16C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455" t="14733" r="19222" b="50000"/>
            <a:stretch/>
          </p:blipFill>
          <p:spPr bwMode="auto">
            <a:xfrm>
              <a:off x="4426765" y="3759162"/>
              <a:ext cx="2041452" cy="195942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5928011A-B2E9-4CB1-8A25-49D0BF66CD90}"/>
              </a:ext>
            </a:extLst>
          </p:cNvPr>
          <p:cNvSpPr txBox="1"/>
          <p:nvPr/>
        </p:nvSpPr>
        <p:spPr>
          <a:xfrm>
            <a:off x="7883382" y="2200309"/>
            <a:ext cx="1298960" cy="1200329"/>
          </a:xfrm>
          <a:prstGeom prst="rect">
            <a:avLst/>
          </a:prstGeom>
          <a:noFill/>
        </p:spPr>
        <p:txBody>
          <a:bodyPr wrap="square" rtlCol="0">
            <a:spAutoFit/>
          </a:bodyPr>
          <a:lstStyle/>
          <a:p>
            <a:r>
              <a:rPr lang="en-GB" sz="900"/>
              <a:t>I also made some card quick models to prototype some of my designs so that I could visualise what they looked like before I committed to making one.</a:t>
            </a:r>
          </a:p>
        </p:txBody>
      </p:sp>
      <p:sp>
        <p:nvSpPr>
          <p:cNvPr id="31" name="Title 1">
            <a:extLst>
              <a:ext uri="{FF2B5EF4-FFF2-40B4-BE49-F238E27FC236}">
                <a16:creationId xmlns:a16="http://schemas.microsoft.com/office/drawing/2014/main" id="{7BCD7AEA-A92D-4FEB-A60D-185B5B5012BB}"/>
              </a:ext>
            </a:extLst>
          </p:cNvPr>
          <p:cNvSpPr txBox="1">
            <a:spLocks/>
          </p:cNvSpPr>
          <p:nvPr/>
        </p:nvSpPr>
        <p:spPr>
          <a:xfrm>
            <a:off x="1907704" y="980728"/>
            <a:ext cx="6696744" cy="60509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4000"/>
          </a:p>
        </p:txBody>
      </p:sp>
      <p:sp>
        <p:nvSpPr>
          <p:cNvPr id="33" name="Rectangle 32">
            <a:extLst>
              <a:ext uri="{FF2B5EF4-FFF2-40B4-BE49-F238E27FC236}">
                <a16:creationId xmlns:a16="http://schemas.microsoft.com/office/drawing/2014/main" id="{563E514D-72EF-46A3-B004-8866F75307C6}"/>
              </a:ext>
            </a:extLst>
          </p:cNvPr>
          <p:cNvSpPr/>
          <p:nvPr/>
        </p:nvSpPr>
        <p:spPr>
          <a:xfrm>
            <a:off x="1942083" y="253100"/>
            <a:ext cx="6835290" cy="1077218"/>
          </a:xfrm>
          <a:prstGeom prst="rect">
            <a:avLst/>
          </a:prstGeom>
        </p:spPr>
        <p:txBody>
          <a:bodyPr wrap="square">
            <a:spAutoFit/>
          </a:bodyPr>
          <a:lstStyle/>
          <a:p>
            <a:r>
              <a:rPr lang="en-GB" sz="3200"/>
              <a:t>R039: Communicating Designs – Charging dock with extra function</a:t>
            </a:r>
          </a:p>
        </p:txBody>
      </p:sp>
      <p:pic>
        <p:nvPicPr>
          <p:cNvPr id="2" name="Picture 1" descr="C:\Users\lmaitland\AppData\Local\Microsoft\Windows\INetCache\Content.MSO\E56AC93D.tmp">
            <a:extLst>
              <a:ext uri="{FF2B5EF4-FFF2-40B4-BE49-F238E27FC236}">
                <a16:creationId xmlns:a16="http://schemas.microsoft.com/office/drawing/2014/main" id="{92894B94-03DB-C1C9-FE0F-8A654FF5BD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39997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930F2F8-8471-49CD-995E-0FBD68B2AA70}"/>
              </a:ext>
            </a:extLst>
          </p:cNvPr>
          <p:cNvSpPr/>
          <p:nvPr/>
        </p:nvSpPr>
        <p:spPr>
          <a:xfrm>
            <a:off x="238539" y="1434766"/>
            <a:ext cx="8120269" cy="4288985"/>
          </a:xfrm>
          <a:prstGeom prst="roundRect">
            <a:avLst>
              <a:gd name="adj" fmla="val 11182"/>
            </a:avLst>
          </a:prstGeom>
          <a:solidFill>
            <a:schemeClr val="bg1">
              <a:lumMod val="7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58EA0B01-6086-42E3-B1FC-F0EECFFDF99B}"/>
              </a:ext>
            </a:extLst>
          </p:cNvPr>
          <p:cNvPicPr>
            <a:picLocks noChangeAspect="1"/>
          </p:cNvPicPr>
          <p:nvPr/>
        </p:nvPicPr>
        <p:blipFill rotWithShape="1">
          <a:blip r:embed="rId2"/>
          <a:srcRect l="6409" r="8444"/>
          <a:stretch/>
        </p:blipFill>
        <p:spPr>
          <a:xfrm>
            <a:off x="8515350" y="1146008"/>
            <a:ext cx="511806" cy="577516"/>
          </a:xfrm>
          <a:prstGeom prst="rect">
            <a:avLst/>
          </a:prstGeom>
        </p:spPr>
      </p:pic>
      <p:pic>
        <p:nvPicPr>
          <p:cNvPr id="7" name="Picture 6">
            <a:extLst>
              <a:ext uri="{FF2B5EF4-FFF2-40B4-BE49-F238E27FC236}">
                <a16:creationId xmlns:a16="http://schemas.microsoft.com/office/drawing/2014/main" id="{F81ACD10-3888-4AE8-88B6-8E70E1E8CFCD}"/>
              </a:ext>
            </a:extLst>
          </p:cNvPr>
          <p:cNvPicPr>
            <a:picLocks noChangeAspect="1"/>
          </p:cNvPicPr>
          <p:nvPr/>
        </p:nvPicPr>
        <p:blipFill>
          <a:blip r:embed="rId3"/>
          <a:stretch>
            <a:fillRect/>
          </a:stretch>
        </p:blipFill>
        <p:spPr>
          <a:xfrm>
            <a:off x="1370857" y="1526288"/>
            <a:ext cx="5855633" cy="4105941"/>
          </a:xfrm>
          <a:prstGeom prst="rect">
            <a:avLst/>
          </a:prstGeom>
        </p:spPr>
      </p:pic>
      <p:sp>
        <p:nvSpPr>
          <p:cNvPr id="8" name="Title 1">
            <a:extLst>
              <a:ext uri="{FF2B5EF4-FFF2-40B4-BE49-F238E27FC236}">
                <a16:creationId xmlns:a16="http://schemas.microsoft.com/office/drawing/2014/main" id="{F9D846D4-FDCD-4F4D-AE80-3E0F8E7064B1}"/>
              </a:ext>
            </a:extLst>
          </p:cNvPr>
          <p:cNvSpPr txBox="1">
            <a:spLocks/>
          </p:cNvSpPr>
          <p:nvPr/>
        </p:nvSpPr>
        <p:spPr>
          <a:xfrm>
            <a:off x="1907704" y="980728"/>
            <a:ext cx="6696744" cy="60509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4000"/>
          </a:p>
        </p:txBody>
      </p:sp>
      <p:sp>
        <p:nvSpPr>
          <p:cNvPr id="10" name="Rectangle 9">
            <a:extLst>
              <a:ext uri="{FF2B5EF4-FFF2-40B4-BE49-F238E27FC236}">
                <a16:creationId xmlns:a16="http://schemas.microsoft.com/office/drawing/2014/main" id="{EB3CE324-2FAE-4B7F-89B4-31B483B11656}"/>
              </a:ext>
            </a:extLst>
          </p:cNvPr>
          <p:cNvSpPr/>
          <p:nvPr/>
        </p:nvSpPr>
        <p:spPr>
          <a:xfrm>
            <a:off x="1411637" y="177435"/>
            <a:ext cx="6835290" cy="1077218"/>
          </a:xfrm>
          <a:prstGeom prst="rect">
            <a:avLst/>
          </a:prstGeom>
        </p:spPr>
        <p:txBody>
          <a:bodyPr wrap="square">
            <a:spAutoFit/>
          </a:bodyPr>
          <a:lstStyle/>
          <a:p>
            <a:r>
              <a:rPr lang="en-GB" sz="3200"/>
              <a:t>R039: Communicating Designs – Exploded View</a:t>
            </a:r>
          </a:p>
        </p:txBody>
      </p:sp>
      <p:pic>
        <p:nvPicPr>
          <p:cNvPr id="2" name="Picture 1" descr="C:\Users\lmaitland\AppData\Local\Microsoft\Windows\INetCache\Content.MSO\E56AC93D.tmp">
            <a:extLst>
              <a:ext uri="{FF2B5EF4-FFF2-40B4-BE49-F238E27FC236}">
                <a16:creationId xmlns:a16="http://schemas.microsoft.com/office/drawing/2014/main" id="{C6AB5176-FEC0-8A7B-8067-775483DF3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98" y="123670"/>
            <a:ext cx="1171768" cy="1159603"/>
          </a:xfrm>
          <a:prstGeom prst="rect">
            <a:avLst/>
          </a:prstGeom>
        </p:spPr>
      </p:pic>
    </p:spTree>
    <p:extLst>
      <p:ext uri="{BB962C8B-B14F-4D97-AF65-F5344CB8AC3E}">
        <p14:creationId xmlns:p14="http://schemas.microsoft.com/office/powerpoint/2010/main" val="378854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930F2F8-8471-49CD-995E-0FBD68B2AA70}"/>
              </a:ext>
            </a:extLst>
          </p:cNvPr>
          <p:cNvSpPr/>
          <p:nvPr/>
        </p:nvSpPr>
        <p:spPr>
          <a:xfrm>
            <a:off x="511865" y="1628800"/>
            <a:ext cx="8120269" cy="4288985"/>
          </a:xfrm>
          <a:prstGeom prst="roundRect">
            <a:avLst>
              <a:gd name="adj" fmla="val 11182"/>
            </a:avLst>
          </a:prstGeom>
          <a:solidFill>
            <a:schemeClr val="bg1">
              <a:lumMod val="7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11F76E43-A9FB-43CB-A849-D72766ED69AB}"/>
              </a:ext>
            </a:extLst>
          </p:cNvPr>
          <p:cNvPicPr>
            <a:picLocks noChangeAspect="1"/>
          </p:cNvPicPr>
          <p:nvPr/>
        </p:nvPicPr>
        <p:blipFill>
          <a:blip r:embed="rId2"/>
          <a:stretch>
            <a:fillRect/>
          </a:stretch>
        </p:blipFill>
        <p:spPr>
          <a:xfrm>
            <a:off x="1623711" y="1706844"/>
            <a:ext cx="5896577" cy="4132896"/>
          </a:xfrm>
          <a:prstGeom prst="rect">
            <a:avLst/>
          </a:prstGeom>
        </p:spPr>
      </p:pic>
      <p:pic>
        <p:nvPicPr>
          <p:cNvPr id="9" name="Picture 8">
            <a:extLst>
              <a:ext uri="{FF2B5EF4-FFF2-40B4-BE49-F238E27FC236}">
                <a16:creationId xmlns:a16="http://schemas.microsoft.com/office/drawing/2014/main" id="{6DEF6CED-99E3-4356-8F02-1FED44F2E882}"/>
              </a:ext>
            </a:extLst>
          </p:cNvPr>
          <p:cNvPicPr>
            <a:picLocks noChangeAspect="1"/>
          </p:cNvPicPr>
          <p:nvPr/>
        </p:nvPicPr>
        <p:blipFill rotWithShape="1">
          <a:blip r:embed="rId3"/>
          <a:srcRect l="854" t="4968" r="1422" b="2689"/>
          <a:stretch/>
        </p:blipFill>
        <p:spPr>
          <a:xfrm>
            <a:off x="2434085" y="1909013"/>
            <a:ext cx="2575552" cy="3728559"/>
          </a:xfrm>
          <a:prstGeom prst="rect">
            <a:avLst/>
          </a:prstGeom>
        </p:spPr>
      </p:pic>
      <p:graphicFrame>
        <p:nvGraphicFramePr>
          <p:cNvPr id="8" name="Table 2">
            <a:extLst>
              <a:ext uri="{FF2B5EF4-FFF2-40B4-BE49-F238E27FC236}">
                <a16:creationId xmlns:a16="http://schemas.microsoft.com/office/drawing/2014/main" id="{C6BEE263-0744-4725-B67E-F2CF0B2C4089}"/>
              </a:ext>
            </a:extLst>
          </p:cNvPr>
          <p:cNvGraphicFramePr>
            <a:graphicFrameLocks noGrp="1"/>
          </p:cNvGraphicFramePr>
          <p:nvPr>
            <p:extLst>
              <p:ext uri="{D42A27DB-BD31-4B8C-83A1-F6EECF244321}">
                <p14:modId xmlns:p14="http://schemas.microsoft.com/office/powerpoint/2010/main" val="2113449554"/>
              </p:ext>
            </p:extLst>
          </p:nvPr>
        </p:nvGraphicFramePr>
        <p:xfrm>
          <a:off x="5820011" y="3398229"/>
          <a:ext cx="1654215" cy="1874520"/>
        </p:xfrm>
        <a:graphic>
          <a:graphicData uri="http://schemas.openxmlformats.org/drawingml/2006/table">
            <a:tbl>
              <a:tblPr firstRow="1" bandRow="1">
                <a:tableStyleId>{5C22544A-7EE6-4342-B048-85BDC9FD1C3A}</a:tableStyleId>
              </a:tblPr>
              <a:tblGrid>
                <a:gridCol w="521848">
                  <a:extLst>
                    <a:ext uri="{9D8B030D-6E8A-4147-A177-3AD203B41FA5}">
                      <a16:colId xmlns:a16="http://schemas.microsoft.com/office/drawing/2014/main" val="2397483848"/>
                    </a:ext>
                  </a:extLst>
                </a:gridCol>
                <a:gridCol w="516375">
                  <a:extLst>
                    <a:ext uri="{9D8B030D-6E8A-4147-A177-3AD203B41FA5}">
                      <a16:colId xmlns:a16="http://schemas.microsoft.com/office/drawing/2014/main" val="890859137"/>
                    </a:ext>
                  </a:extLst>
                </a:gridCol>
                <a:gridCol w="615992">
                  <a:extLst>
                    <a:ext uri="{9D8B030D-6E8A-4147-A177-3AD203B41FA5}">
                      <a16:colId xmlns:a16="http://schemas.microsoft.com/office/drawing/2014/main" val="3208955030"/>
                    </a:ext>
                  </a:extLst>
                </a:gridCol>
              </a:tblGrid>
              <a:tr h="180610">
                <a:tc>
                  <a:txBody>
                    <a:bodyPr/>
                    <a:lstStyle/>
                    <a:p>
                      <a:r>
                        <a:rPr lang="en-GB" sz="600" b="0">
                          <a:solidFill>
                            <a:schemeClr val="tx1"/>
                          </a:solidFill>
                        </a:rPr>
                        <a:t>Part name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sz="600" b="0">
                          <a:solidFill>
                            <a:schemeClr val="tx1"/>
                          </a:solidFill>
                        </a:rPr>
                        <a:t>Dimensions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sz="600" b="0">
                          <a:solidFill>
                            <a:schemeClr val="tx1"/>
                          </a:solidFill>
                        </a:rPr>
                        <a:t>Material/finish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314582925"/>
                  </a:ext>
                </a:extLst>
              </a:tr>
              <a:tr h="434340">
                <a:tc>
                  <a:txBody>
                    <a:bodyPr/>
                    <a:lstStyle/>
                    <a:p>
                      <a:r>
                        <a:rPr lang="en-GB" sz="600" b="0">
                          <a:solidFill>
                            <a:schemeClr val="tx1"/>
                          </a:solidFill>
                        </a:rPr>
                        <a:t>base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45 x 45 x 30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Plastic laminate (wood effect vinyl)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7303235"/>
                  </a:ext>
                </a:extLst>
              </a:tr>
              <a:tr h="342900">
                <a:tc>
                  <a:txBody>
                    <a:bodyPr/>
                    <a:lstStyle/>
                    <a:p>
                      <a:r>
                        <a:rPr lang="en-GB" sz="600" b="0">
                          <a:solidFill>
                            <a:schemeClr val="tx1"/>
                          </a:solidFill>
                        </a:rPr>
                        <a:t>Clock/ touchscreen display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24 x 20 x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Aluminium, touchscreen display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5757931"/>
                  </a:ext>
                </a:extLst>
              </a:tr>
              <a:tr h="251460">
                <a:tc>
                  <a:txBody>
                    <a:bodyPr/>
                    <a:lstStyle/>
                    <a:p>
                      <a:r>
                        <a:rPr lang="en-GB" sz="600" b="0">
                          <a:solidFill>
                            <a:schemeClr val="tx1"/>
                          </a:solidFill>
                        </a:rPr>
                        <a:t>screw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2.5(diameter) x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Polished aluminium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431987"/>
                  </a:ext>
                </a:extLst>
              </a:tr>
              <a:tr h="342900">
                <a:tc>
                  <a:txBody>
                    <a:bodyPr/>
                    <a:lstStyle/>
                    <a:p>
                      <a:r>
                        <a:rPr lang="en-GB" sz="600" b="0">
                          <a:solidFill>
                            <a:schemeClr val="tx1"/>
                          </a:solidFill>
                        </a:rPr>
                        <a:t>Charger board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51.48 x 8.94 x 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Matte grey, gold metallic detailing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602283"/>
                  </a:ext>
                </a:extLst>
              </a:tr>
              <a:tr h="251460">
                <a:tc>
                  <a:txBody>
                    <a:bodyPr/>
                    <a:lstStyle/>
                    <a:p>
                      <a:r>
                        <a:rPr lang="en-GB" sz="600" b="0">
                          <a:solidFill>
                            <a:schemeClr val="tx1"/>
                          </a:solidFill>
                        </a:rPr>
                        <a:t>Charging coil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15.96 x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600" b="0">
                          <a:solidFill>
                            <a:schemeClr val="tx1"/>
                          </a:solidFill>
                        </a:rPr>
                        <a:t>Matte black, gold detailing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3640863"/>
                  </a:ext>
                </a:extLst>
              </a:tr>
            </a:tbl>
          </a:graphicData>
        </a:graphic>
      </p:graphicFrame>
      <p:sp>
        <p:nvSpPr>
          <p:cNvPr id="11" name="Rectangle 10">
            <a:extLst>
              <a:ext uri="{FF2B5EF4-FFF2-40B4-BE49-F238E27FC236}">
                <a16:creationId xmlns:a16="http://schemas.microsoft.com/office/drawing/2014/main" id="{CDFB0506-545C-4250-B30D-4FF743687C0E}"/>
              </a:ext>
            </a:extLst>
          </p:cNvPr>
          <p:cNvSpPr/>
          <p:nvPr/>
        </p:nvSpPr>
        <p:spPr>
          <a:xfrm>
            <a:off x="1595775" y="211291"/>
            <a:ext cx="6835290" cy="1077218"/>
          </a:xfrm>
          <a:prstGeom prst="rect">
            <a:avLst/>
          </a:prstGeom>
        </p:spPr>
        <p:txBody>
          <a:bodyPr wrap="square">
            <a:spAutoFit/>
          </a:bodyPr>
          <a:lstStyle/>
          <a:p>
            <a:r>
              <a:rPr lang="en-GB" sz="3200"/>
              <a:t>R039: Communicating Designs – Exploded View</a:t>
            </a:r>
          </a:p>
        </p:txBody>
      </p:sp>
      <p:pic>
        <p:nvPicPr>
          <p:cNvPr id="2" name="Picture 1" descr="C:\Users\lmaitland\AppData\Local\Microsoft\Windows\INetCache\Content.MSO\E56AC93D.tmp">
            <a:extLst>
              <a:ext uri="{FF2B5EF4-FFF2-40B4-BE49-F238E27FC236}">
                <a16:creationId xmlns:a16="http://schemas.microsoft.com/office/drawing/2014/main" id="{F98F77D3-3733-E930-6100-B9504088F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19761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05CE4DA-F2C0-4BFD-AD09-9BD8985E2BD1}"/>
              </a:ext>
            </a:extLst>
          </p:cNvPr>
          <p:cNvSpPr/>
          <p:nvPr/>
        </p:nvSpPr>
        <p:spPr>
          <a:xfrm>
            <a:off x="5839436" y="2120541"/>
            <a:ext cx="2723036" cy="3979776"/>
          </a:xfrm>
          <a:prstGeom prst="roundRect">
            <a:avLst/>
          </a:prstGeom>
          <a:gradFill flip="none" rotWithShape="1">
            <a:gsLst>
              <a:gs pos="0">
                <a:srgbClr val="B6C3D6"/>
              </a:gs>
              <a:gs pos="48000">
                <a:srgbClr val="CBD8EA"/>
              </a:gs>
              <a:gs pos="96000">
                <a:srgbClr val="CCD9E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Rounded Corners 3">
            <a:extLst>
              <a:ext uri="{FF2B5EF4-FFF2-40B4-BE49-F238E27FC236}">
                <a16:creationId xmlns:a16="http://schemas.microsoft.com/office/drawing/2014/main" id="{0035306D-2BDE-4848-A583-AA5E5716DCC9}"/>
              </a:ext>
            </a:extLst>
          </p:cNvPr>
          <p:cNvSpPr/>
          <p:nvPr/>
        </p:nvSpPr>
        <p:spPr>
          <a:xfrm>
            <a:off x="202375" y="2027717"/>
            <a:ext cx="5559580" cy="4175911"/>
          </a:xfrm>
          <a:prstGeom prst="roundRect">
            <a:avLst/>
          </a:prstGeom>
          <a:solidFill>
            <a:srgbClr val="C0D0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A65B6677-C580-476B-A5AC-17948308F182}"/>
              </a:ext>
            </a:extLst>
          </p:cNvPr>
          <p:cNvSpPr>
            <a:spLocks noGrp="1"/>
          </p:cNvSpPr>
          <p:nvPr>
            <p:ph type="title"/>
          </p:nvPr>
        </p:nvSpPr>
        <p:spPr>
          <a:xfrm>
            <a:off x="436337" y="1730243"/>
            <a:ext cx="6764617" cy="347725"/>
          </a:xfrm>
        </p:spPr>
        <p:txBody>
          <a:bodyPr>
            <a:normAutofit fontScale="90000"/>
          </a:bodyPr>
          <a:lstStyle/>
          <a:p>
            <a:r>
              <a:rPr lang="en-GB" sz="1875" b="1"/>
              <a:t>Task 4 – Use Of Computer Aided Design (CAD) – Assembly Of Parts</a:t>
            </a:r>
          </a:p>
        </p:txBody>
      </p:sp>
      <p:pic>
        <p:nvPicPr>
          <p:cNvPr id="8" name="Picture 7">
            <a:extLst>
              <a:ext uri="{FF2B5EF4-FFF2-40B4-BE49-F238E27FC236}">
                <a16:creationId xmlns:a16="http://schemas.microsoft.com/office/drawing/2014/main" id="{D45C8FC2-E7C9-4B53-8DA0-38EE70488776}"/>
              </a:ext>
            </a:extLst>
          </p:cNvPr>
          <p:cNvPicPr>
            <a:picLocks noChangeAspect="1"/>
          </p:cNvPicPr>
          <p:nvPr/>
        </p:nvPicPr>
        <p:blipFill>
          <a:blip r:embed="rId2"/>
          <a:stretch>
            <a:fillRect/>
          </a:stretch>
        </p:blipFill>
        <p:spPr>
          <a:xfrm>
            <a:off x="4468626" y="3834657"/>
            <a:ext cx="1113783" cy="725866"/>
          </a:xfrm>
          <a:prstGeom prst="rect">
            <a:avLst/>
          </a:prstGeom>
        </p:spPr>
      </p:pic>
      <p:pic>
        <p:nvPicPr>
          <p:cNvPr id="17" name="Picture 16">
            <a:extLst>
              <a:ext uri="{FF2B5EF4-FFF2-40B4-BE49-F238E27FC236}">
                <a16:creationId xmlns:a16="http://schemas.microsoft.com/office/drawing/2014/main" id="{38038467-72FA-4EC1-B643-CCE2EE717A72}"/>
              </a:ext>
            </a:extLst>
          </p:cNvPr>
          <p:cNvPicPr>
            <a:picLocks noChangeAspect="1"/>
          </p:cNvPicPr>
          <p:nvPr/>
        </p:nvPicPr>
        <p:blipFill>
          <a:blip r:embed="rId3"/>
          <a:stretch>
            <a:fillRect/>
          </a:stretch>
        </p:blipFill>
        <p:spPr>
          <a:xfrm>
            <a:off x="3820564" y="3933629"/>
            <a:ext cx="601060" cy="560459"/>
          </a:xfrm>
          <a:prstGeom prst="rect">
            <a:avLst/>
          </a:prstGeom>
        </p:spPr>
      </p:pic>
      <p:pic>
        <p:nvPicPr>
          <p:cNvPr id="10" name="Picture 9">
            <a:extLst>
              <a:ext uri="{FF2B5EF4-FFF2-40B4-BE49-F238E27FC236}">
                <a16:creationId xmlns:a16="http://schemas.microsoft.com/office/drawing/2014/main" id="{EA109BE8-6AF0-4307-88CB-3F6C09223A74}"/>
              </a:ext>
            </a:extLst>
          </p:cNvPr>
          <p:cNvPicPr>
            <a:picLocks noChangeAspect="1"/>
          </p:cNvPicPr>
          <p:nvPr/>
        </p:nvPicPr>
        <p:blipFill>
          <a:blip r:embed="rId4"/>
          <a:stretch>
            <a:fillRect/>
          </a:stretch>
        </p:blipFill>
        <p:spPr>
          <a:xfrm>
            <a:off x="2813837" y="2120541"/>
            <a:ext cx="873071" cy="739661"/>
          </a:xfrm>
          <a:prstGeom prst="rect">
            <a:avLst/>
          </a:prstGeom>
        </p:spPr>
      </p:pic>
      <p:pic>
        <p:nvPicPr>
          <p:cNvPr id="12" name="Picture 11">
            <a:extLst>
              <a:ext uri="{FF2B5EF4-FFF2-40B4-BE49-F238E27FC236}">
                <a16:creationId xmlns:a16="http://schemas.microsoft.com/office/drawing/2014/main" id="{5C348C22-FA47-4CBB-8B40-B3D34F5FE88D}"/>
              </a:ext>
            </a:extLst>
          </p:cNvPr>
          <p:cNvPicPr>
            <a:picLocks noChangeAspect="1"/>
          </p:cNvPicPr>
          <p:nvPr/>
        </p:nvPicPr>
        <p:blipFill>
          <a:blip r:embed="rId5"/>
          <a:stretch>
            <a:fillRect/>
          </a:stretch>
        </p:blipFill>
        <p:spPr>
          <a:xfrm>
            <a:off x="3777291" y="4639583"/>
            <a:ext cx="1836509" cy="1199959"/>
          </a:xfrm>
          <a:prstGeom prst="rect">
            <a:avLst/>
          </a:prstGeom>
        </p:spPr>
      </p:pic>
      <p:pic>
        <p:nvPicPr>
          <p:cNvPr id="18" name="Picture 17">
            <a:extLst>
              <a:ext uri="{FF2B5EF4-FFF2-40B4-BE49-F238E27FC236}">
                <a16:creationId xmlns:a16="http://schemas.microsoft.com/office/drawing/2014/main" id="{DB6952DC-34B9-4F53-BC34-8B6FE893C3F2}"/>
              </a:ext>
            </a:extLst>
          </p:cNvPr>
          <p:cNvPicPr>
            <a:picLocks noChangeAspect="1"/>
          </p:cNvPicPr>
          <p:nvPr/>
        </p:nvPicPr>
        <p:blipFill rotWithShape="1">
          <a:blip r:embed="rId6"/>
          <a:srcRect l="11553" t="4464" r="5999" b="1785"/>
          <a:stretch/>
        </p:blipFill>
        <p:spPr>
          <a:xfrm>
            <a:off x="6128098" y="2417364"/>
            <a:ext cx="2221854" cy="2657352"/>
          </a:xfrm>
          <a:prstGeom prst="rect">
            <a:avLst/>
          </a:prstGeom>
        </p:spPr>
      </p:pic>
      <p:pic>
        <p:nvPicPr>
          <p:cNvPr id="21" name="Picture 20">
            <a:extLst>
              <a:ext uri="{FF2B5EF4-FFF2-40B4-BE49-F238E27FC236}">
                <a16:creationId xmlns:a16="http://schemas.microsoft.com/office/drawing/2014/main" id="{715F17B1-F784-4BFF-831B-A60279387A73}"/>
              </a:ext>
            </a:extLst>
          </p:cNvPr>
          <p:cNvPicPr>
            <a:picLocks noChangeAspect="1"/>
          </p:cNvPicPr>
          <p:nvPr/>
        </p:nvPicPr>
        <p:blipFill>
          <a:blip r:embed="rId7"/>
          <a:stretch>
            <a:fillRect/>
          </a:stretch>
        </p:blipFill>
        <p:spPr>
          <a:xfrm>
            <a:off x="501787" y="3812489"/>
            <a:ext cx="1866688" cy="2121635"/>
          </a:xfrm>
          <a:prstGeom prst="rect">
            <a:avLst/>
          </a:prstGeom>
        </p:spPr>
      </p:pic>
      <p:pic>
        <p:nvPicPr>
          <p:cNvPr id="23" name="Picture 22">
            <a:extLst>
              <a:ext uri="{FF2B5EF4-FFF2-40B4-BE49-F238E27FC236}">
                <a16:creationId xmlns:a16="http://schemas.microsoft.com/office/drawing/2014/main" id="{D60F82A6-3EDA-496D-84DE-10D4BA497368}"/>
              </a:ext>
            </a:extLst>
          </p:cNvPr>
          <p:cNvPicPr>
            <a:picLocks noChangeAspect="1"/>
          </p:cNvPicPr>
          <p:nvPr/>
        </p:nvPicPr>
        <p:blipFill>
          <a:blip r:embed="rId8"/>
          <a:stretch>
            <a:fillRect/>
          </a:stretch>
        </p:blipFill>
        <p:spPr>
          <a:xfrm>
            <a:off x="2487839" y="3964475"/>
            <a:ext cx="1199069" cy="2135842"/>
          </a:xfrm>
          <a:prstGeom prst="rect">
            <a:avLst/>
          </a:prstGeom>
        </p:spPr>
      </p:pic>
      <p:pic>
        <p:nvPicPr>
          <p:cNvPr id="25" name="Picture 24">
            <a:extLst>
              <a:ext uri="{FF2B5EF4-FFF2-40B4-BE49-F238E27FC236}">
                <a16:creationId xmlns:a16="http://schemas.microsoft.com/office/drawing/2014/main" id="{9FDEA1FC-522E-4A86-8AE4-89C1BC4D522A}"/>
              </a:ext>
            </a:extLst>
          </p:cNvPr>
          <p:cNvPicPr>
            <a:picLocks noChangeAspect="1"/>
          </p:cNvPicPr>
          <p:nvPr/>
        </p:nvPicPr>
        <p:blipFill>
          <a:blip r:embed="rId9"/>
          <a:stretch>
            <a:fillRect/>
          </a:stretch>
        </p:blipFill>
        <p:spPr>
          <a:xfrm>
            <a:off x="3820564" y="2433223"/>
            <a:ext cx="1749962" cy="1358861"/>
          </a:xfrm>
          <a:prstGeom prst="rect">
            <a:avLst/>
          </a:prstGeom>
        </p:spPr>
      </p:pic>
      <p:pic>
        <p:nvPicPr>
          <p:cNvPr id="27" name="Picture 26">
            <a:extLst>
              <a:ext uri="{FF2B5EF4-FFF2-40B4-BE49-F238E27FC236}">
                <a16:creationId xmlns:a16="http://schemas.microsoft.com/office/drawing/2014/main" id="{D22F8711-084B-4637-BB1A-3C5FFEAF44A2}"/>
              </a:ext>
            </a:extLst>
          </p:cNvPr>
          <p:cNvPicPr>
            <a:picLocks noChangeAspect="1"/>
          </p:cNvPicPr>
          <p:nvPr/>
        </p:nvPicPr>
        <p:blipFill>
          <a:blip r:embed="rId10"/>
          <a:stretch>
            <a:fillRect/>
          </a:stretch>
        </p:blipFill>
        <p:spPr>
          <a:xfrm>
            <a:off x="2947098" y="2895110"/>
            <a:ext cx="536313" cy="1000607"/>
          </a:xfrm>
          <a:prstGeom prst="rect">
            <a:avLst/>
          </a:prstGeom>
        </p:spPr>
      </p:pic>
      <p:pic>
        <p:nvPicPr>
          <p:cNvPr id="29" name="Picture 28">
            <a:extLst>
              <a:ext uri="{FF2B5EF4-FFF2-40B4-BE49-F238E27FC236}">
                <a16:creationId xmlns:a16="http://schemas.microsoft.com/office/drawing/2014/main" id="{2A7582CF-1D68-4A11-AA9F-B6591C766C57}"/>
              </a:ext>
            </a:extLst>
          </p:cNvPr>
          <p:cNvPicPr>
            <a:picLocks noChangeAspect="1"/>
          </p:cNvPicPr>
          <p:nvPr/>
        </p:nvPicPr>
        <p:blipFill>
          <a:blip r:embed="rId11"/>
          <a:stretch>
            <a:fillRect/>
          </a:stretch>
        </p:blipFill>
        <p:spPr>
          <a:xfrm>
            <a:off x="368526" y="2359134"/>
            <a:ext cx="2279160" cy="1332755"/>
          </a:xfrm>
          <a:prstGeom prst="rect">
            <a:avLst/>
          </a:prstGeom>
        </p:spPr>
      </p:pic>
      <p:pic>
        <p:nvPicPr>
          <p:cNvPr id="20" name="Picture 19">
            <a:extLst>
              <a:ext uri="{FF2B5EF4-FFF2-40B4-BE49-F238E27FC236}">
                <a16:creationId xmlns:a16="http://schemas.microsoft.com/office/drawing/2014/main" id="{88C2B952-7BBC-41DE-A2C8-E2C73A32BE47}"/>
              </a:ext>
            </a:extLst>
          </p:cNvPr>
          <p:cNvPicPr>
            <a:picLocks noChangeAspect="1"/>
          </p:cNvPicPr>
          <p:nvPr/>
        </p:nvPicPr>
        <p:blipFill>
          <a:blip r:embed="rId12"/>
          <a:stretch>
            <a:fillRect/>
          </a:stretch>
        </p:blipFill>
        <p:spPr>
          <a:xfrm>
            <a:off x="8371956" y="1715652"/>
            <a:ext cx="664462" cy="671606"/>
          </a:xfrm>
          <a:prstGeom prst="rect">
            <a:avLst/>
          </a:prstGeom>
        </p:spPr>
      </p:pic>
      <p:sp>
        <p:nvSpPr>
          <p:cNvPr id="5" name="TextBox 4">
            <a:extLst>
              <a:ext uri="{FF2B5EF4-FFF2-40B4-BE49-F238E27FC236}">
                <a16:creationId xmlns:a16="http://schemas.microsoft.com/office/drawing/2014/main" id="{6F0C0653-B412-4BD5-9D20-3B190AC7FFD4}"/>
              </a:ext>
            </a:extLst>
          </p:cNvPr>
          <p:cNvSpPr txBox="1"/>
          <p:nvPr/>
        </p:nvSpPr>
        <p:spPr>
          <a:xfrm>
            <a:off x="6061366" y="5161212"/>
            <a:ext cx="2349858" cy="923330"/>
          </a:xfrm>
          <a:prstGeom prst="rect">
            <a:avLst/>
          </a:prstGeom>
          <a:noFill/>
        </p:spPr>
        <p:txBody>
          <a:bodyPr wrap="square" rtlCol="0">
            <a:spAutoFit/>
          </a:bodyPr>
          <a:lstStyle/>
          <a:p>
            <a:pPr algn="ctr"/>
            <a:r>
              <a:rPr lang="en-GB" sz="900"/>
              <a:t>The finished design would be vacuum formed from ABS (a thermoplastic) as it has a low shrinkage of &lt;1%, and offers high strength and low weight. Each element would be made in bulk then assembled together using screws as a mechanical fixing.</a:t>
            </a:r>
          </a:p>
        </p:txBody>
      </p:sp>
      <p:sp>
        <p:nvSpPr>
          <p:cNvPr id="22" name="Rectangle 21">
            <a:extLst>
              <a:ext uri="{FF2B5EF4-FFF2-40B4-BE49-F238E27FC236}">
                <a16:creationId xmlns:a16="http://schemas.microsoft.com/office/drawing/2014/main" id="{F082363C-214F-4763-BE40-132A744149EE}"/>
              </a:ext>
            </a:extLst>
          </p:cNvPr>
          <p:cNvSpPr/>
          <p:nvPr/>
        </p:nvSpPr>
        <p:spPr>
          <a:xfrm>
            <a:off x="1607872" y="429331"/>
            <a:ext cx="6835290" cy="584775"/>
          </a:xfrm>
          <a:prstGeom prst="rect">
            <a:avLst/>
          </a:prstGeom>
        </p:spPr>
        <p:txBody>
          <a:bodyPr wrap="square">
            <a:spAutoFit/>
          </a:bodyPr>
          <a:lstStyle/>
          <a:p>
            <a:r>
              <a:rPr lang="en-GB" sz="3200"/>
              <a:t>R039: TASK 4:  3D CAD</a:t>
            </a:r>
          </a:p>
        </p:txBody>
      </p:sp>
      <p:pic>
        <p:nvPicPr>
          <p:cNvPr id="3" name="Picture 2" descr="C:\Users\lmaitland\AppData\Local\Microsoft\Windows\INetCache\Content.MSO\E56AC93D.tmp">
            <a:extLst>
              <a:ext uri="{FF2B5EF4-FFF2-40B4-BE49-F238E27FC236}">
                <a16:creationId xmlns:a16="http://schemas.microsoft.com/office/drawing/2014/main" id="{898F4E43-E57F-BE5E-9F87-B88265334B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116099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EDA70-19C8-4EAA-A692-314A67F4222F}"/>
              </a:ext>
            </a:extLst>
          </p:cNvPr>
          <p:cNvPicPr>
            <a:picLocks noChangeAspect="1"/>
          </p:cNvPicPr>
          <p:nvPr/>
        </p:nvPicPr>
        <p:blipFill>
          <a:blip r:embed="rId2"/>
          <a:stretch>
            <a:fillRect/>
          </a:stretch>
        </p:blipFill>
        <p:spPr>
          <a:xfrm>
            <a:off x="413792" y="1484784"/>
            <a:ext cx="8316416" cy="4668691"/>
          </a:xfrm>
          <a:prstGeom prst="rect">
            <a:avLst/>
          </a:prstGeom>
        </p:spPr>
      </p:pic>
      <p:sp>
        <p:nvSpPr>
          <p:cNvPr id="4" name="Rectangle 3">
            <a:extLst>
              <a:ext uri="{FF2B5EF4-FFF2-40B4-BE49-F238E27FC236}">
                <a16:creationId xmlns:a16="http://schemas.microsoft.com/office/drawing/2014/main" id="{E3B9F17B-8718-4918-9FC8-BDDF2C792A91}"/>
              </a:ext>
            </a:extLst>
          </p:cNvPr>
          <p:cNvSpPr/>
          <p:nvPr/>
        </p:nvSpPr>
        <p:spPr>
          <a:xfrm>
            <a:off x="1607872" y="429331"/>
            <a:ext cx="6835290" cy="584775"/>
          </a:xfrm>
          <a:prstGeom prst="rect">
            <a:avLst/>
          </a:prstGeom>
        </p:spPr>
        <p:txBody>
          <a:bodyPr wrap="square">
            <a:spAutoFit/>
          </a:bodyPr>
          <a:lstStyle/>
          <a:p>
            <a:r>
              <a:rPr lang="en-GB" sz="3200"/>
              <a:t>R039: TASK 4:  3D CAD</a:t>
            </a:r>
          </a:p>
        </p:txBody>
      </p:sp>
      <p:pic>
        <p:nvPicPr>
          <p:cNvPr id="2" name="Picture 1" descr="C:\Users\lmaitland\AppData\Local\Microsoft\Windows\INetCache\Content.MSO\E56AC93D.tmp">
            <a:extLst>
              <a:ext uri="{FF2B5EF4-FFF2-40B4-BE49-F238E27FC236}">
                <a16:creationId xmlns:a16="http://schemas.microsoft.com/office/drawing/2014/main" id="{1E81B815-8184-CA7A-2E67-10FB47AF4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92968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5" y="4246227"/>
            <a:ext cx="2001700" cy="205818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01" y="4246229"/>
            <a:ext cx="2372168" cy="17771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610" y="4830649"/>
            <a:ext cx="1721894" cy="135334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059" y="3951749"/>
            <a:ext cx="1488165" cy="2232248"/>
          </a:xfrm>
          <a:prstGeom prst="rect">
            <a:avLst/>
          </a:prstGeom>
        </p:spPr>
      </p:pic>
      <p:pic>
        <p:nvPicPr>
          <p:cNvPr id="12" name="Picture 4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14" t="18410" r="15156" b="23242"/>
          <a:stretch/>
        </p:blipFill>
        <p:spPr bwMode="auto">
          <a:xfrm>
            <a:off x="3959980" y="2004608"/>
            <a:ext cx="2974794" cy="198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4"/>
          <p:cNvPicPr>
            <a:picLocks noChangeAspect="1" noChangeArrowheads="1"/>
          </p:cNvPicPr>
          <p:nvPr/>
        </p:nvPicPr>
        <p:blipFill rotWithShape="1">
          <a:blip r:embed="rId7">
            <a:extLst>
              <a:ext uri="{28A0092B-C50C-407E-A947-70E740481C1C}">
                <a14:useLocalDpi xmlns:a14="http://schemas.microsoft.com/office/drawing/2010/main" val="0"/>
              </a:ext>
            </a:extLst>
          </a:blip>
          <a:srcRect l="78776" t="58203" r="11183" b="31080"/>
          <a:stretch/>
        </p:blipFill>
        <p:spPr bwMode="auto">
          <a:xfrm>
            <a:off x="7086983" y="2924067"/>
            <a:ext cx="1902393" cy="16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828" y="1855751"/>
            <a:ext cx="3075532" cy="2277758"/>
          </a:xfrm>
          <a:prstGeom prst="rect">
            <a:avLst/>
          </a:prstGeom>
        </p:spPr>
      </p:pic>
      <p:sp>
        <p:nvSpPr>
          <p:cNvPr id="11" name="Rectangle 10">
            <a:extLst>
              <a:ext uri="{FF2B5EF4-FFF2-40B4-BE49-F238E27FC236}">
                <a16:creationId xmlns:a16="http://schemas.microsoft.com/office/drawing/2014/main" id="{1BCAC7DA-E10F-492D-B383-3CD38286FED1}"/>
              </a:ext>
            </a:extLst>
          </p:cNvPr>
          <p:cNvSpPr/>
          <p:nvPr/>
        </p:nvSpPr>
        <p:spPr>
          <a:xfrm>
            <a:off x="1907704" y="355535"/>
            <a:ext cx="6835290" cy="1077218"/>
          </a:xfrm>
          <a:prstGeom prst="rect">
            <a:avLst/>
          </a:prstGeom>
        </p:spPr>
        <p:txBody>
          <a:bodyPr wrap="square">
            <a:spAutoFit/>
          </a:bodyPr>
          <a:lstStyle/>
          <a:p>
            <a:r>
              <a:rPr lang="en-GB" sz="3200"/>
              <a:t>R039: Communicating Designs – Design portfolio produced on </a:t>
            </a:r>
            <a:r>
              <a:rPr lang="en-GB" sz="3200" err="1"/>
              <a:t>Powerpoint</a:t>
            </a:r>
            <a:endParaRPr lang="en-GB" sz="3200"/>
          </a:p>
        </p:txBody>
      </p:sp>
      <p:pic>
        <p:nvPicPr>
          <p:cNvPr id="2" name="Picture 1" descr="C:\Users\lmaitland\AppData\Local\Microsoft\Windows\INetCache\Content.MSO\E56AC93D.tmp">
            <a:extLst>
              <a:ext uri="{FF2B5EF4-FFF2-40B4-BE49-F238E27FC236}">
                <a16:creationId xmlns:a16="http://schemas.microsoft.com/office/drawing/2014/main" id="{C1182CED-329D-4DAE-5FC9-F776E2DD28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228495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404664"/>
            <a:ext cx="6408712" cy="986816"/>
          </a:xfrm>
        </p:spPr>
        <p:txBody>
          <a:bodyPr>
            <a:noAutofit/>
          </a:bodyPr>
          <a:lstStyle/>
          <a:p>
            <a:r>
              <a:rPr lang="en-GB" sz="4000"/>
              <a:t>Design Engineering (OCR Cambridge National) Level 2</a:t>
            </a:r>
          </a:p>
        </p:txBody>
      </p:sp>
      <p:sp>
        <p:nvSpPr>
          <p:cNvPr id="4" name="Rectangle 3"/>
          <p:cNvSpPr/>
          <p:nvPr/>
        </p:nvSpPr>
        <p:spPr>
          <a:xfrm>
            <a:off x="837928" y="2420890"/>
            <a:ext cx="7560840" cy="3108543"/>
          </a:xfrm>
          <a:prstGeom prst="rect">
            <a:avLst/>
          </a:prstGeom>
        </p:spPr>
        <p:txBody>
          <a:bodyPr wrap="square">
            <a:spAutoFit/>
          </a:bodyPr>
          <a:lstStyle/>
          <a:p>
            <a:r>
              <a:rPr lang="en-GB" sz="2800" b="1" u="sng"/>
              <a:t>R040: Design evaluation &amp; modelling – Portfolio on </a:t>
            </a:r>
            <a:r>
              <a:rPr lang="en-GB" sz="2800" b="1" u="sng" err="1"/>
              <a:t>Powerpoint</a:t>
            </a:r>
            <a:endParaRPr lang="en-GB" sz="2800" b="1" u="sng"/>
          </a:p>
          <a:p>
            <a:endParaRPr lang="en-GB" sz="2800" b="1" u="sng"/>
          </a:p>
          <a:p>
            <a:pPr marL="342900" indent="-342900">
              <a:buFont typeface="Arial" panose="020B0604020202020204" pitchFamily="34" charset="0"/>
              <a:buChar char="•"/>
            </a:pPr>
            <a:r>
              <a:rPr lang="en-GB" sz="2800"/>
              <a:t>Primary &amp; secondary analysis of a product</a:t>
            </a:r>
          </a:p>
          <a:p>
            <a:pPr marL="342900" indent="-342900">
              <a:buFont typeface="Arial" panose="020B0604020202020204" pitchFamily="34" charset="0"/>
              <a:buChar char="•"/>
            </a:pPr>
            <a:r>
              <a:rPr lang="en-GB" sz="2800"/>
              <a:t>Product disassembly</a:t>
            </a:r>
          </a:p>
          <a:p>
            <a:pPr marL="342900" indent="-342900">
              <a:buFont typeface="Arial" panose="020B0604020202020204" pitchFamily="34" charset="0"/>
              <a:buChar char="•"/>
            </a:pPr>
            <a:r>
              <a:rPr lang="en-GB" sz="2800"/>
              <a:t>Model a product made from several parts</a:t>
            </a:r>
          </a:p>
          <a:p>
            <a:r>
              <a:rPr lang="en-GB" sz="2800"/>
              <a:t> </a:t>
            </a:r>
          </a:p>
        </p:txBody>
      </p:sp>
      <p:pic>
        <p:nvPicPr>
          <p:cNvPr id="3" name="Picture 2" descr="C:\Users\lmaitland\AppData\Local\Microsoft\Windows\INetCache\Content.MSO\E56AC93D.tmp">
            <a:extLst>
              <a:ext uri="{FF2B5EF4-FFF2-40B4-BE49-F238E27FC236}">
                <a16:creationId xmlns:a16="http://schemas.microsoft.com/office/drawing/2014/main" id="{4A0FAC38-1BB9-88CF-607A-07A69B6A2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505310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1" y="1251231"/>
          <a:ext cx="8666019" cy="4920818"/>
        </p:xfrm>
        <a:graphic>
          <a:graphicData uri="http://schemas.openxmlformats.org/drawingml/2006/table">
            <a:tbl>
              <a:tblPr firstRow="1" bandRow="1">
                <a:tableStyleId>{5C22544A-7EE6-4342-B048-85BDC9FD1C3A}</a:tableStyleId>
              </a:tblPr>
              <a:tblGrid>
                <a:gridCol w="1540373">
                  <a:extLst>
                    <a:ext uri="{9D8B030D-6E8A-4147-A177-3AD203B41FA5}">
                      <a16:colId xmlns:a16="http://schemas.microsoft.com/office/drawing/2014/main" val="20000"/>
                    </a:ext>
                  </a:extLst>
                </a:gridCol>
                <a:gridCol w="2341186">
                  <a:extLst>
                    <a:ext uri="{9D8B030D-6E8A-4147-A177-3AD203B41FA5}">
                      <a16:colId xmlns:a16="http://schemas.microsoft.com/office/drawing/2014/main" val="20001"/>
                    </a:ext>
                  </a:extLst>
                </a:gridCol>
                <a:gridCol w="2486719">
                  <a:extLst>
                    <a:ext uri="{9D8B030D-6E8A-4147-A177-3AD203B41FA5}">
                      <a16:colId xmlns:a16="http://schemas.microsoft.com/office/drawing/2014/main" val="20002"/>
                    </a:ext>
                  </a:extLst>
                </a:gridCol>
                <a:gridCol w="2297741">
                  <a:extLst>
                    <a:ext uri="{9D8B030D-6E8A-4147-A177-3AD203B41FA5}">
                      <a16:colId xmlns:a16="http://schemas.microsoft.com/office/drawing/2014/main" val="20003"/>
                    </a:ext>
                  </a:extLst>
                </a:gridCol>
              </a:tblGrid>
              <a:tr h="514874">
                <a:tc>
                  <a:txBody>
                    <a:bodyPr/>
                    <a:lstStyle/>
                    <a:p>
                      <a:r>
                        <a:rPr lang="en-GB" sz="900">
                          <a:solidFill>
                            <a:schemeClr val="tx1"/>
                          </a:solidFill>
                        </a:rPr>
                        <a:t>Image analysed from Engineering Matrix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900">
                          <a:solidFill>
                            <a:schemeClr val="tx1"/>
                          </a:solidFill>
                        </a:rPr>
                        <a:t>Analysis of </a:t>
                      </a:r>
                      <a:r>
                        <a:rPr lang="en-GB" sz="900">
                          <a:solidFill>
                            <a:srgbClr val="00B050"/>
                          </a:solidFill>
                        </a:rPr>
                        <a:t>Strengths</a:t>
                      </a:r>
                      <a:r>
                        <a:rPr lang="en-GB" sz="900" baseline="0">
                          <a:solidFill>
                            <a:schemeClr val="tx1"/>
                          </a:solidFill>
                        </a:rPr>
                        <a:t> from score on Matrix</a:t>
                      </a:r>
                      <a:endParaRPr lang="en-GB" sz="90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900">
                          <a:solidFill>
                            <a:schemeClr val="tx1"/>
                          </a:solidFill>
                        </a:rPr>
                        <a:t>Analysis of </a:t>
                      </a:r>
                      <a:r>
                        <a:rPr lang="en-GB" sz="900">
                          <a:solidFill>
                            <a:srgbClr val="FF0000"/>
                          </a:solidFill>
                        </a:rPr>
                        <a:t>Weaknesses</a:t>
                      </a:r>
                      <a:r>
                        <a:rPr lang="en-GB" sz="900">
                          <a:solidFill>
                            <a:schemeClr val="tx1"/>
                          </a:solidFill>
                        </a:rPr>
                        <a:t> from score on Matrix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900">
                          <a:solidFill>
                            <a:schemeClr val="tx1"/>
                          </a:solidFill>
                        </a:rPr>
                        <a:t>Summary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54380">
                <a:tc>
                  <a:txBody>
                    <a:bodyPr/>
                    <a:lstStyle/>
                    <a:p>
                      <a:endParaRPr lang="en-GB" sz="9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4D7761"/>
                          </a:solidFill>
                        </a:rPr>
                        <a:t>This lamp is very aesthetically pleasing and would most likely target young girls for reading etc. I can see this from its simple design and pink colouring which generally appeals to a young female demographic. It had good balance and simple power source. It was made from metal which is generally a good material to recycle.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C00000"/>
                          </a:solidFill>
                        </a:rPr>
                        <a:t>This design did not have an LED strip, but a bulb. This would bring down the desirability. By using bulbs the lamp is not economically suitable. Although there is a power source, it’s a plug which would limit the areas of use and limit it to not being portable.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t>Overall the lamp checks most of the boxes in terms of requirements. The main issue is the lack of an LED strip.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53968">
                <a:tc>
                  <a:txBody>
                    <a:bodyPr/>
                    <a:lstStyle/>
                    <a:p>
                      <a:endParaRPr lang="en-GB" sz="9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b="1" u="sng">
                          <a:solidFill>
                            <a:srgbClr val="4D7761"/>
                          </a:solidFill>
                        </a:rPr>
                        <a:t>From my engineering matrix I discovered this lamp has a good power source and the colour is ok. </a:t>
                      </a:r>
                      <a:r>
                        <a:rPr lang="en-GB" sz="800">
                          <a:solidFill>
                            <a:srgbClr val="4D7761"/>
                          </a:solidFill>
                        </a:rPr>
                        <a:t>Its made from metal which means it should be recyclable. It has a switch on the cord for easy access too.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C00000"/>
                          </a:solidFill>
                        </a:rPr>
                        <a:t>I personally think this lamp is extremely lacking in the design. Its not a desirable shape and colour which makes it not aesthetically pleasing. This would also limit the target audience. This lamp also doesn’t have an LED strip included and uses bulbs. The stem is not flexible which limits its capabilities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t>Over all I think this lamp doesn’t check enough of the boxes required and could be redesigned to target a wider range of audiences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68680">
                <a:tc>
                  <a:txBody>
                    <a:bodyPr/>
                    <a:lstStyle/>
                    <a:p>
                      <a:endParaRPr lang="en-GB" sz="9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4D7761"/>
                          </a:solidFill>
                        </a:rPr>
                        <a:t>The lamp is beautiful in design and the colour is complimentary to this. The power source is good and has an easy access switch very close the base. Due to the metal kts made from t should be recyclable. This could target a wide audience and sell well.</a:t>
                      </a:r>
                      <a:r>
                        <a:rPr lang="en-GB" sz="800" b="1" u="sng">
                          <a:solidFill>
                            <a:srgbClr val="4D7761"/>
                          </a:solidFill>
                        </a:rPr>
                        <a:t> From my engineering matrix I identified that this lamp scored well in aesthetically pleasing.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C00000"/>
                          </a:solidFill>
                        </a:rPr>
                        <a:t>However it doesn’t have an LED light but a bulb instead. It could comfortably stand on its own and stay in position. The base did not have a foam protective layer and could scratch surfaces beneath it. </a:t>
                      </a:r>
                      <a:r>
                        <a:rPr lang="en-GB" sz="800" b="1" u="sng">
                          <a:solidFill>
                            <a:srgbClr val="C00000"/>
                          </a:solidFill>
                        </a:rPr>
                        <a:t>From my engineering matrix the lamp scored badly in mass production.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t>Over all this is a good lamp and except for the scratch base it’s a successful design. It can reach a wide audience and has a simple yet effective power source. Perfect for indoor use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455662"/>
                  </a:ext>
                </a:extLst>
              </a:tr>
              <a:tr h="853968">
                <a:tc>
                  <a:txBody>
                    <a:bodyPr/>
                    <a:lstStyle/>
                    <a:p>
                      <a:endParaRPr lang="en-GB" sz="9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4D7761"/>
                          </a:solidFill>
                        </a:rPr>
                        <a:t>This lamp has a very simple and classic design and has a good power source. It does have a flexible stem for different angles. The colour is very versatile and can fit many people styles which makes it a desirable colour and design. The switch it also on the base for convenience.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C00000"/>
                          </a:solidFill>
                        </a:rPr>
                        <a:t>However it had poor balance and aesthetically its not very pleasing. The head is unproportionally long and ugly. Its also made of plastic which means its not recyclable materials. This lamp does not have an LED light in it bringing this down</a:t>
                      </a:r>
                      <a:r>
                        <a:rPr lang="en-GB" sz="800" b="1" u="sng">
                          <a:solidFill>
                            <a:srgbClr val="C00000"/>
                          </a:solidFill>
                        </a:rPr>
                        <a:t>. This lamp scored worst in stability and aesthetics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t>Overall I think this design is not desirable and could use some modifying but the features are useful and would work well e.g. the switch being on the base is very convenient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0584946"/>
                  </a:ext>
                </a:extLst>
              </a:tr>
              <a:tr h="853968">
                <a:tc>
                  <a:txBody>
                    <a:bodyPr/>
                    <a:lstStyle/>
                    <a:p>
                      <a:endParaRPr lang="en-GB" sz="9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4D7761"/>
                          </a:solidFill>
                        </a:rPr>
                        <a:t>This design is classic and would be valuable to many customers. The power source was good and a switch on the base for easy access. This lamp featured a flexible stem. </a:t>
                      </a:r>
                      <a:r>
                        <a:rPr lang="en-GB" sz="800" b="1" u="sng">
                          <a:solidFill>
                            <a:srgbClr val="4D7761"/>
                          </a:solidFill>
                        </a:rPr>
                        <a:t>From my engineering matrix this lamp scored the best aesthetically and also in LED capability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solidFill>
                            <a:srgbClr val="C00000"/>
                          </a:solidFill>
                        </a:rPr>
                        <a:t>This lamp is made of plastic meaning it cant be recycled. The base was very light and small which means it could easily fall over if knocked. </a:t>
                      </a:r>
                      <a:r>
                        <a:rPr lang="en-GB" sz="800" b="1" u="sng">
                          <a:solidFill>
                            <a:srgbClr val="C00000"/>
                          </a:solidFill>
                        </a:rPr>
                        <a:t>From my engineering matrix this lamp scored badly in access to power source due to a short lead.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a:t>Overall this is a successful design and it has an LED light feature. It wont scratch the surface its on. It could reach a wide target audience due to the simple aesthetic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514980"/>
                  </a:ext>
                </a:extLst>
              </a:tr>
            </a:tbl>
          </a:graphicData>
        </a:graphic>
      </p:graphicFrame>
      <p:pic>
        <p:nvPicPr>
          <p:cNvPr id="11" name="Picture 10">
            <a:extLst>
              <a:ext uri="{FF2B5EF4-FFF2-40B4-BE49-F238E27FC236}">
                <a16:creationId xmlns:a16="http://schemas.microsoft.com/office/drawing/2014/main" id="{E1FDE894-A434-4690-89F0-A703A6B8E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38"/>
          <a:stretch/>
        </p:blipFill>
        <p:spPr>
          <a:xfrm rot="5400000">
            <a:off x="587321" y="1852257"/>
            <a:ext cx="712720" cy="578743"/>
          </a:xfrm>
          <a:prstGeom prst="rect">
            <a:avLst/>
          </a:prstGeom>
        </p:spPr>
      </p:pic>
      <p:pic>
        <p:nvPicPr>
          <p:cNvPr id="13" name="Picture 12">
            <a:extLst>
              <a:ext uri="{FF2B5EF4-FFF2-40B4-BE49-F238E27FC236}">
                <a16:creationId xmlns:a16="http://schemas.microsoft.com/office/drawing/2014/main" id="{9E67A6F1-0F65-4824-9B45-1A5F475ED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8150" y="2772983"/>
            <a:ext cx="771656" cy="578742"/>
          </a:xfrm>
          <a:prstGeom prst="rect">
            <a:avLst/>
          </a:prstGeom>
        </p:spPr>
      </p:pic>
      <p:pic>
        <p:nvPicPr>
          <p:cNvPr id="14" name="Picture 13">
            <a:extLst>
              <a:ext uri="{FF2B5EF4-FFF2-40B4-BE49-F238E27FC236}">
                <a16:creationId xmlns:a16="http://schemas.microsoft.com/office/drawing/2014/main" id="{26E16A09-7926-494C-82F6-F11E60EE9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3427" y="3707540"/>
            <a:ext cx="788484" cy="591363"/>
          </a:xfrm>
          <a:prstGeom prst="rect">
            <a:avLst/>
          </a:prstGeom>
        </p:spPr>
      </p:pic>
      <p:pic>
        <p:nvPicPr>
          <p:cNvPr id="18" name="Picture 17">
            <a:extLst>
              <a:ext uri="{FF2B5EF4-FFF2-40B4-BE49-F238E27FC236}">
                <a16:creationId xmlns:a16="http://schemas.microsoft.com/office/drawing/2014/main" id="{159FAAB7-95F3-4EDC-A967-C1C260CA1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3131" y="4599807"/>
            <a:ext cx="788483" cy="591362"/>
          </a:xfrm>
          <a:prstGeom prst="rect">
            <a:avLst/>
          </a:prstGeom>
        </p:spPr>
      </p:pic>
      <p:pic>
        <p:nvPicPr>
          <p:cNvPr id="19" name="Picture 18">
            <a:extLst>
              <a:ext uri="{FF2B5EF4-FFF2-40B4-BE49-F238E27FC236}">
                <a16:creationId xmlns:a16="http://schemas.microsoft.com/office/drawing/2014/main" id="{9A4864A0-A11A-415B-9CD5-71ED3F951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3727" y="5512740"/>
            <a:ext cx="788483" cy="591362"/>
          </a:xfrm>
          <a:prstGeom prst="rect">
            <a:avLst/>
          </a:prstGeom>
        </p:spPr>
      </p:pic>
      <p:sp>
        <p:nvSpPr>
          <p:cNvPr id="2" name="TextBox 1">
            <a:extLst>
              <a:ext uri="{FF2B5EF4-FFF2-40B4-BE49-F238E27FC236}">
                <a16:creationId xmlns:a16="http://schemas.microsoft.com/office/drawing/2014/main" id="{87920E74-F1A5-459E-A6A7-C505B4FB88C1}"/>
              </a:ext>
            </a:extLst>
          </p:cNvPr>
          <p:cNvSpPr txBox="1"/>
          <p:nvPr/>
        </p:nvSpPr>
        <p:spPr>
          <a:xfrm>
            <a:off x="83412" y="911963"/>
            <a:ext cx="7923388" cy="300082"/>
          </a:xfrm>
          <a:prstGeom prst="rect">
            <a:avLst/>
          </a:prstGeom>
          <a:noFill/>
        </p:spPr>
        <p:txBody>
          <a:bodyPr wrap="none" rtlCol="0">
            <a:spAutoFit/>
          </a:bodyPr>
          <a:lstStyle/>
          <a:p>
            <a:r>
              <a:rPr lang="en-GB" sz="1350" b="1" u="sng"/>
              <a:t>Topic Area 1.1  Strengths &amp; Weaknesses of Existing Products – Analysis of lamps from my Engineering Matrix</a:t>
            </a:r>
          </a:p>
        </p:txBody>
      </p:sp>
      <p:sp>
        <p:nvSpPr>
          <p:cNvPr id="10" name="Title 6">
            <a:extLst>
              <a:ext uri="{FF2B5EF4-FFF2-40B4-BE49-F238E27FC236}">
                <a16:creationId xmlns:a16="http://schemas.microsoft.com/office/drawing/2014/main" id="{B182B377-3CBB-4B34-ABF7-D00D9FF99924}"/>
              </a:ext>
            </a:extLst>
          </p:cNvPr>
          <p:cNvSpPr txBox="1">
            <a:spLocks/>
          </p:cNvSpPr>
          <p:nvPr/>
        </p:nvSpPr>
        <p:spPr>
          <a:xfrm>
            <a:off x="1403648" y="235987"/>
            <a:ext cx="1172761" cy="437589"/>
          </a:xfrm>
          <a:prstGeom prst="rect">
            <a:avLst/>
          </a:prstGeom>
        </p:spPr>
        <p:txBody>
          <a:bodyPr>
            <a:normAutofit fontScale="6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200"/>
              <a:t>R040</a:t>
            </a:r>
            <a:r>
              <a:rPr lang="en-GB"/>
              <a:t> </a:t>
            </a:r>
          </a:p>
        </p:txBody>
      </p:sp>
      <p:pic>
        <p:nvPicPr>
          <p:cNvPr id="3" name="Picture 2" descr="C:\Users\lmaitland\AppData\Local\Microsoft\Windows\INetCache\Content.MSO\E56AC93D.tmp">
            <a:extLst>
              <a:ext uri="{FF2B5EF4-FFF2-40B4-BE49-F238E27FC236}">
                <a16:creationId xmlns:a16="http://schemas.microsoft.com/office/drawing/2014/main" id="{6397D6C8-2017-0CA6-0885-6A494A07D1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65" y="47382"/>
            <a:ext cx="941142" cy="931371"/>
          </a:xfrm>
          <a:prstGeom prst="rect">
            <a:avLst/>
          </a:prstGeom>
        </p:spPr>
      </p:pic>
    </p:spTree>
    <p:extLst>
      <p:ext uri="{BB962C8B-B14F-4D97-AF65-F5344CB8AC3E}">
        <p14:creationId xmlns:p14="http://schemas.microsoft.com/office/powerpoint/2010/main" val="171741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7E1B3-62B2-4CDD-8920-2471407F17B5}"/>
              </a:ext>
            </a:extLst>
          </p:cNvPr>
          <p:cNvPicPr>
            <a:picLocks noChangeAspect="1"/>
          </p:cNvPicPr>
          <p:nvPr/>
        </p:nvPicPr>
        <p:blipFill>
          <a:blip r:embed="rId2"/>
          <a:stretch>
            <a:fillRect/>
          </a:stretch>
        </p:blipFill>
        <p:spPr>
          <a:xfrm rot="5400000">
            <a:off x="2533847" y="1207403"/>
            <a:ext cx="4256576" cy="5675435"/>
          </a:xfrm>
          <a:prstGeom prst="rect">
            <a:avLst/>
          </a:prstGeom>
        </p:spPr>
      </p:pic>
      <p:sp>
        <p:nvSpPr>
          <p:cNvPr id="4" name="TextBox 3">
            <a:extLst>
              <a:ext uri="{FF2B5EF4-FFF2-40B4-BE49-F238E27FC236}">
                <a16:creationId xmlns:a16="http://schemas.microsoft.com/office/drawing/2014/main" id="{DC3487FD-478F-41A5-ACA4-1F9776C0353E}"/>
              </a:ext>
            </a:extLst>
          </p:cNvPr>
          <p:cNvSpPr txBox="1"/>
          <p:nvPr/>
        </p:nvSpPr>
        <p:spPr>
          <a:xfrm>
            <a:off x="4106021" y="1561293"/>
            <a:ext cx="835269" cy="253916"/>
          </a:xfrm>
          <a:prstGeom prst="rect">
            <a:avLst/>
          </a:prstGeom>
          <a:solidFill>
            <a:schemeClr val="bg1"/>
          </a:solidFill>
          <a:ln>
            <a:solidFill>
              <a:schemeClr val="tx1"/>
            </a:solidFill>
          </a:ln>
        </p:spPr>
        <p:txBody>
          <a:bodyPr wrap="square" rtlCol="0">
            <a:spAutoFit/>
          </a:bodyPr>
          <a:lstStyle/>
          <a:p>
            <a:r>
              <a:rPr lang="en-GB" sz="1050"/>
              <a:t>Light bulb </a:t>
            </a:r>
          </a:p>
        </p:txBody>
      </p:sp>
      <p:cxnSp>
        <p:nvCxnSpPr>
          <p:cNvPr id="6" name="Straight Arrow Connector 5">
            <a:extLst>
              <a:ext uri="{FF2B5EF4-FFF2-40B4-BE49-F238E27FC236}">
                <a16:creationId xmlns:a16="http://schemas.microsoft.com/office/drawing/2014/main" id="{1C3797DF-BF08-49C6-BFA1-239377D27390}"/>
              </a:ext>
            </a:extLst>
          </p:cNvPr>
          <p:cNvCxnSpPr>
            <a:stCxn id="4" idx="2"/>
          </p:cNvCxnSpPr>
          <p:nvPr/>
        </p:nvCxnSpPr>
        <p:spPr>
          <a:xfrm flipH="1">
            <a:off x="4404960" y="1815209"/>
            <a:ext cx="118696" cy="669277"/>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F8D9B79C-BBD8-4585-AC06-C8352B8AB84F}"/>
              </a:ext>
            </a:extLst>
          </p:cNvPr>
          <p:cNvSpPr txBox="1"/>
          <p:nvPr/>
        </p:nvSpPr>
        <p:spPr>
          <a:xfrm>
            <a:off x="6917360" y="2022889"/>
            <a:ext cx="518747" cy="300082"/>
          </a:xfrm>
          <a:prstGeom prst="rect">
            <a:avLst/>
          </a:prstGeom>
          <a:solidFill>
            <a:schemeClr val="bg1"/>
          </a:solidFill>
          <a:ln>
            <a:solidFill>
              <a:schemeClr val="tx1"/>
            </a:solidFill>
          </a:ln>
        </p:spPr>
        <p:txBody>
          <a:bodyPr wrap="square" rtlCol="0">
            <a:spAutoFit/>
          </a:bodyPr>
          <a:lstStyle/>
          <a:p>
            <a:r>
              <a:rPr lang="en-GB" sz="1050"/>
              <a:t>Cord</a:t>
            </a:r>
            <a:r>
              <a:rPr lang="en-GB" sz="1350"/>
              <a:t> </a:t>
            </a:r>
          </a:p>
        </p:txBody>
      </p:sp>
      <p:cxnSp>
        <p:nvCxnSpPr>
          <p:cNvPr id="9" name="Straight Arrow Connector 8">
            <a:extLst>
              <a:ext uri="{FF2B5EF4-FFF2-40B4-BE49-F238E27FC236}">
                <a16:creationId xmlns:a16="http://schemas.microsoft.com/office/drawing/2014/main" id="{716E930E-8BA9-46BA-9F61-D268715950DD}"/>
              </a:ext>
            </a:extLst>
          </p:cNvPr>
          <p:cNvCxnSpPr>
            <a:stCxn id="7" idx="2"/>
          </p:cNvCxnSpPr>
          <p:nvPr/>
        </p:nvCxnSpPr>
        <p:spPr>
          <a:xfrm flipH="1">
            <a:off x="6638205" y="2322971"/>
            <a:ext cx="538529" cy="768184"/>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69227672-0D9E-49C1-A8EB-231C69CE9E43}"/>
              </a:ext>
            </a:extLst>
          </p:cNvPr>
          <p:cNvSpPr txBox="1"/>
          <p:nvPr/>
        </p:nvSpPr>
        <p:spPr>
          <a:xfrm>
            <a:off x="1037504" y="4045120"/>
            <a:ext cx="1125416" cy="253916"/>
          </a:xfrm>
          <a:prstGeom prst="rect">
            <a:avLst/>
          </a:prstGeom>
          <a:solidFill>
            <a:schemeClr val="bg1"/>
          </a:solidFill>
          <a:ln>
            <a:solidFill>
              <a:schemeClr val="tx1"/>
            </a:solidFill>
          </a:ln>
        </p:spPr>
        <p:txBody>
          <a:bodyPr wrap="square" rtlCol="0">
            <a:spAutoFit/>
          </a:bodyPr>
          <a:lstStyle/>
          <a:p>
            <a:r>
              <a:rPr lang="en-GB" sz="1050"/>
              <a:t>Parts of spine</a:t>
            </a:r>
          </a:p>
        </p:txBody>
      </p:sp>
      <p:cxnSp>
        <p:nvCxnSpPr>
          <p:cNvPr id="15" name="Straight Arrow Connector 14">
            <a:extLst>
              <a:ext uri="{FF2B5EF4-FFF2-40B4-BE49-F238E27FC236}">
                <a16:creationId xmlns:a16="http://schemas.microsoft.com/office/drawing/2014/main" id="{4DBC2C37-F768-45AE-8863-61452AF0A914}"/>
              </a:ext>
            </a:extLst>
          </p:cNvPr>
          <p:cNvCxnSpPr>
            <a:cxnSpLocks/>
          </p:cNvCxnSpPr>
          <p:nvPr/>
        </p:nvCxnSpPr>
        <p:spPr>
          <a:xfrm flipV="1">
            <a:off x="1969489" y="3838501"/>
            <a:ext cx="448408" cy="206619"/>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7" name="TextBox 16">
            <a:extLst>
              <a:ext uri="{FF2B5EF4-FFF2-40B4-BE49-F238E27FC236}">
                <a16:creationId xmlns:a16="http://schemas.microsoft.com/office/drawing/2014/main" id="{B6D53B68-5422-4EDE-8373-D662C535691C}"/>
              </a:ext>
            </a:extLst>
          </p:cNvPr>
          <p:cNvSpPr txBox="1"/>
          <p:nvPr/>
        </p:nvSpPr>
        <p:spPr>
          <a:xfrm>
            <a:off x="3003135" y="3257706"/>
            <a:ext cx="1125416" cy="415498"/>
          </a:xfrm>
          <a:prstGeom prst="rect">
            <a:avLst/>
          </a:prstGeom>
          <a:solidFill>
            <a:schemeClr val="bg1"/>
          </a:solidFill>
          <a:ln>
            <a:solidFill>
              <a:schemeClr val="tx1"/>
            </a:solidFill>
          </a:ln>
        </p:spPr>
        <p:txBody>
          <a:bodyPr wrap="square" rtlCol="0">
            <a:spAutoFit/>
          </a:bodyPr>
          <a:lstStyle/>
          <a:p>
            <a:r>
              <a:rPr lang="en-GB" sz="1050"/>
              <a:t>Light switch cover </a:t>
            </a:r>
          </a:p>
        </p:txBody>
      </p:sp>
      <p:cxnSp>
        <p:nvCxnSpPr>
          <p:cNvPr id="19" name="Straight Arrow Connector 18">
            <a:extLst>
              <a:ext uri="{FF2B5EF4-FFF2-40B4-BE49-F238E27FC236}">
                <a16:creationId xmlns:a16="http://schemas.microsoft.com/office/drawing/2014/main" id="{E893B24D-D75A-484E-9369-C164E7145042}"/>
              </a:ext>
            </a:extLst>
          </p:cNvPr>
          <p:cNvCxnSpPr/>
          <p:nvPr/>
        </p:nvCxnSpPr>
        <p:spPr>
          <a:xfrm flipH="1">
            <a:off x="3666404" y="3513185"/>
            <a:ext cx="281354" cy="531935"/>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0" name="TextBox 19">
            <a:extLst>
              <a:ext uri="{FF2B5EF4-FFF2-40B4-BE49-F238E27FC236}">
                <a16:creationId xmlns:a16="http://schemas.microsoft.com/office/drawing/2014/main" id="{44AAA7F1-10ED-47FA-9C30-A9BC70196C81}"/>
              </a:ext>
            </a:extLst>
          </p:cNvPr>
          <p:cNvSpPr txBox="1"/>
          <p:nvPr/>
        </p:nvSpPr>
        <p:spPr>
          <a:xfrm>
            <a:off x="2752005" y="5851939"/>
            <a:ext cx="571500" cy="415498"/>
          </a:xfrm>
          <a:prstGeom prst="rect">
            <a:avLst/>
          </a:prstGeom>
          <a:solidFill>
            <a:schemeClr val="bg1"/>
          </a:solidFill>
          <a:ln>
            <a:solidFill>
              <a:schemeClr val="tx1"/>
            </a:solidFill>
          </a:ln>
        </p:spPr>
        <p:txBody>
          <a:bodyPr wrap="square" rtlCol="0">
            <a:spAutoFit/>
          </a:bodyPr>
          <a:lstStyle/>
          <a:p>
            <a:r>
              <a:rPr lang="en-GB" sz="1050"/>
              <a:t>Springs </a:t>
            </a:r>
          </a:p>
        </p:txBody>
      </p:sp>
      <p:cxnSp>
        <p:nvCxnSpPr>
          <p:cNvPr id="22" name="Straight Arrow Connector 21">
            <a:extLst>
              <a:ext uri="{FF2B5EF4-FFF2-40B4-BE49-F238E27FC236}">
                <a16:creationId xmlns:a16="http://schemas.microsoft.com/office/drawing/2014/main" id="{439F1C9D-2046-4E05-BEDA-2A6AC8D85E0E}"/>
              </a:ext>
            </a:extLst>
          </p:cNvPr>
          <p:cNvCxnSpPr>
            <a:cxnSpLocks/>
          </p:cNvCxnSpPr>
          <p:nvPr/>
        </p:nvCxnSpPr>
        <p:spPr>
          <a:xfrm flipV="1">
            <a:off x="3170739" y="4269334"/>
            <a:ext cx="1037494" cy="1575986"/>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3" name="TextBox 22">
            <a:extLst>
              <a:ext uri="{FF2B5EF4-FFF2-40B4-BE49-F238E27FC236}">
                <a16:creationId xmlns:a16="http://schemas.microsoft.com/office/drawing/2014/main" id="{03AEE62E-5B6E-41B3-8819-F28280CB9C6F}"/>
              </a:ext>
            </a:extLst>
          </p:cNvPr>
          <p:cNvSpPr txBox="1"/>
          <p:nvPr/>
        </p:nvSpPr>
        <p:spPr>
          <a:xfrm>
            <a:off x="1916736" y="1962998"/>
            <a:ext cx="835269" cy="253916"/>
          </a:xfrm>
          <a:prstGeom prst="rect">
            <a:avLst/>
          </a:prstGeom>
          <a:solidFill>
            <a:schemeClr val="bg1"/>
          </a:solidFill>
          <a:ln>
            <a:solidFill>
              <a:schemeClr val="tx1"/>
            </a:solidFill>
          </a:ln>
        </p:spPr>
        <p:txBody>
          <a:bodyPr wrap="square" rtlCol="0">
            <a:spAutoFit/>
          </a:bodyPr>
          <a:lstStyle/>
          <a:p>
            <a:r>
              <a:rPr lang="en-GB" sz="1050"/>
              <a:t>Lamp cover</a:t>
            </a:r>
          </a:p>
        </p:txBody>
      </p:sp>
      <p:cxnSp>
        <p:nvCxnSpPr>
          <p:cNvPr id="25" name="Straight Arrow Connector 24">
            <a:extLst>
              <a:ext uri="{FF2B5EF4-FFF2-40B4-BE49-F238E27FC236}">
                <a16:creationId xmlns:a16="http://schemas.microsoft.com/office/drawing/2014/main" id="{515DD00B-19ED-4514-8D1C-46595405BA1B}"/>
              </a:ext>
            </a:extLst>
          </p:cNvPr>
          <p:cNvCxnSpPr>
            <a:cxnSpLocks/>
          </p:cNvCxnSpPr>
          <p:nvPr/>
        </p:nvCxnSpPr>
        <p:spPr>
          <a:xfrm>
            <a:off x="2488237" y="2193831"/>
            <a:ext cx="356087" cy="290655"/>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7" name="TextBox 26">
            <a:extLst>
              <a:ext uri="{FF2B5EF4-FFF2-40B4-BE49-F238E27FC236}">
                <a16:creationId xmlns:a16="http://schemas.microsoft.com/office/drawing/2014/main" id="{996900D8-0397-4189-BE77-5BF95A193CBB}"/>
              </a:ext>
            </a:extLst>
          </p:cNvPr>
          <p:cNvSpPr txBox="1"/>
          <p:nvPr/>
        </p:nvSpPr>
        <p:spPr>
          <a:xfrm>
            <a:off x="5354528" y="5667301"/>
            <a:ext cx="518747" cy="300082"/>
          </a:xfrm>
          <a:prstGeom prst="rect">
            <a:avLst/>
          </a:prstGeom>
          <a:solidFill>
            <a:schemeClr val="bg1"/>
          </a:solidFill>
          <a:ln>
            <a:solidFill>
              <a:schemeClr val="tx1"/>
            </a:solidFill>
          </a:ln>
        </p:spPr>
        <p:txBody>
          <a:bodyPr wrap="square" rtlCol="0">
            <a:spAutoFit/>
          </a:bodyPr>
          <a:lstStyle/>
          <a:p>
            <a:r>
              <a:rPr lang="en-GB" sz="1050"/>
              <a:t>Plug</a:t>
            </a:r>
            <a:r>
              <a:rPr lang="en-GB" sz="1350"/>
              <a:t> </a:t>
            </a:r>
          </a:p>
        </p:txBody>
      </p:sp>
      <p:cxnSp>
        <p:nvCxnSpPr>
          <p:cNvPr id="29" name="Straight Arrow Connector 28">
            <a:extLst>
              <a:ext uri="{FF2B5EF4-FFF2-40B4-BE49-F238E27FC236}">
                <a16:creationId xmlns:a16="http://schemas.microsoft.com/office/drawing/2014/main" id="{705B3C0E-294E-4021-A146-C2EE68FA213B}"/>
              </a:ext>
            </a:extLst>
          </p:cNvPr>
          <p:cNvCxnSpPr/>
          <p:nvPr/>
        </p:nvCxnSpPr>
        <p:spPr>
          <a:xfrm flipV="1">
            <a:off x="5468829" y="5201309"/>
            <a:ext cx="87922" cy="448408"/>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30" name="TextBox 29">
            <a:extLst>
              <a:ext uri="{FF2B5EF4-FFF2-40B4-BE49-F238E27FC236}">
                <a16:creationId xmlns:a16="http://schemas.microsoft.com/office/drawing/2014/main" id="{705AD246-6D10-4319-8BC1-85BD2E9D7E92}"/>
              </a:ext>
            </a:extLst>
          </p:cNvPr>
          <p:cNvSpPr txBox="1"/>
          <p:nvPr/>
        </p:nvSpPr>
        <p:spPr>
          <a:xfrm>
            <a:off x="4765443" y="3170286"/>
            <a:ext cx="465993" cy="253916"/>
          </a:xfrm>
          <a:prstGeom prst="rect">
            <a:avLst/>
          </a:prstGeom>
          <a:solidFill>
            <a:schemeClr val="bg1"/>
          </a:solidFill>
          <a:ln>
            <a:solidFill>
              <a:schemeClr val="tx1"/>
            </a:solidFill>
          </a:ln>
        </p:spPr>
        <p:txBody>
          <a:bodyPr wrap="square" rtlCol="0">
            <a:spAutoFit/>
          </a:bodyPr>
          <a:lstStyle/>
          <a:p>
            <a:r>
              <a:rPr lang="en-GB" sz="1050"/>
              <a:t>Bolts </a:t>
            </a:r>
          </a:p>
        </p:txBody>
      </p:sp>
      <p:cxnSp>
        <p:nvCxnSpPr>
          <p:cNvPr id="32" name="Straight Arrow Connector 31">
            <a:extLst>
              <a:ext uri="{FF2B5EF4-FFF2-40B4-BE49-F238E27FC236}">
                <a16:creationId xmlns:a16="http://schemas.microsoft.com/office/drawing/2014/main" id="{9AEEED7A-E7BF-4015-97BE-2619D37DB0E4}"/>
              </a:ext>
            </a:extLst>
          </p:cNvPr>
          <p:cNvCxnSpPr>
            <a:cxnSpLocks/>
            <a:stCxn id="30" idx="1"/>
          </p:cNvCxnSpPr>
          <p:nvPr/>
        </p:nvCxnSpPr>
        <p:spPr>
          <a:xfrm flipH="1">
            <a:off x="4523655" y="3297244"/>
            <a:ext cx="241788" cy="103875"/>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33" name="TextBox 32">
            <a:extLst>
              <a:ext uri="{FF2B5EF4-FFF2-40B4-BE49-F238E27FC236}">
                <a16:creationId xmlns:a16="http://schemas.microsoft.com/office/drawing/2014/main" id="{52E1504B-2FAF-4431-983C-98055026C455}"/>
              </a:ext>
            </a:extLst>
          </p:cNvPr>
          <p:cNvSpPr txBox="1"/>
          <p:nvPr/>
        </p:nvSpPr>
        <p:spPr>
          <a:xfrm>
            <a:off x="5445749" y="1801415"/>
            <a:ext cx="1192457" cy="461665"/>
          </a:xfrm>
          <a:prstGeom prst="rect">
            <a:avLst/>
          </a:prstGeom>
          <a:solidFill>
            <a:schemeClr val="bg1"/>
          </a:solidFill>
          <a:ln>
            <a:solidFill>
              <a:schemeClr val="tx1"/>
            </a:solidFill>
          </a:ln>
        </p:spPr>
        <p:txBody>
          <a:bodyPr wrap="square" rtlCol="0">
            <a:spAutoFit/>
          </a:bodyPr>
          <a:lstStyle/>
          <a:p>
            <a:r>
              <a:rPr lang="en-GB" sz="1050"/>
              <a:t>Screw for light bulb </a:t>
            </a:r>
            <a:r>
              <a:rPr lang="en-GB" sz="1350"/>
              <a:t> </a:t>
            </a:r>
          </a:p>
        </p:txBody>
      </p:sp>
      <p:cxnSp>
        <p:nvCxnSpPr>
          <p:cNvPr id="35" name="Straight Arrow Connector 34">
            <a:extLst>
              <a:ext uri="{FF2B5EF4-FFF2-40B4-BE49-F238E27FC236}">
                <a16:creationId xmlns:a16="http://schemas.microsoft.com/office/drawing/2014/main" id="{6622851D-6812-415E-823F-B96587677453}"/>
              </a:ext>
            </a:extLst>
          </p:cNvPr>
          <p:cNvCxnSpPr>
            <a:cxnSpLocks/>
          </p:cNvCxnSpPr>
          <p:nvPr/>
        </p:nvCxnSpPr>
        <p:spPr>
          <a:xfrm>
            <a:off x="6062312" y="2092382"/>
            <a:ext cx="165404" cy="221474"/>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36" name="TextBox 35">
            <a:extLst>
              <a:ext uri="{FF2B5EF4-FFF2-40B4-BE49-F238E27FC236}">
                <a16:creationId xmlns:a16="http://schemas.microsoft.com/office/drawing/2014/main" id="{2E020EEB-0A4A-41D2-8CAB-9A3FAD88EA0C}"/>
              </a:ext>
            </a:extLst>
          </p:cNvPr>
          <p:cNvSpPr txBox="1"/>
          <p:nvPr/>
        </p:nvSpPr>
        <p:spPr>
          <a:xfrm>
            <a:off x="4004909" y="6004122"/>
            <a:ext cx="1349620" cy="253916"/>
          </a:xfrm>
          <a:prstGeom prst="rect">
            <a:avLst/>
          </a:prstGeom>
          <a:solidFill>
            <a:schemeClr val="bg1"/>
          </a:solidFill>
          <a:ln>
            <a:solidFill>
              <a:schemeClr val="tx1"/>
            </a:solidFill>
          </a:ln>
        </p:spPr>
        <p:txBody>
          <a:bodyPr wrap="square" rtlCol="0">
            <a:spAutoFit/>
          </a:bodyPr>
          <a:lstStyle/>
          <a:p>
            <a:r>
              <a:rPr lang="en-GB" sz="1050"/>
              <a:t>Spine connective </a:t>
            </a:r>
          </a:p>
        </p:txBody>
      </p:sp>
      <p:cxnSp>
        <p:nvCxnSpPr>
          <p:cNvPr id="38" name="Straight Arrow Connector 37">
            <a:extLst>
              <a:ext uri="{FF2B5EF4-FFF2-40B4-BE49-F238E27FC236}">
                <a16:creationId xmlns:a16="http://schemas.microsoft.com/office/drawing/2014/main" id="{366B116E-410E-4FB1-B30C-D51EC200EB51}"/>
              </a:ext>
            </a:extLst>
          </p:cNvPr>
          <p:cNvCxnSpPr>
            <a:cxnSpLocks/>
          </p:cNvCxnSpPr>
          <p:nvPr/>
        </p:nvCxnSpPr>
        <p:spPr>
          <a:xfrm flipH="1" flipV="1">
            <a:off x="4444527" y="4616842"/>
            <a:ext cx="95616" cy="1389842"/>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44" name="Straight Arrow Connector 43">
            <a:extLst>
              <a:ext uri="{FF2B5EF4-FFF2-40B4-BE49-F238E27FC236}">
                <a16:creationId xmlns:a16="http://schemas.microsoft.com/office/drawing/2014/main" id="{76405EEB-A642-45A8-AD2E-3E4DD4E8DBD3}"/>
              </a:ext>
            </a:extLst>
          </p:cNvPr>
          <p:cNvCxnSpPr>
            <a:cxnSpLocks/>
            <a:stCxn id="20" idx="0"/>
          </p:cNvCxnSpPr>
          <p:nvPr/>
        </p:nvCxnSpPr>
        <p:spPr>
          <a:xfrm flipV="1">
            <a:off x="3037755" y="5049607"/>
            <a:ext cx="283552" cy="802332"/>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pic>
        <p:nvPicPr>
          <p:cNvPr id="48" name="Picture 47">
            <a:extLst>
              <a:ext uri="{FF2B5EF4-FFF2-40B4-BE49-F238E27FC236}">
                <a16:creationId xmlns:a16="http://schemas.microsoft.com/office/drawing/2014/main" id="{FCCB4A66-B2C3-4650-B735-3863A4B9A321}"/>
              </a:ext>
            </a:extLst>
          </p:cNvPr>
          <p:cNvPicPr>
            <a:picLocks noChangeAspect="1"/>
          </p:cNvPicPr>
          <p:nvPr/>
        </p:nvPicPr>
        <p:blipFill>
          <a:blip r:embed="rId3"/>
          <a:stretch>
            <a:fillRect/>
          </a:stretch>
        </p:blipFill>
        <p:spPr>
          <a:xfrm>
            <a:off x="-49976" y="1492928"/>
            <a:ext cx="3753938" cy="374936"/>
          </a:xfrm>
          <a:prstGeom prst="rect">
            <a:avLst/>
          </a:prstGeom>
        </p:spPr>
      </p:pic>
      <p:pic>
        <p:nvPicPr>
          <p:cNvPr id="2" name="Picture 1">
            <a:extLst>
              <a:ext uri="{FF2B5EF4-FFF2-40B4-BE49-F238E27FC236}">
                <a16:creationId xmlns:a16="http://schemas.microsoft.com/office/drawing/2014/main" id="{119DAB61-FE66-4846-8530-06D7A09CEC19}"/>
              </a:ext>
            </a:extLst>
          </p:cNvPr>
          <p:cNvPicPr>
            <a:picLocks noChangeAspect="1"/>
          </p:cNvPicPr>
          <p:nvPr/>
        </p:nvPicPr>
        <p:blipFill>
          <a:blip r:embed="rId4"/>
          <a:stretch>
            <a:fillRect/>
          </a:stretch>
        </p:blipFill>
        <p:spPr>
          <a:xfrm>
            <a:off x="7730273" y="1507073"/>
            <a:ext cx="1408298" cy="653853"/>
          </a:xfrm>
          <a:prstGeom prst="rect">
            <a:avLst/>
          </a:prstGeom>
        </p:spPr>
      </p:pic>
      <p:sp>
        <p:nvSpPr>
          <p:cNvPr id="26" name="Title 1">
            <a:extLst>
              <a:ext uri="{FF2B5EF4-FFF2-40B4-BE49-F238E27FC236}">
                <a16:creationId xmlns:a16="http://schemas.microsoft.com/office/drawing/2014/main" id="{D7988EF5-BDC2-48D9-9A0F-6429AE2003FD}"/>
              </a:ext>
            </a:extLst>
          </p:cNvPr>
          <p:cNvSpPr txBox="1">
            <a:spLocks/>
          </p:cNvSpPr>
          <p:nvPr/>
        </p:nvSpPr>
        <p:spPr>
          <a:xfrm>
            <a:off x="1780078" y="180004"/>
            <a:ext cx="6408712" cy="986816"/>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000"/>
              <a:t>Design Engineering (OCR Cambridge National) Level 2</a:t>
            </a:r>
          </a:p>
        </p:txBody>
      </p:sp>
      <p:pic>
        <p:nvPicPr>
          <p:cNvPr id="5" name="Picture 4" descr="C:\Users\lmaitland\AppData\Local\Microsoft\Windows\INetCache\Content.MSO\E56AC93D.tmp">
            <a:extLst>
              <a:ext uri="{FF2B5EF4-FFF2-40B4-BE49-F238E27FC236}">
                <a16:creationId xmlns:a16="http://schemas.microsoft.com/office/drawing/2014/main" id="{F1D9D092-10D2-254A-FD84-E42D4D181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2632473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16632"/>
            <a:ext cx="6360345" cy="1495375"/>
          </a:xfrm>
        </p:spPr>
        <p:txBody>
          <a:bodyPr>
            <a:normAutofit/>
          </a:bodyPr>
          <a:lstStyle/>
          <a:p>
            <a:pPr algn="ctr"/>
            <a:r>
              <a:rPr lang="en-GB"/>
              <a:t>OCR Cambridge National in Engineering Design</a:t>
            </a:r>
          </a:p>
        </p:txBody>
      </p:sp>
      <p:sp>
        <p:nvSpPr>
          <p:cNvPr id="4" name="Rectangle 3">
            <a:extLst>
              <a:ext uri="{FF2B5EF4-FFF2-40B4-BE49-F238E27FC236}">
                <a16:creationId xmlns:a16="http://schemas.microsoft.com/office/drawing/2014/main" id="{A06FD8D8-B780-40CE-98E4-16A049C8B10A}"/>
              </a:ext>
            </a:extLst>
          </p:cNvPr>
          <p:cNvSpPr/>
          <p:nvPr/>
        </p:nvSpPr>
        <p:spPr>
          <a:xfrm>
            <a:off x="1043608" y="2347584"/>
            <a:ext cx="6984776" cy="2593723"/>
          </a:xfrm>
          <a:prstGeom prst="rect">
            <a:avLst/>
          </a:prstGeom>
        </p:spPr>
        <p:txBody>
          <a:bodyPr wrap="square">
            <a:spAutoFit/>
          </a:bodyPr>
          <a:lstStyle/>
          <a:p>
            <a:r>
              <a:rPr lang="en-GB" sz="2000">
                <a:latin typeface="Century Gothic" panose="020B0502020202020204" pitchFamily="34" charset="0"/>
                <a:ea typeface="Century Gothic" panose="020B0502020202020204" pitchFamily="34" charset="0"/>
                <a:cs typeface="Times New Roman" panose="02020603050405020304" pitchFamily="18" charset="0"/>
              </a:rPr>
              <a:t>Engineering is so huge that it’s often hard to define, however most know it to be the practical application of Maths, Science &amp; design disciplines (STEM) and is massively relevant in our ever-changing world. </a:t>
            </a:r>
          </a:p>
          <a:p>
            <a:endParaRPr lang="en-GB" sz="2000">
              <a:latin typeface="Century Gothic" panose="020B0502020202020204" pitchFamily="34" charset="0"/>
              <a:ea typeface="Century Gothic" panose="020B0502020202020204" pitchFamily="34" charset="0"/>
              <a:cs typeface="Times New Roman" panose="02020603050405020304" pitchFamily="18" charset="0"/>
            </a:endParaRPr>
          </a:p>
          <a:p>
            <a:pPr>
              <a:lnSpc>
                <a:spcPct val="107000"/>
              </a:lnSpc>
              <a:spcAft>
                <a:spcPts val="800"/>
              </a:spcAft>
            </a:pPr>
            <a:r>
              <a:rPr lang="en-GB" sz="2000">
                <a:solidFill>
                  <a:srgbClr val="000000"/>
                </a:solidFill>
                <a:latin typeface="Century Gothic" panose="020B0502020202020204" pitchFamily="34" charset="0"/>
                <a:ea typeface="Century Gothic" panose="020B0502020202020204" pitchFamily="34" charset="0"/>
                <a:cs typeface="Times New Roman" panose="02020603050405020304" pitchFamily="18" charset="0"/>
              </a:rPr>
              <a:t>The Engineering, manufacturing and creative industries make up roughly £400 billion of the UK economy, which equates to roughly 25%</a:t>
            </a:r>
            <a:endParaRPr lang="en-GB" sz="2000">
              <a:latin typeface="Century Gothic" panose="020B0502020202020204" pitchFamily="34" charset="0"/>
              <a:ea typeface="Century Gothic" panose="020B0502020202020204" pitchFamily="34" charset="0"/>
              <a:cs typeface="Times New Roman" panose="02020603050405020304" pitchFamily="18" charset="0"/>
            </a:endParaRPr>
          </a:p>
        </p:txBody>
      </p:sp>
      <p:pic>
        <p:nvPicPr>
          <p:cNvPr id="3" name="Picture 2" descr="C:\Users\lmaitland\AppData\Local\Microsoft\Windows\INetCache\Content.MSO\E56AC93D.tmp">
            <a:extLst>
              <a:ext uri="{FF2B5EF4-FFF2-40B4-BE49-F238E27FC236}">
                <a16:creationId xmlns:a16="http://schemas.microsoft.com/office/drawing/2014/main" id="{61E0AE13-8268-F1A6-3882-DCB37C07D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269239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F3D2-26FF-4587-8B14-60B2E28F8E99}"/>
              </a:ext>
            </a:extLst>
          </p:cNvPr>
          <p:cNvSpPr>
            <a:spLocks noGrp="1"/>
          </p:cNvSpPr>
          <p:nvPr>
            <p:ph type="title"/>
          </p:nvPr>
        </p:nvSpPr>
        <p:spPr>
          <a:xfrm>
            <a:off x="59117" y="1867988"/>
            <a:ext cx="5613273" cy="467106"/>
          </a:xfrm>
        </p:spPr>
        <p:txBody>
          <a:bodyPr>
            <a:normAutofit fontScale="90000"/>
          </a:bodyPr>
          <a:lstStyle/>
          <a:p>
            <a:r>
              <a:rPr lang="en-GB"/>
              <a:t>Virtual 3d cad</a:t>
            </a:r>
          </a:p>
        </p:txBody>
      </p:sp>
      <p:pic>
        <p:nvPicPr>
          <p:cNvPr id="7" name="Picture 6">
            <a:extLst>
              <a:ext uri="{FF2B5EF4-FFF2-40B4-BE49-F238E27FC236}">
                <a16:creationId xmlns:a16="http://schemas.microsoft.com/office/drawing/2014/main" id="{3DE1FCE5-311B-4041-A76F-9094695775F8}"/>
              </a:ext>
            </a:extLst>
          </p:cNvPr>
          <p:cNvPicPr>
            <a:picLocks noChangeAspect="1"/>
          </p:cNvPicPr>
          <p:nvPr/>
        </p:nvPicPr>
        <p:blipFill>
          <a:blip r:embed="rId2"/>
          <a:stretch>
            <a:fillRect/>
          </a:stretch>
        </p:blipFill>
        <p:spPr>
          <a:xfrm>
            <a:off x="84045" y="2207198"/>
            <a:ext cx="2436827" cy="1214123"/>
          </a:xfrm>
          <a:prstGeom prst="rect">
            <a:avLst/>
          </a:prstGeom>
        </p:spPr>
      </p:pic>
      <p:pic>
        <p:nvPicPr>
          <p:cNvPr id="11" name="Picture 10">
            <a:extLst>
              <a:ext uri="{FF2B5EF4-FFF2-40B4-BE49-F238E27FC236}">
                <a16:creationId xmlns:a16="http://schemas.microsoft.com/office/drawing/2014/main" id="{A48DE831-2F4A-4CEA-AD80-0464136E42EB}"/>
              </a:ext>
            </a:extLst>
          </p:cNvPr>
          <p:cNvPicPr>
            <a:picLocks noChangeAspect="1"/>
          </p:cNvPicPr>
          <p:nvPr/>
        </p:nvPicPr>
        <p:blipFill>
          <a:blip r:embed="rId3"/>
          <a:stretch>
            <a:fillRect/>
          </a:stretch>
        </p:blipFill>
        <p:spPr>
          <a:xfrm>
            <a:off x="2586683" y="2207197"/>
            <a:ext cx="2245296" cy="1214123"/>
          </a:xfrm>
          <a:prstGeom prst="rect">
            <a:avLst/>
          </a:prstGeom>
        </p:spPr>
      </p:pic>
      <p:pic>
        <p:nvPicPr>
          <p:cNvPr id="13" name="Picture 12">
            <a:extLst>
              <a:ext uri="{FF2B5EF4-FFF2-40B4-BE49-F238E27FC236}">
                <a16:creationId xmlns:a16="http://schemas.microsoft.com/office/drawing/2014/main" id="{E006DE7C-72B8-4D75-8CE5-E2F582D91678}"/>
              </a:ext>
            </a:extLst>
          </p:cNvPr>
          <p:cNvPicPr>
            <a:picLocks noChangeAspect="1"/>
          </p:cNvPicPr>
          <p:nvPr/>
        </p:nvPicPr>
        <p:blipFill rotWithShape="1">
          <a:blip r:embed="rId4"/>
          <a:srcRect l="28892" t="5299" r="12227" b="10766"/>
          <a:stretch/>
        </p:blipFill>
        <p:spPr>
          <a:xfrm>
            <a:off x="8497668" y="2700545"/>
            <a:ext cx="619124" cy="720776"/>
          </a:xfrm>
          <a:prstGeom prst="rect">
            <a:avLst/>
          </a:prstGeom>
        </p:spPr>
      </p:pic>
      <p:pic>
        <p:nvPicPr>
          <p:cNvPr id="15" name="Picture 14">
            <a:extLst>
              <a:ext uri="{FF2B5EF4-FFF2-40B4-BE49-F238E27FC236}">
                <a16:creationId xmlns:a16="http://schemas.microsoft.com/office/drawing/2014/main" id="{64DE1E5F-6955-4EBF-956C-7E8B9D5EAD06}"/>
              </a:ext>
            </a:extLst>
          </p:cNvPr>
          <p:cNvPicPr>
            <a:picLocks noChangeAspect="1"/>
          </p:cNvPicPr>
          <p:nvPr/>
        </p:nvPicPr>
        <p:blipFill>
          <a:blip r:embed="rId5"/>
          <a:stretch>
            <a:fillRect/>
          </a:stretch>
        </p:blipFill>
        <p:spPr>
          <a:xfrm>
            <a:off x="8497669" y="1962149"/>
            <a:ext cx="536284" cy="670355"/>
          </a:xfrm>
          <a:prstGeom prst="rect">
            <a:avLst/>
          </a:prstGeom>
        </p:spPr>
      </p:pic>
      <p:pic>
        <p:nvPicPr>
          <p:cNvPr id="17" name="Picture 16">
            <a:extLst>
              <a:ext uri="{FF2B5EF4-FFF2-40B4-BE49-F238E27FC236}">
                <a16:creationId xmlns:a16="http://schemas.microsoft.com/office/drawing/2014/main" id="{613A0FBC-53EF-4388-8AA1-D524904640D8}"/>
              </a:ext>
            </a:extLst>
          </p:cNvPr>
          <p:cNvPicPr>
            <a:picLocks noChangeAspect="1"/>
          </p:cNvPicPr>
          <p:nvPr/>
        </p:nvPicPr>
        <p:blipFill rotWithShape="1">
          <a:blip r:embed="rId6"/>
          <a:srcRect l="3970" t="23822" r="5099" b="7087"/>
          <a:stretch/>
        </p:blipFill>
        <p:spPr>
          <a:xfrm>
            <a:off x="5144868" y="2413831"/>
            <a:ext cx="2436827" cy="1178634"/>
          </a:xfrm>
          <a:prstGeom prst="rect">
            <a:avLst/>
          </a:prstGeom>
        </p:spPr>
      </p:pic>
      <p:pic>
        <p:nvPicPr>
          <p:cNvPr id="19" name="Picture 18">
            <a:extLst>
              <a:ext uri="{FF2B5EF4-FFF2-40B4-BE49-F238E27FC236}">
                <a16:creationId xmlns:a16="http://schemas.microsoft.com/office/drawing/2014/main" id="{0C8B8A8A-53A8-4CB3-866D-E10AC120624D}"/>
              </a:ext>
            </a:extLst>
          </p:cNvPr>
          <p:cNvPicPr>
            <a:picLocks noChangeAspect="1"/>
          </p:cNvPicPr>
          <p:nvPr/>
        </p:nvPicPr>
        <p:blipFill>
          <a:blip r:embed="rId7"/>
          <a:stretch>
            <a:fillRect/>
          </a:stretch>
        </p:blipFill>
        <p:spPr>
          <a:xfrm>
            <a:off x="84044" y="3813735"/>
            <a:ext cx="2048034" cy="1972703"/>
          </a:xfrm>
          <a:prstGeom prst="rect">
            <a:avLst/>
          </a:prstGeom>
        </p:spPr>
      </p:pic>
      <p:pic>
        <p:nvPicPr>
          <p:cNvPr id="21" name="Picture 20">
            <a:extLst>
              <a:ext uri="{FF2B5EF4-FFF2-40B4-BE49-F238E27FC236}">
                <a16:creationId xmlns:a16="http://schemas.microsoft.com/office/drawing/2014/main" id="{8845C17D-72D1-4C0A-B8CC-55A4D062FF68}"/>
              </a:ext>
            </a:extLst>
          </p:cNvPr>
          <p:cNvPicPr>
            <a:picLocks noChangeAspect="1"/>
          </p:cNvPicPr>
          <p:nvPr/>
        </p:nvPicPr>
        <p:blipFill rotWithShape="1">
          <a:blip r:embed="rId8"/>
          <a:srcRect l="7916" t="9042" r="2549"/>
          <a:stretch/>
        </p:blipFill>
        <p:spPr>
          <a:xfrm>
            <a:off x="2586683" y="3900080"/>
            <a:ext cx="2639866" cy="1886357"/>
          </a:xfrm>
          <a:prstGeom prst="rect">
            <a:avLst/>
          </a:prstGeom>
        </p:spPr>
      </p:pic>
      <p:pic>
        <p:nvPicPr>
          <p:cNvPr id="3" name="Picture 2">
            <a:extLst>
              <a:ext uri="{FF2B5EF4-FFF2-40B4-BE49-F238E27FC236}">
                <a16:creationId xmlns:a16="http://schemas.microsoft.com/office/drawing/2014/main" id="{5853489D-8B3F-4382-A042-127F6150FACD}"/>
              </a:ext>
            </a:extLst>
          </p:cNvPr>
          <p:cNvPicPr>
            <a:picLocks noChangeAspect="1"/>
          </p:cNvPicPr>
          <p:nvPr/>
        </p:nvPicPr>
        <p:blipFill>
          <a:blip r:embed="rId9"/>
          <a:stretch>
            <a:fillRect/>
          </a:stretch>
        </p:blipFill>
        <p:spPr>
          <a:xfrm>
            <a:off x="5398364" y="3861048"/>
            <a:ext cx="3300798" cy="2308110"/>
          </a:xfrm>
          <a:prstGeom prst="rect">
            <a:avLst/>
          </a:prstGeom>
        </p:spPr>
      </p:pic>
      <p:pic>
        <p:nvPicPr>
          <p:cNvPr id="4" name="Picture 3">
            <a:extLst>
              <a:ext uri="{FF2B5EF4-FFF2-40B4-BE49-F238E27FC236}">
                <a16:creationId xmlns:a16="http://schemas.microsoft.com/office/drawing/2014/main" id="{BC96C3E3-0FF5-46B1-B166-C0A7F6F85F38}"/>
              </a:ext>
            </a:extLst>
          </p:cNvPr>
          <p:cNvPicPr>
            <a:picLocks noChangeAspect="1"/>
          </p:cNvPicPr>
          <p:nvPr/>
        </p:nvPicPr>
        <p:blipFill>
          <a:blip r:embed="rId10"/>
          <a:stretch>
            <a:fillRect/>
          </a:stretch>
        </p:blipFill>
        <p:spPr>
          <a:xfrm>
            <a:off x="5845986" y="1670039"/>
            <a:ext cx="2853176" cy="608129"/>
          </a:xfrm>
          <a:prstGeom prst="rect">
            <a:avLst/>
          </a:prstGeom>
        </p:spPr>
      </p:pic>
      <p:cxnSp>
        <p:nvCxnSpPr>
          <p:cNvPr id="10" name="Connector: Curved 9">
            <a:extLst>
              <a:ext uri="{FF2B5EF4-FFF2-40B4-BE49-F238E27FC236}">
                <a16:creationId xmlns:a16="http://schemas.microsoft.com/office/drawing/2014/main" id="{5FE6A246-6AC9-4C0C-8AB9-E925A712C01F}"/>
              </a:ext>
            </a:extLst>
          </p:cNvPr>
          <p:cNvCxnSpPr>
            <a:cxnSpLocks/>
          </p:cNvCxnSpPr>
          <p:nvPr/>
        </p:nvCxnSpPr>
        <p:spPr>
          <a:xfrm rot="16200000" flipH="1">
            <a:off x="7206315" y="2545771"/>
            <a:ext cx="1546997" cy="1035711"/>
          </a:xfrm>
          <a:prstGeom prst="curvedConnector3">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a16="http://schemas.microsoft.com/office/drawing/2014/main" id="{85082972-A11A-4DCE-86AB-C21CCC2B5419}"/>
              </a:ext>
            </a:extLst>
          </p:cNvPr>
          <p:cNvSpPr txBox="1"/>
          <p:nvPr/>
        </p:nvSpPr>
        <p:spPr>
          <a:xfrm>
            <a:off x="84045" y="3421320"/>
            <a:ext cx="2436827" cy="415498"/>
          </a:xfrm>
          <a:prstGeom prst="rect">
            <a:avLst/>
          </a:prstGeom>
          <a:noFill/>
        </p:spPr>
        <p:txBody>
          <a:bodyPr wrap="square" rtlCol="0">
            <a:spAutoFit/>
          </a:bodyPr>
          <a:lstStyle/>
          <a:p>
            <a:r>
              <a:rPr lang="en-GB" sz="1050"/>
              <a:t>First I created a right angle on a work plane with the correct dimensions. </a:t>
            </a:r>
          </a:p>
        </p:txBody>
      </p:sp>
      <p:sp>
        <p:nvSpPr>
          <p:cNvPr id="6" name="TextBox 5">
            <a:extLst>
              <a:ext uri="{FF2B5EF4-FFF2-40B4-BE49-F238E27FC236}">
                <a16:creationId xmlns:a16="http://schemas.microsoft.com/office/drawing/2014/main" id="{C310810C-959A-4871-AF2E-696A866B2E61}"/>
              </a:ext>
            </a:extLst>
          </p:cNvPr>
          <p:cNvSpPr txBox="1"/>
          <p:nvPr/>
        </p:nvSpPr>
        <p:spPr>
          <a:xfrm>
            <a:off x="2586684" y="3421319"/>
            <a:ext cx="2387600" cy="577081"/>
          </a:xfrm>
          <a:prstGeom prst="rect">
            <a:avLst/>
          </a:prstGeom>
          <a:noFill/>
        </p:spPr>
        <p:txBody>
          <a:bodyPr wrap="square" rtlCol="0">
            <a:spAutoFit/>
          </a:bodyPr>
          <a:lstStyle/>
          <a:p>
            <a:r>
              <a:rPr lang="en-GB" sz="1050"/>
              <a:t>Then I added another line at the front and a hypotenuse to form a quadrilateral.</a:t>
            </a:r>
          </a:p>
        </p:txBody>
      </p:sp>
      <p:cxnSp>
        <p:nvCxnSpPr>
          <p:cNvPr id="9" name="Straight Arrow Connector 8">
            <a:extLst>
              <a:ext uri="{FF2B5EF4-FFF2-40B4-BE49-F238E27FC236}">
                <a16:creationId xmlns:a16="http://schemas.microsoft.com/office/drawing/2014/main" id="{D110395E-8DCF-4553-8D67-05CF2D03DB77}"/>
              </a:ext>
            </a:extLst>
          </p:cNvPr>
          <p:cNvCxnSpPr>
            <a:cxnSpLocks/>
          </p:cNvCxnSpPr>
          <p:nvPr/>
        </p:nvCxnSpPr>
        <p:spPr>
          <a:xfrm flipH="1" flipV="1">
            <a:off x="4295696" y="3151049"/>
            <a:ext cx="66535" cy="349008"/>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911144A-8E23-423C-B6C7-C19D957BEC73}"/>
              </a:ext>
            </a:extLst>
          </p:cNvPr>
          <p:cNvCxnSpPr>
            <a:cxnSpLocks/>
          </p:cNvCxnSpPr>
          <p:nvPr/>
        </p:nvCxnSpPr>
        <p:spPr>
          <a:xfrm flipV="1">
            <a:off x="4831979" y="3334975"/>
            <a:ext cx="566385" cy="257491"/>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10FEA65-3ED9-4D06-AC14-D0E0EA52F628}"/>
              </a:ext>
            </a:extLst>
          </p:cNvPr>
          <p:cNvSpPr txBox="1"/>
          <p:nvPr/>
        </p:nvSpPr>
        <p:spPr>
          <a:xfrm>
            <a:off x="2586683" y="5849365"/>
            <a:ext cx="2354857" cy="415498"/>
          </a:xfrm>
          <a:prstGeom prst="rect">
            <a:avLst/>
          </a:prstGeom>
          <a:noFill/>
        </p:spPr>
        <p:txBody>
          <a:bodyPr wrap="square" rtlCol="0">
            <a:spAutoFit/>
          </a:bodyPr>
          <a:lstStyle/>
          <a:p>
            <a:r>
              <a:rPr lang="en-GB" sz="1050"/>
              <a:t>Then I extruded the shape at 100mm to create a 3d shape </a:t>
            </a:r>
          </a:p>
        </p:txBody>
      </p:sp>
      <p:sp>
        <p:nvSpPr>
          <p:cNvPr id="18" name="Title 1">
            <a:extLst>
              <a:ext uri="{FF2B5EF4-FFF2-40B4-BE49-F238E27FC236}">
                <a16:creationId xmlns:a16="http://schemas.microsoft.com/office/drawing/2014/main" id="{D6462DC2-E3C2-46D6-87B0-DC80841E5463}"/>
              </a:ext>
            </a:extLst>
          </p:cNvPr>
          <p:cNvSpPr txBox="1">
            <a:spLocks/>
          </p:cNvSpPr>
          <p:nvPr/>
        </p:nvSpPr>
        <p:spPr>
          <a:xfrm>
            <a:off x="1910815" y="699897"/>
            <a:ext cx="6408712" cy="60812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000"/>
              <a:t>R040 CAD modelling</a:t>
            </a:r>
          </a:p>
        </p:txBody>
      </p:sp>
      <p:pic>
        <p:nvPicPr>
          <p:cNvPr id="8" name="Picture 7" descr="C:\Users\lmaitland\AppData\Local\Microsoft\Windows\INetCache\Content.MSO\E56AC93D.tmp">
            <a:extLst>
              <a:ext uri="{FF2B5EF4-FFF2-40B4-BE49-F238E27FC236}">
                <a16:creationId xmlns:a16="http://schemas.microsoft.com/office/drawing/2014/main" id="{76C40227-1742-B480-B2F4-938E6A9ECE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97300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FD04355-E4D4-4D9A-9B8A-6DB4A344A92C}"/>
              </a:ext>
            </a:extLst>
          </p:cNvPr>
          <p:cNvGraphicFramePr>
            <a:graphicFrameLocks noGrp="1"/>
          </p:cNvGraphicFramePr>
          <p:nvPr>
            <p:extLst>
              <p:ext uri="{D42A27DB-BD31-4B8C-83A1-F6EECF244321}">
                <p14:modId xmlns:p14="http://schemas.microsoft.com/office/powerpoint/2010/main" val="1443398914"/>
              </p:ext>
            </p:extLst>
          </p:nvPr>
        </p:nvGraphicFramePr>
        <p:xfrm>
          <a:off x="158785" y="1772816"/>
          <a:ext cx="8739768" cy="3986451"/>
        </p:xfrm>
        <a:graphic>
          <a:graphicData uri="http://schemas.openxmlformats.org/drawingml/2006/table">
            <a:tbl>
              <a:tblPr firstRow="1" bandRow="1">
                <a:tableStyleId>{00A15C55-8517-42AA-B614-E9B94910E393}</a:tableStyleId>
              </a:tblPr>
              <a:tblGrid>
                <a:gridCol w="694040">
                  <a:extLst>
                    <a:ext uri="{9D8B030D-6E8A-4147-A177-3AD203B41FA5}">
                      <a16:colId xmlns:a16="http://schemas.microsoft.com/office/drawing/2014/main" val="476533357"/>
                    </a:ext>
                  </a:extLst>
                </a:gridCol>
                <a:gridCol w="1154730">
                  <a:extLst>
                    <a:ext uri="{9D8B030D-6E8A-4147-A177-3AD203B41FA5}">
                      <a16:colId xmlns:a16="http://schemas.microsoft.com/office/drawing/2014/main" val="2160136407"/>
                    </a:ext>
                  </a:extLst>
                </a:gridCol>
                <a:gridCol w="1997209">
                  <a:extLst>
                    <a:ext uri="{9D8B030D-6E8A-4147-A177-3AD203B41FA5}">
                      <a16:colId xmlns:a16="http://schemas.microsoft.com/office/drawing/2014/main" val="2684932893"/>
                    </a:ext>
                  </a:extLst>
                </a:gridCol>
                <a:gridCol w="1898249">
                  <a:extLst>
                    <a:ext uri="{9D8B030D-6E8A-4147-A177-3AD203B41FA5}">
                      <a16:colId xmlns:a16="http://schemas.microsoft.com/office/drawing/2014/main" val="1651080288"/>
                    </a:ext>
                  </a:extLst>
                </a:gridCol>
                <a:gridCol w="1570832">
                  <a:extLst>
                    <a:ext uri="{9D8B030D-6E8A-4147-A177-3AD203B41FA5}">
                      <a16:colId xmlns:a16="http://schemas.microsoft.com/office/drawing/2014/main" val="797510762"/>
                    </a:ext>
                  </a:extLst>
                </a:gridCol>
                <a:gridCol w="1424708">
                  <a:extLst>
                    <a:ext uri="{9D8B030D-6E8A-4147-A177-3AD203B41FA5}">
                      <a16:colId xmlns:a16="http://schemas.microsoft.com/office/drawing/2014/main" val="3595665102"/>
                    </a:ext>
                  </a:extLst>
                </a:gridCol>
              </a:tblGrid>
              <a:tr h="499484">
                <a:tc>
                  <a:txBody>
                    <a:bodyPr/>
                    <a:lstStyle/>
                    <a:p>
                      <a:r>
                        <a:rPr lang="en-GB" sz="900"/>
                        <a:t>Process tool</a:t>
                      </a:r>
                    </a:p>
                  </a:txBody>
                  <a:tcPr marL="68580" marR="68580" marT="34290" marB="34290"/>
                </a:tc>
                <a:tc>
                  <a:txBody>
                    <a:bodyPr/>
                    <a:lstStyle/>
                    <a:p>
                      <a:r>
                        <a:rPr lang="en-GB" sz="900"/>
                        <a:t>Description of process</a:t>
                      </a:r>
                    </a:p>
                  </a:txBody>
                  <a:tcPr marL="68580" marR="68580" marT="34290" marB="34290"/>
                </a:tc>
                <a:tc>
                  <a:txBody>
                    <a:bodyPr/>
                    <a:lstStyle/>
                    <a:p>
                      <a:r>
                        <a:rPr lang="en-GB" sz="900"/>
                        <a:t>Who might be harmed and how?</a:t>
                      </a:r>
                    </a:p>
                  </a:txBody>
                  <a:tcPr marL="68580" marR="68580" marT="34290" marB="34290"/>
                </a:tc>
                <a:tc>
                  <a:txBody>
                    <a:bodyPr/>
                    <a:lstStyle/>
                    <a:p>
                      <a:r>
                        <a:rPr lang="en-GB" sz="900"/>
                        <a:t>What are you doing to control the risks </a:t>
                      </a:r>
                    </a:p>
                  </a:txBody>
                  <a:tcPr marL="68580" marR="68580" marT="34290" marB="34290"/>
                </a:tc>
                <a:tc>
                  <a:txBody>
                    <a:bodyPr/>
                    <a:lstStyle/>
                    <a:p>
                      <a:r>
                        <a:rPr lang="en-GB" sz="900"/>
                        <a:t>What further action do you need to take control of risks </a:t>
                      </a:r>
                    </a:p>
                  </a:txBody>
                  <a:tcPr marL="68580" marR="68580" marT="34290" marB="34290"/>
                </a:tc>
                <a:tc>
                  <a:txBody>
                    <a:bodyPr/>
                    <a:lstStyle/>
                    <a:p>
                      <a:r>
                        <a:rPr lang="en-GB" sz="900"/>
                        <a:t>Who needs to carry out the action?</a:t>
                      </a:r>
                    </a:p>
                  </a:txBody>
                  <a:tcPr marL="68580" marR="68580" marT="34290" marB="34290"/>
                </a:tc>
                <a:extLst>
                  <a:ext uri="{0D108BD9-81ED-4DB2-BD59-A6C34878D82A}">
                    <a16:rowId xmlns:a16="http://schemas.microsoft.com/office/drawing/2014/main" val="3464794272"/>
                  </a:ext>
                </a:extLst>
              </a:tr>
              <a:tr h="706130">
                <a:tc>
                  <a:txBody>
                    <a:bodyPr/>
                    <a:lstStyle/>
                    <a:p>
                      <a:r>
                        <a:rPr lang="en-GB" sz="900">
                          <a:solidFill>
                            <a:schemeClr val="tx1"/>
                          </a:solidFill>
                        </a:rPr>
                        <a:t>Laser cutting prototype</a:t>
                      </a:r>
                    </a:p>
                  </a:txBody>
                  <a:tcPr marL="68580" marR="68580" marT="34290" marB="34290"/>
                </a:tc>
                <a:tc>
                  <a:txBody>
                    <a:bodyPr/>
                    <a:lstStyle/>
                    <a:p>
                      <a:r>
                        <a:rPr lang="en-GB" sz="900">
                          <a:solidFill>
                            <a:schemeClr val="tx1"/>
                          </a:solidFill>
                        </a:rPr>
                        <a:t>Design and make laser cut prototype to get idea for form &amp; proportion</a:t>
                      </a:r>
                    </a:p>
                  </a:txBody>
                  <a:tcPr marL="68580" marR="68580" marT="34290" marB="34290"/>
                </a:tc>
                <a:tc>
                  <a:txBody>
                    <a:bodyPr/>
                    <a:lstStyle/>
                    <a:p>
                      <a:r>
                        <a:rPr lang="en-GB" sz="900"/>
                        <a:t>Strangulation from lose clothing, could be abrasive and hair could get caught </a:t>
                      </a:r>
                    </a:p>
                  </a:txBody>
                  <a:tcPr marL="68580" marR="68580" marT="34290" marB="34290"/>
                </a:tc>
                <a:tc>
                  <a:txBody>
                    <a:bodyPr/>
                    <a:lstStyle/>
                    <a:p>
                      <a:r>
                        <a:rPr lang="en-GB" sz="900"/>
                        <a:t>Stay within the boundaries.</a:t>
                      </a:r>
                    </a:p>
                    <a:p>
                      <a:r>
                        <a:rPr lang="en-GB" sz="900"/>
                        <a:t>Wear goggles and apron</a:t>
                      </a:r>
                    </a:p>
                  </a:txBody>
                  <a:tcPr marL="68580" marR="68580" marT="34290" marB="34290"/>
                </a:tc>
                <a:tc>
                  <a:txBody>
                    <a:bodyPr/>
                    <a:lstStyle/>
                    <a:p>
                      <a:r>
                        <a:rPr lang="en-GB" sz="900"/>
                        <a:t>Tape boundary on the floor </a:t>
                      </a:r>
                    </a:p>
                  </a:txBody>
                  <a:tcPr marL="68580" marR="68580" marT="34290" marB="34290"/>
                </a:tc>
                <a:tc>
                  <a:txBody>
                    <a:bodyPr/>
                    <a:lstStyle/>
                    <a:p>
                      <a:r>
                        <a:rPr lang="en-GB" sz="900"/>
                        <a:t>Employer and operator </a:t>
                      </a:r>
                    </a:p>
                    <a:p>
                      <a:endParaRPr lang="en-GB" sz="900"/>
                    </a:p>
                  </a:txBody>
                  <a:tcPr marL="68580" marR="68580" marT="34290" marB="34290"/>
                </a:tc>
                <a:extLst>
                  <a:ext uri="{0D108BD9-81ED-4DB2-BD59-A6C34878D82A}">
                    <a16:rowId xmlns:a16="http://schemas.microsoft.com/office/drawing/2014/main" val="2110999601"/>
                  </a:ext>
                </a:extLst>
              </a:tr>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Line bending </a:t>
                      </a:r>
                    </a:p>
                    <a:p>
                      <a:endParaRPr lang="en-GB" sz="900">
                        <a:solidFill>
                          <a:schemeClr val="tx1"/>
                        </a:solidFill>
                      </a:endParaRPr>
                    </a:p>
                  </a:txBody>
                  <a:tcPr marL="68580" marR="68580" marT="34290" marB="34290"/>
                </a:tc>
                <a:tc>
                  <a:txBody>
                    <a:bodyPr/>
                    <a:lstStyle/>
                    <a:p>
                      <a:r>
                        <a:rPr lang="en-GB" sz="900">
                          <a:solidFill>
                            <a:schemeClr val="tx1"/>
                          </a:solidFill>
                        </a:rPr>
                        <a:t>A heated element used to shape materials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t>Could burn someone (1</a:t>
                      </a:r>
                      <a:r>
                        <a:rPr lang="en-GB" sz="900" baseline="30000"/>
                        <a:t>st</a:t>
                      </a:r>
                      <a:r>
                        <a:rPr lang="en-GB" sz="900"/>
                        <a:t> or 2</a:t>
                      </a:r>
                      <a:r>
                        <a:rPr lang="en-GB" sz="900" baseline="30000"/>
                        <a:t>nd</a:t>
                      </a:r>
                      <a:r>
                        <a:rPr lang="en-GB" sz="900"/>
                        <a:t> degree) as its not covered by any protection + inhalation. Can get cuts and burns. Could catch fire when heating plastic. Harmful fumes </a:t>
                      </a:r>
                    </a:p>
                    <a:p>
                      <a:endParaRPr lang="en-GB" sz="900"/>
                    </a:p>
                  </a:txBody>
                  <a:tcPr marL="68580" marR="68580" marT="34290" marB="34290"/>
                </a:tc>
                <a:tc>
                  <a:txBody>
                    <a:bodyPr/>
                    <a:lstStyle/>
                    <a:p>
                      <a:r>
                        <a:rPr lang="en-GB" sz="900"/>
                        <a:t>Relevant signage close by. Fact sheets on desk next to it on how to use it. Safety glasses. Placed in well ventilated area</a:t>
                      </a:r>
                    </a:p>
                  </a:txBody>
                  <a:tcPr marL="68580" marR="68580" marT="34290" marB="34290"/>
                </a:tc>
                <a:tc>
                  <a:txBody>
                    <a:bodyPr/>
                    <a:lstStyle/>
                    <a:p>
                      <a:r>
                        <a:rPr lang="en-GB" sz="900"/>
                        <a:t>Make sure when using there is nothing around to distract the user in case of slipping </a:t>
                      </a:r>
                    </a:p>
                    <a:p>
                      <a:endParaRPr lang="en-GB" sz="900"/>
                    </a:p>
                  </a:txBody>
                  <a:tcPr marL="68580" marR="68580" marT="34290" marB="34290"/>
                </a:tc>
                <a:tc>
                  <a:txBody>
                    <a:bodyPr/>
                    <a:lstStyle/>
                    <a:p>
                      <a:r>
                        <a:rPr lang="en-GB" sz="900"/>
                        <a:t>Employer and operator </a:t>
                      </a:r>
                    </a:p>
                    <a:p>
                      <a:endParaRPr lang="en-GB" sz="900"/>
                    </a:p>
                  </a:txBody>
                  <a:tcPr marL="68580" marR="68580" marT="34290" marB="34290"/>
                </a:tc>
                <a:extLst>
                  <a:ext uri="{0D108BD9-81ED-4DB2-BD59-A6C34878D82A}">
                    <a16:rowId xmlns:a16="http://schemas.microsoft.com/office/drawing/2014/main" val="815753671"/>
                  </a:ext>
                </a:extLst>
              </a:tr>
              <a:tr h="1028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Cut head piece with tenon saw &amp; belt sander</a:t>
                      </a:r>
                    </a:p>
                    <a:p>
                      <a:endParaRPr lang="en-GB" sz="900">
                        <a:solidFill>
                          <a:schemeClr val="tx1"/>
                        </a:solidFill>
                      </a:endParaRPr>
                    </a:p>
                  </a:txBody>
                  <a:tcPr marL="68580" marR="68580" marT="34290" marB="34290"/>
                </a:tc>
                <a:tc>
                  <a:txBody>
                    <a:bodyPr/>
                    <a:lstStyle/>
                    <a:p>
                      <a:r>
                        <a:rPr lang="en-GB" sz="900">
                          <a:solidFill>
                            <a:schemeClr val="tx1"/>
                          </a:solidFill>
                        </a:rPr>
                        <a:t>Saw is used by hand</a:t>
                      </a:r>
                    </a:p>
                    <a:p>
                      <a:r>
                        <a:rPr lang="en-GB" sz="900">
                          <a:solidFill>
                            <a:schemeClr val="tx1"/>
                          </a:solidFill>
                        </a:rPr>
                        <a:t>The belt sander is a moving element to remove material slowly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t>Sharp edge can easily cut someone when not being careful (user)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a:t>Dust inhalation and risk of the belt tearing (hitting you) and abrasions </a:t>
                      </a:r>
                    </a:p>
                    <a:p>
                      <a:endParaRPr lang="en-GB" sz="9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t>Boundary area. PPE.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a:t>Extraction unit. Emergency stop button close by. Safety glasses. Checked weekly.  Floor boundaries </a:t>
                      </a:r>
                    </a:p>
                    <a:p>
                      <a:endParaRPr lang="en-GB" sz="9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t>Make sure there is a clear brief on the machine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a:t>Tape boundary on the floor to keep other from getting hurt and add an emergency stop button </a:t>
                      </a:r>
                    </a:p>
                    <a:p>
                      <a:endParaRPr lang="en-GB" sz="900"/>
                    </a:p>
                  </a:txBody>
                  <a:tcPr marL="68580" marR="68580" marT="34290" marB="34290"/>
                </a:tc>
                <a:tc>
                  <a:txBody>
                    <a:bodyPr/>
                    <a:lstStyle/>
                    <a:p>
                      <a:r>
                        <a:rPr lang="en-GB" sz="900"/>
                        <a:t>Employer and operator </a:t>
                      </a:r>
                    </a:p>
                    <a:p>
                      <a:endParaRPr lang="en-GB" sz="900"/>
                    </a:p>
                  </a:txBody>
                  <a:tcPr marL="68580" marR="68580" marT="34290" marB="34290"/>
                </a:tc>
                <a:extLst>
                  <a:ext uri="{0D108BD9-81ED-4DB2-BD59-A6C34878D82A}">
                    <a16:rowId xmlns:a16="http://schemas.microsoft.com/office/drawing/2014/main" val="3447234502"/>
                  </a:ext>
                </a:extLst>
              </a:tr>
              <a:tr h="860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Cutting and gluing step shape for former </a:t>
                      </a:r>
                    </a:p>
                    <a:p>
                      <a:endParaRPr lang="en-GB" sz="900">
                        <a:solidFill>
                          <a:schemeClr val="tx1"/>
                        </a:solidFill>
                      </a:endParaRPr>
                    </a:p>
                  </a:txBody>
                  <a:tcPr marL="68580" marR="68580" marT="34290" marB="34290"/>
                </a:tc>
                <a:tc>
                  <a:txBody>
                    <a:bodyPr/>
                    <a:lstStyle/>
                    <a:p>
                      <a:r>
                        <a:rPr lang="en-GB" sz="900">
                          <a:solidFill>
                            <a:schemeClr val="tx1"/>
                          </a:solidFill>
                        </a:rPr>
                        <a:t>Sawing done by hand using a back and fourth motion </a:t>
                      </a:r>
                    </a:p>
                  </a:txBody>
                  <a:tcPr marL="68580" marR="68580" marT="34290" marB="34290"/>
                </a:tc>
                <a:tc>
                  <a:txBody>
                    <a:bodyPr/>
                    <a:lstStyle/>
                    <a:p>
                      <a:r>
                        <a:rPr lang="en-GB" sz="900"/>
                        <a:t>Sharp edge can easily cut someone when not being careful (user)</a:t>
                      </a:r>
                    </a:p>
                    <a:p>
                      <a:endParaRPr lang="en-GB" sz="900"/>
                    </a:p>
                  </a:txBody>
                  <a:tcPr marL="68580" marR="68580" marT="34290" marB="34290"/>
                </a:tc>
                <a:tc>
                  <a:txBody>
                    <a:bodyPr/>
                    <a:lstStyle/>
                    <a:p>
                      <a:r>
                        <a:rPr lang="en-GB" sz="900"/>
                        <a:t>Wearing goggles and an apron to protect from getting glue in users eyes or on clothes.</a:t>
                      </a:r>
                    </a:p>
                  </a:txBody>
                  <a:tcPr marL="68580" marR="68580" marT="34290" marB="34290"/>
                </a:tc>
                <a:tc>
                  <a:txBody>
                    <a:bodyPr/>
                    <a:lstStyle/>
                    <a:p>
                      <a:r>
                        <a:rPr lang="en-GB" sz="900"/>
                        <a:t>When using a quick clamp point the handle to the inside of the table to avoid anyone bumping into it</a:t>
                      </a:r>
                    </a:p>
                  </a:txBody>
                  <a:tcPr marL="68580" marR="68580" marT="34290" marB="34290"/>
                </a:tc>
                <a:tc>
                  <a:txBody>
                    <a:bodyPr/>
                    <a:lstStyle/>
                    <a:p>
                      <a:r>
                        <a:rPr lang="en-GB" sz="900"/>
                        <a:t>Employer and operator </a:t>
                      </a:r>
                    </a:p>
                    <a:p>
                      <a:endParaRPr lang="en-GB" sz="900"/>
                    </a:p>
                  </a:txBody>
                  <a:tcPr marL="68580" marR="68580" marT="34290" marB="34290"/>
                </a:tc>
                <a:extLst>
                  <a:ext uri="{0D108BD9-81ED-4DB2-BD59-A6C34878D82A}">
                    <a16:rowId xmlns:a16="http://schemas.microsoft.com/office/drawing/2014/main" val="3832137477"/>
                  </a:ext>
                </a:extLst>
              </a:tr>
            </a:tbl>
          </a:graphicData>
        </a:graphic>
      </p:graphicFrame>
      <p:sp>
        <p:nvSpPr>
          <p:cNvPr id="3" name="TextBox 2">
            <a:extLst>
              <a:ext uri="{FF2B5EF4-FFF2-40B4-BE49-F238E27FC236}">
                <a16:creationId xmlns:a16="http://schemas.microsoft.com/office/drawing/2014/main" id="{8AFD92BC-741E-424A-B908-D16D75D3D007}"/>
              </a:ext>
            </a:extLst>
          </p:cNvPr>
          <p:cNvSpPr txBox="1"/>
          <p:nvPr/>
        </p:nvSpPr>
        <p:spPr>
          <a:xfrm>
            <a:off x="-20387" y="1512292"/>
            <a:ext cx="4501662" cy="276999"/>
          </a:xfrm>
          <a:prstGeom prst="rect">
            <a:avLst/>
          </a:prstGeom>
          <a:noFill/>
        </p:spPr>
        <p:txBody>
          <a:bodyPr wrap="square" rtlCol="0">
            <a:spAutoFit/>
          </a:bodyPr>
          <a:lstStyle/>
          <a:p>
            <a:r>
              <a:rPr lang="en-GB" sz="1200" u="sng"/>
              <a:t>Risk assessment </a:t>
            </a:r>
          </a:p>
        </p:txBody>
      </p:sp>
      <p:sp>
        <p:nvSpPr>
          <p:cNvPr id="4" name="Title 1">
            <a:extLst>
              <a:ext uri="{FF2B5EF4-FFF2-40B4-BE49-F238E27FC236}">
                <a16:creationId xmlns:a16="http://schemas.microsoft.com/office/drawing/2014/main" id="{7EE88C5A-9591-4297-A7CB-1D434A34564B}"/>
              </a:ext>
            </a:extLst>
          </p:cNvPr>
          <p:cNvSpPr txBox="1">
            <a:spLocks/>
          </p:cNvSpPr>
          <p:nvPr/>
        </p:nvSpPr>
        <p:spPr>
          <a:xfrm>
            <a:off x="1780078" y="180004"/>
            <a:ext cx="6408712" cy="986816"/>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000"/>
              <a:t>Design Engineering (OCR Cambridge National) Level 2</a:t>
            </a:r>
          </a:p>
        </p:txBody>
      </p:sp>
      <p:pic>
        <p:nvPicPr>
          <p:cNvPr id="5" name="Picture 4" descr="C:\Users\lmaitland\AppData\Local\Microsoft\Windows\INetCache\Content.MSO\E56AC93D.tmp">
            <a:extLst>
              <a:ext uri="{FF2B5EF4-FFF2-40B4-BE49-F238E27FC236}">
                <a16:creationId xmlns:a16="http://schemas.microsoft.com/office/drawing/2014/main" id="{89A928D4-D0F4-31E6-CCDC-F08354E8D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1983193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41F7A4-4AAD-4937-9521-0623A7B47517}"/>
              </a:ext>
            </a:extLst>
          </p:cNvPr>
          <p:cNvPicPr>
            <a:picLocks noGrp="1" noChangeAspect="1"/>
          </p:cNvPicPr>
          <p:nvPr>
            <p:ph idx="1"/>
          </p:nvPr>
        </p:nvPicPr>
        <p:blipFill rotWithShape="1">
          <a:blip r:embed="rId2"/>
          <a:srcRect t="18310" b="14470"/>
          <a:stretch/>
        </p:blipFill>
        <p:spPr>
          <a:xfrm>
            <a:off x="1718870" y="3740778"/>
            <a:ext cx="1810473" cy="1622678"/>
          </a:xfrm>
          <a:prstGeom prst="rect">
            <a:avLst/>
          </a:prstGeom>
        </p:spPr>
      </p:pic>
      <p:pic>
        <p:nvPicPr>
          <p:cNvPr id="5" name="Picture 4">
            <a:extLst>
              <a:ext uri="{FF2B5EF4-FFF2-40B4-BE49-F238E27FC236}">
                <a16:creationId xmlns:a16="http://schemas.microsoft.com/office/drawing/2014/main" id="{BCDA9E0F-D126-43F1-828F-292DF7FA9BDA}"/>
              </a:ext>
            </a:extLst>
          </p:cNvPr>
          <p:cNvPicPr>
            <a:picLocks noChangeAspect="1"/>
          </p:cNvPicPr>
          <p:nvPr/>
        </p:nvPicPr>
        <p:blipFill rotWithShape="1">
          <a:blip r:embed="rId3"/>
          <a:srcRect t="11178" b="8283"/>
          <a:stretch/>
        </p:blipFill>
        <p:spPr>
          <a:xfrm>
            <a:off x="112966" y="3740777"/>
            <a:ext cx="1511084" cy="1622678"/>
          </a:xfrm>
          <a:prstGeom prst="rect">
            <a:avLst/>
          </a:prstGeom>
        </p:spPr>
      </p:pic>
      <p:sp>
        <p:nvSpPr>
          <p:cNvPr id="6" name="TextBox 5">
            <a:extLst>
              <a:ext uri="{FF2B5EF4-FFF2-40B4-BE49-F238E27FC236}">
                <a16:creationId xmlns:a16="http://schemas.microsoft.com/office/drawing/2014/main" id="{FB80F4C1-DE4A-41AA-A14E-A236A2790D7D}"/>
              </a:ext>
            </a:extLst>
          </p:cNvPr>
          <p:cNvSpPr txBox="1"/>
          <p:nvPr/>
        </p:nvSpPr>
        <p:spPr>
          <a:xfrm>
            <a:off x="112966" y="5374697"/>
            <a:ext cx="8844896" cy="900246"/>
          </a:xfrm>
          <a:prstGeom prst="rect">
            <a:avLst/>
          </a:prstGeom>
          <a:noFill/>
        </p:spPr>
        <p:txBody>
          <a:bodyPr wrap="square" rtlCol="0">
            <a:spAutoFit/>
          </a:bodyPr>
          <a:lstStyle/>
          <a:p>
            <a:r>
              <a:rPr lang="en-GB" sz="1050"/>
              <a:t>Once all the pieces of wood were glued together I had to take the staircase structure to the belt sander to make a smooth slope. When using the belt sander I wore goggles and an apron for health and safety. </a:t>
            </a:r>
          </a:p>
          <a:p>
            <a:endParaRPr lang="en-GB" sz="1050"/>
          </a:p>
          <a:p>
            <a:r>
              <a:rPr lang="en-GB" sz="1050"/>
              <a:t>When using the sander I had to move the piece back and forth so that the sander has used equally across the surface. This avoids the sand belt from being weaker is some areas. </a:t>
            </a:r>
          </a:p>
        </p:txBody>
      </p:sp>
      <p:pic>
        <p:nvPicPr>
          <p:cNvPr id="7" name="Picture 6">
            <a:extLst>
              <a:ext uri="{FF2B5EF4-FFF2-40B4-BE49-F238E27FC236}">
                <a16:creationId xmlns:a16="http://schemas.microsoft.com/office/drawing/2014/main" id="{F47C82BD-B49A-466B-AD53-23803B54B35A}"/>
              </a:ext>
            </a:extLst>
          </p:cNvPr>
          <p:cNvPicPr>
            <a:picLocks noChangeAspect="1"/>
          </p:cNvPicPr>
          <p:nvPr/>
        </p:nvPicPr>
        <p:blipFill>
          <a:blip r:embed="rId4"/>
          <a:stretch>
            <a:fillRect/>
          </a:stretch>
        </p:blipFill>
        <p:spPr>
          <a:xfrm>
            <a:off x="112966" y="1551242"/>
            <a:ext cx="1990141" cy="1952414"/>
          </a:xfrm>
          <a:prstGeom prst="rect">
            <a:avLst/>
          </a:prstGeom>
        </p:spPr>
      </p:pic>
      <p:pic>
        <p:nvPicPr>
          <p:cNvPr id="8" name="Picture 7">
            <a:extLst>
              <a:ext uri="{FF2B5EF4-FFF2-40B4-BE49-F238E27FC236}">
                <a16:creationId xmlns:a16="http://schemas.microsoft.com/office/drawing/2014/main" id="{262F325A-F133-4DD9-B258-A7CB02A2E0E2}"/>
              </a:ext>
            </a:extLst>
          </p:cNvPr>
          <p:cNvPicPr>
            <a:picLocks noChangeAspect="1"/>
          </p:cNvPicPr>
          <p:nvPr/>
        </p:nvPicPr>
        <p:blipFill>
          <a:blip r:embed="rId5"/>
          <a:stretch>
            <a:fillRect/>
          </a:stretch>
        </p:blipFill>
        <p:spPr>
          <a:xfrm>
            <a:off x="2218562" y="1551242"/>
            <a:ext cx="1714649" cy="1952414"/>
          </a:xfrm>
          <a:prstGeom prst="rect">
            <a:avLst/>
          </a:prstGeom>
        </p:spPr>
      </p:pic>
      <p:pic>
        <p:nvPicPr>
          <p:cNvPr id="9" name="Picture 8">
            <a:extLst>
              <a:ext uri="{FF2B5EF4-FFF2-40B4-BE49-F238E27FC236}">
                <a16:creationId xmlns:a16="http://schemas.microsoft.com/office/drawing/2014/main" id="{078AAB35-D6F1-4E1D-802A-DD289D29EF4D}"/>
              </a:ext>
            </a:extLst>
          </p:cNvPr>
          <p:cNvPicPr>
            <a:picLocks noChangeAspect="1"/>
          </p:cNvPicPr>
          <p:nvPr/>
        </p:nvPicPr>
        <p:blipFill>
          <a:blip r:embed="rId6"/>
          <a:stretch>
            <a:fillRect/>
          </a:stretch>
        </p:blipFill>
        <p:spPr>
          <a:xfrm>
            <a:off x="4109256" y="1551243"/>
            <a:ext cx="1607426" cy="1946564"/>
          </a:xfrm>
          <a:prstGeom prst="rect">
            <a:avLst/>
          </a:prstGeom>
        </p:spPr>
      </p:pic>
      <p:sp>
        <p:nvSpPr>
          <p:cNvPr id="10" name="TextBox 9">
            <a:extLst>
              <a:ext uri="{FF2B5EF4-FFF2-40B4-BE49-F238E27FC236}">
                <a16:creationId xmlns:a16="http://schemas.microsoft.com/office/drawing/2014/main" id="{7E0ABF6B-5185-4177-BD8F-61E412B7408D}"/>
              </a:ext>
            </a:extLst>
          </p:cNvPr>
          <p:cNvSpPr txBox="1"/>
          <p:nvPr/>
        </p:nvSpPr>
        <p:spPr>
          <a:xfrm>
            <a:off x="5769684" y="1500540"/>
            <a:ext cx="2244437" cy="738664"/>
          </a:xfrm>
          <a:prstGeom prst="rect">
            <a:avLst/>
          </a:prstGeom>
          <a:noFill/>
        </p:spPr>
        <p:txBody>
          <a:bodyPr wrap="square" rtlCol="0">
            <a:spAutoFit/>
          </a:bodyPr>
          <a:lstStyle/>
          <a:p>
            <a:r>
              <a:rPr lang="en-GB" sz="1050"/>
              <a:t>Then we glued these pieces together and held them together with a clamp (facing into the table for health and safety) in the vice. </a:t>
            </a:r>
          </a:p>
        </p:txBody>
      </p:sp>
      <p:cxnSp>
        <p:nvCxnSpPr>
          <p:cNvPr id="12" name="Straight Arrow Connector 11">
            <a:extLst>
              <a:ext uri="{FF2B5EF4-FFF2-40B4-BE49-F238E27FC236}">
                <a16:creationId xmlns:a16="http://schemas.microsoft.com/office/drawing/2014/main" id="{99FEF2F9-1681-4842-B860-749224180B22}"/>
              </a:ext>
            </a:extLst>
          </p:cNvPr>
          <p:cNvCxnSpPr>
            <a:cxnSpLocks/>
          </p:cNvCxnSpPr>
          <p:nvPr/>
        </p:nvCxnSpPr>
        <p:spPr>
          <a:xfrm flipV="1">
            <a:off x="468141" y="2960124"/>
            <a:ext cx="117764" cy="602674"/>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B9B6B0-DA27-4DF2-BBA3-A0607D00C6FF}"/>
              </a:ext>
            </a:extLst>
          </p:cNvPr>
          <p:cNvSpPr txBox="1"/>
          <p:nvPr/>
        </p:nvSpPr>
        <p:spPr>
          <a:xfrm>
            <a:off x="112966" y="3498702"/>
            <a:ext cx="1131030" cy="253916"/>
          </a:xfrm>
          <a:prstGeom prst="rect">
            <a:avLst/>
          </a:prstGeom>
          <a:noFill/>
        </p:spPr>
        <p:txBody>
          <a:bodyPr wrap="square" rtlCol="0">
            <a:spAutoFit/>
          </a:bodyPr>
          <a:lstStyle/>
          <a:p>
            <a:r>
              <a:rPr lang="en-GB" sz="1050"/>
              <a:t>Tri - square</a:t>
            </a:r>
          </a:p>
        </p:txBody>
      </p:sp>
      <p:pic>
        <p:nvPicPr>
          <p:cNvPr id="18" name="Picture 17">
            <a:extLst>
              <a:ext uri="{FF2B5EF4-FFF2-40B4-BE49-F238E27FC236}">
                <a16:creationId xmlns:a16="http://schemas.microsoft.com/office/drawing/2014/main" id="{DD2F4F3F-89B4-44F4-ACFA-9DE4E8D64E17}"/>
              </a:ext>
            </a:extLst>
          </p:cNvPr>
          <p:cNvPicPr>
            <a:picLocks noChangeAspect="1"/>
          </p:cNvPicPr>
          <p:nvPr/>
        </p:nvPicPr>
        <p:blipFill>
          <a:blip r:embed="rId7"/>
          <a:stretch>
            <a:fillRect/>
          </a:stretch>
        </p:blipFill>
        <p:spPr>
          <a:xfrm rot="15187305">
            <a:off x="5490384" y="2189491"/>
            <a:ext cx="214903" cy="695004"/>
          </a:xfrm>
          <a:prstGeom prst="rect">
            <a:avLst/>
          </a:prstGeom>
        </p:spPr>
      </p:pic>
      <p:sp>
        <p:nvSpPr>
          <p:cNvPr id="19" name="TextBox 18">
            <a:extLst>
              <a:ext uri="{FF2B5EF4-FFF2-40B4-BE49-F238E27FC236}">
                <a16:creationId xmlns:a16="http://schemas.microsoft.com/office/drawing/2014/main" id="{5F3DADA3-BE28-45EC-B091-DC05EBA8EA40}"/>
              </a:ext>
            </a:extLst>
          </p:cNvPr>
          <p:cNvSpPr txBox="1"/>
          <p:nvPr/>
        </p:nvSpPr>
        <p:spPr>
          <a:xfrm>
            <a:off x="5892727" y="2409107"/>
            <a:ext cx="727462" cy="253916"/>
          </a:xfrm>
          <a:prstGeom prst="rect">
            <a:avLst/>
          </a:prstGeom>
          <a:noFill/>
        </p:spPr>
        <p:txBody>
          <a:bodyPr wrap="square" rtlCol="0">
            <a:spAutoFit/>
          </a:bodyPr>
          <a:lstStyle/>
          <a:p>
            <a:r>
              <a:rPr lang="en-GB" sz="1050"/>
              <a:t>clamp</a:t>
            </a:r>
          </a:p>
        </p:txBody>
      </p:sp>
      <p:pic>
        <p:nvPicPr>
          <p:cNvPr id="3" name="Picture 2">
            <a:extLst>
              <a:ext uri="{FF2B5EF4-FFF2-40B4-BE49-F238E27FC236}">
                <a16:creationId xmlns:a16="http://schemas.microsoft.com/office/drawing/2014/main" id="{E7E8D405-B6C4-4E27-BAF0-A8FBF0FAEA05}"/>
              </a:ext>
            </a:extLst>
          </p:cNvPr>
          <p:cNvPicPr>
            <a:picLocks noChangeAspect="1"/>
          </p:cNvPicPr>
          <p:nvPr/>
        </p:nvPicPr>
        <p:blipFill>
          <a:blip r:embed="rId8"/>
          <a:stretch>
            <a:fillRect/>
          </a:stretch>
        </p:blipFill>
        <p:spPr>
          <a:xfrm>
            <a:off x="6111718" y="2811097"/>
            <a:ext cx="1914097" cy="2552129"/>
          </a:xfrm>
          <a:prstGeom prst="rect">
            <a:avLst/>
          </a:prstGeom>
        </p:spPr>
      </p:pic>
      <p:pic>
        <p:nvPicPr>
          <p:cNvPr id="11" name="Picture 10">
            <a:extLst>
              <a:ext uri="{FF2B5EF4-FFF2-40B4-BE49-F238E27FC236}">
                <a16:creationId xmlns:a16="http://schemas.microsoft.com/office/drawing/2014/main" id="{A076DE3F-B0B8-4D33-A91B-A0CD915C20B5}"/>
              </a:ext>
            </a:extLst>
          </p:cNvPr>
          <p:cNvPicPr>
            <a:picLocks noChangeAspect="1"/>
          </p:cNvPicPr>
          <p:nvPr/>
        </p:nvPicPr>
        <p:blipFill rotWithShape="1">
          <a:blip r:embed="rId9"/>
          <a:srcRect t="19522" b="28309"/>
          <a:stretch/>
        </p:blipFill>
        <p:spPr>
          <a:xfrm>
            <a:off x="3607756" y="3744193"/>
            <a:ext cx="2327916" cy="1619262"/>
          </a:xfrm>
          <a:prstGeom prst="rect">
            <a:avLst/>
          </a:prstGeom>
        </p:spPr>
      </p:pic>
      <p:sp>
        <p:nvSpPr>
          <p:cNvPr id="20" name="Title 1">
            <a:extLst>
              <a:ext uri="{FF2B5EF4-FFF2-40B4-BE49-F238E27FC236}">
                <a16:creationId xmlns:a16="http://schemas.microsoft.com/office/drawing/2014/main" id="{2CEA5FE0-E686-4FA3-B80A-49974EF0F222}"/>
              </a:ext>
            </a:extLst>
          </p:cNvPr>
          <p:cNvSpPr txBox="1">
            <a:spLocks/>
          </p:cNvSpPr>
          <p:nvPr/>
        </p:nvSpPr>
        <p:spPr>
          <a:xfrm>
            <a:off x="1567358" y="497057"/>
            <a:ext cx="6408712" cy="60812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000"/>
              <a:t>R040Practical processes</a:t>
            </a:r>
          </a:p>
        </p:txBody>
      </p:sp>
      <p:pic>
        <p:nvPicPr>
          <p:cNvPr id="2" name="Picture 1" descr="C:\Users\lmaitland\AppData\Local\Microsoft\Windows\INetCache\Content.MSO\E56AC93D.tmp">
            <a:extLst>
              <a:ext uri="{FF2B5EF4-FFF2-40B4-BE49-F238E27FC236}">
                <a16:creationId xmlns:a16="http://schemas.microsoft.com/office/drawing/2014/main" id="{38BAA4FB-8B93-A03F-A141-2B9A9B10D0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173293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F211A-B553-4A3A-AFD3-A530637FBF8D}"/>
              </a:ext>
            </a:extLst>
          </p:cNvPr>
          <p:cNvSpPr>
            <a:spLocks noGrp="1"/>
          </p:cNvSpPr>
          <p:nvPr>
            <p:ph type="title"/>
          </p:nvPr>
        </p:nvSpPr>
        <p:spPr>
          <a:xfrm>
            <a:off x="152380" y="1596014"/>
            <a:ext cx="2310229" cy="364063"/>
          </a:xfrm>
        </p:spPr>
        <p:txBody>
          <a:bodyPr>
            <a:normAutofit fontScale="90000"/>
          </a:bodyPr>
          <a:lstStyle/>
          <a:p>
            <a:r>
              <a:rPr lang="en-GB" sz="1500"/>
              <a:t>Improvements</a:t>
            </a:r>
            <a:r>
              <a:rPr lang="en-GB"/>
              <a:t> </a:t>
            </a:r>
          </a:p>
        </p:txBody>
      </p:sp>
      <p:pic>
        <p:nvPicPr>
          <p:cNvPr id="4" name="Content Placeholder 3">
            <a:extLst>
              <a:ext uri="{FF2B5EF4-FFF2-40B4-BE49-F238E27FC236}">
                <a16:creationId xmlns:a16="http://schemas.microsoft.com/office/drawing/2014/main" id="{0BB3BC06-9853-43D7-B7F0-EBAD42298D0B}"/>
              </a:ext>
            </a:extLst>
          </p:cNvPr>
          <p:cNvPicPr>
            <a:picLocks noGrp="1" noChangeAspect="1"/>
          </p:cNvPicPr>
          <p:nvPr>
            <p:ph idx="1"/>
          </p:nvPr>
        </p:nvPicPr>
        <p:blipFill>
          <a:blip r:embed="rId2"/>
          <a:stretch>
            <a:fillRect/>
          </a:stretch>
        </p:blipFill>
        <p:spPr>
          <a:xfrm>
            <a:off x="811426" y="2688251"/>
            <a:ext cx="1753649" cy="2326481"/>
          </a:xfrm>
          <a:prstGeom prst="rect">
            <a:avLst/>
          </a:prstGeom>
        </p:spPr>
      </p:pic>
      <p:pic>
        <p:nvPicPr>
          <p:cNvPr id="6" name="Picture 5">
            <a:extLst>
              <a:ext uri="{FF2B5EF4-FFF2-40B4-BE49-F238E27FC236}">
                <a16:creationId xmlns:a16="http://schemas.microsoft.com/office/drawing/2014/main" id="{8F23CE9E-E319-463C-A4E1-D7FD1F519A48}"/>
              </a:ext>
            </a:extLst>
          </p:cNvPr>
          <p:cNvPicPr>
            <a:picLocks noChangeAspect="1"/>
          </p:cNvPicPr>
          <p:nvPr/>
        </p:nvPicPr>
        <p:blipFill>
          <a:blip r:embed="rId3"/>
          <a:stretch>
            <a:fillRect/>
          </a:stretch>
        </p:blipFill>
        <p:spPr>
          <a:xfrm rot="5400000">
            <a:off x="2494069" y="2975045"/>
            <a:ext cx="2327238" cy="1753649"/>
          </a:xfrm>
          <a:prstGeom prst="rect">
            <a:avLst/>
          </a:prstGeom>
        </p:spPr>
      </p:pic>
      <p:pic>
        <p:nvPicPr>
          <p:cNvPr id="8" name="Picture 7">
            <a:extLst>
              <a:ext uri="{FF2B5EF4-FFF2-40B4-BE49-F238E27FC236}">
                <a16:creationId xmlns:a16="http://schemas.microsoft.com/office/drawing/2014/main" id="{C77AB80E-0361-4618-A959-9E6BEBCF1C08}"/>
              </a:ext>
            </a:extLst>
          </p:cNvPr>
          <p:cNvPicPr>
            <a:picLocks noChangeAspect="1"/>
          </p:cNvPicPr>
          <p:nvPr/>
        </p:nvPicPr>
        <p:blipFill>
          <a:blip r:embed="rId4"/>
          <a:stretch>
            <a:fillRect/>
          </a:stretch>
        </p:blipFill>
        <p:spPr>
          <a:xfrm rot="5400000">
            <a:off x="4463507" y="2974289"/>
            <a:ext cx="2327237" cy="1753648"/>
          </a:xfrm>
          <a:prstGeom prst="rect">
            <a:avLst/>
          </a:prstGeom>
        </p:spPr>
      </p:pic>
      <p:pic>
        <p:nvPicPr>
          <p:cNvPr id="9" name="Picture 8">
            <a:extLst>
              <a:ext uri="{FF2B5EF4-FFF2-40B4-BE49-F238E27FC236}">
                <a16:creationId xmlns:a16="http://schemas.microsoft.com/office/drawing/2014/main" id="{528FB451-A2A5-4CCC-9134-DEF5790C554E}"/>
              </a:ext>
            </a:extLst>
          </p:cNvPr>
          <p:cNvPicPr>
            <a:picLocks noChangeAspect="1"/>
          </p:cNvPicPr>
          <p:nvPr/>
        </p:nvPicPr>
        <p:blipFill rotWithShape="1">
          <a:blip r:embed="rId5"/>
          <a:srcRect t="4386" r="10151" b="50000"/>
          <a:stretch/>
        </p:blipFill>
        <p:spPr>
          <a:xfrm>
            <a:off x="7778333" y="1366707"/>
            <a:ext cx="1330181" cy="895136"/>
          </a:xfrm>
          <a:prstGeom prst="rect">
            <a:avLst/>
          </a:prstGeom>
        </p:spPr>
      </p:pic>
      <p:pic>
        <p:nvPicPr>
          <p:cNvPr id="10" name="Picture 9">
            <a:extLst>
              <a:ext uri="{FF2B5EF4-FFF2-40B4-BE49-F238E27FC236}">
                <a16:creationId xmlns:a16="http://schemas.microsoft.com/office/drawing/2014/main" id="{23E9A2DB-04D8-4B22-8DD9-7AC0A54A37A6}"/>
              </a:ext>
            </a:extLst>
          </p:cNvPr>
          <p:cNvPicPr>
            <a:picLocks noChangeAspect="1"/>
          </p:cNvPicPr>
          <p:nvPr/>
        </p:nvPicPr>
        <p:blipFill rotWithShape="1">
          <a:blip r:embed="rId6"/>
          <a:srcRect l="9363" t="43973" r="12125" b="18524"/>
          <a:stretch/>
        </p:blipFill>
        <p:spPr>
          <a:xfrm>
            <a:off x="7790059" y="3242669"/>
            <a:ext cx="1330181" cy="842225"/>
          </a:xfrm>
          <a:prstGeom prst="rect">
            <a:avLst/>
          </a:prstGeom>
        </p:spPr>
      </p:pic>
      <p:pic>
        <p:nvPicPr>
          <p:cNvPr id="11" name="Picture 10">
            <a:extLst>
              <a:ext uri="{FF2B5EF4-FFF2-40B4-BE49-F238E27FC236}">
                <a16:creationId xmlns:a16="http://schemas.microsoft.com/office/drawing/2014/main" id="{3188A3FC-40AB-4537-8943-970F1A9BC420}"/>
              </a:ext>
            </a:extLst>
          </p:cNvPr>
          <p:cNvPicPr>
            <a:picLocks noChangeAspect="1"/>
          </p:cNvPicPr>
          <p:nvPr/>
        </p:nvPicPr>
        <p:blipFill rotWithShape="1">
          <a:blip r:embed="rId6"/>
          <a:srcRect t="41592" r="60652" b="42336"/>
          <a:stretch/>
        </p:blipFill>
        <p:spPr>
          <a:xfrm>
            <a:off x="7790059" y="2395214"/>
            <a:ext cx="1318820" cy="714083"/>
          </a:xfrm>
          <a:prstGeom prst="rect">
            <a:avLst/>
          </a:prstGeom>
        </p:spPr>
      </p:pic>
      <p:sp>
        <p:nvSpPr>
          <p:cNvPr id="12" name="TextBox 11">
            <a:extLst>
              <a:ext uri="{FF2B5EF4-FFF2-40B4-BE49-F238E27FC236}">
                <a16:creationId xmlns:a16="http://schemas.microsoft.com/office/drawing/2014/main" id="{4B89A429-BB4A-4099-9109-2F8A508E1F76}"/>
              </a:ext>
            </a:extLst>
          </p:cNvPr>
          <p:cNvSpPr txBox="1"/>
          <p:nvPr/>
        </p:nvSpPr>
        <p:spPr>
          <a:xfrm>
            <a:off x="152380" y="5014732"/>
            <a:ext cx="1547830" cy="646331"/>
          </a:xfrm>
          <a:prstGeom prst="rect">
            <a:avLst/>
          </a:prstGeom>
          <a:noFill/>
        </p:spPr>
        <p:txBody>
          <a:bodyPr wrap="square" rtlCol="0">
            <a:spAutoFit/>
          </a:bodyPr>
          <a:lstStyle/>
          <a:p>
            <a:r>
              <a:rPr lang="en-GB" sz="900"/>
              <a:t>The base is quite small in comparison to  the head this effects the aesthetics of the prototype. </a:t>
            </a:r>
          </a:p>
        </p:txBody>
      </p:sp>
      <p:cxnSp>
        <p:nvCxnSpPr>
          <p:cNvPr id="14" name="Straight Arrow Connector 13">
            <a:extLst>
              <a:ext uri="{FF2B5EF4-FFF2-40B4-BE49-F238E27FC236}">
                <a16:creationId xmlns:a16="http://schemas.microsoft.com/office/drawing/2014/main" id="{5DBDE621-02ED-4266-AC11-2B8495B1B933}"/>
              </a:ext>
            </a:extLst>
          </p:cNvPr>
          <p:cNvCxnSpPr/>
          <p:nvPr/>
        </p:nvCxnSpPr>
        <p:spPr>
          <a:xfrm flipV="1">
            <a:off x="695756" y="4328498"/>
            <a:ext cx="429491" cy="686234"/>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E0433D-D1D7-405B-A9D2-FE3991871945}"/>
              </a:ext>
            </a:extLst>
          </p:cNvPr>
          <p:cNvSpPr txBox="1"/>
          <p:nvPr/>
        </p:nvSpPr>
        <p:spPr>
          <a:xfrm>
            <a:off x="2565075" y="2325077"/>
            <a:ext cx="1753648" cy="230832"/>
          </a:xfrm>
          <a:prstGeom prst="rect">
            <a:avLst/>
          </a:prstGeom>
          <a:noFill/>
        </p:spPr>
        <p:txBody>
          <a:bodyPr wrap="square" rtlCol="0">
            <a:spAutoFit/>
          </a:bodyPr>
          <a:lstStyle/>
          <a:p>
            <a:r>
              <a:rPr lang="en-GB" sz="900"/>
              <a:t>Spray painted head piece </a:t>
            </a:r>
          </a:p>
        </p:txBody>
      </p:sp>
      <p:pic>
        <p:nvPicPr>
          <p:cNvPr id="16" name="Picture 15">
            <a:extLst>
              <a:ext uri="{FF2B5EF4-FFF2-40B4-BE49-F238E27FC236}">
                <a16:creationId xmlns:a16="http://schemas.microsoft.com/office/drawing/2014/main" id="{841B36EA-F309-4B66-A61D-E5BCE0C244BE}"/>
              </a:ext>
            </a:extLst>
          </p:cNvPr>
          <p:cNvPicPr>
            <a:picLocks noChangeAspect="1"/>
          </p:cNvPicPr>
          <p:nvPr/>
        </p:nvPicPr>
        <p:blipFill>
          <a:blip r:embed="rId7"/>
          <a:stretch>
            <a:fillRect/>
          </a:stretch>
        </p:blipFill>
        <p:spPr>
          <a:xfrm rot="7329020">
            <a:off x="3022727" y="2605362"/>
            <a:ext cx="512108" cy="763590"/>
          </a:xfrm>
          <a:prstGeom prst="rect">
            <a:avLst/>
          </a:prstGeom>
        </p:spPr>
      </p:pic>
      <p:sp>
        <p:nvSpPr>
          <p:cNvPr id="17" name="TextBox 16">
            <a:extLst>
              <a:ext uri="{FF2B5EF4-FFF2-40B4-BE49-F238E27FC236}">
                <a16:creationId xmlns:a16="http://schemas.microsoft.com/office/drawing/2014/main" id="{FF8203C8-2B3B-4F2B-8115-466005325D23}"/>
              </a:ext>
            </a:extLst>
          </p:cNvPr>
          <p:cNvSpPr txBox="1"/>
          <p:nvPr/>
        </p:nvSpPr>
        <p:spPr>
          <a:xfrm>
            <a:off x="2194411" y="4979753"/>
            <a:ext cx="1874309" cy="923330"/>
          </a:xfrm>
          <a:prstGeom prst="rect">
            <a:avLst/>
          </a:prstGeom>
          <a:noFill/>
        </p:spPr>
        <p:txBody>
          <a:bodyPr wrap="square" rtlCol="0">
            <a:spAutoFit/>
          </a:bodyPr>
          <a:lstStyle/>
          <a:p>
            <a:r>
              <a:rPr lang="en-GB" sz="900"/>
              <a:t>Line bent stem ( used protractor to measure angle. If this were to be mass produced it would be better to use a jig) we wore goggles but didn’t use gloves due to loss of mobility.</a:t>
            </a:r>
          </a:p>
        </p:txBody>
      </p:sp>
      <p:pic>
        <p:nvPicPr>
          <p:cNvPr id="18" name="Picture 17">
            <a:extLst>
              <a:ext uri="{FF2B5EF4-FFF2-40B4-BE49-F238E27FC236}">
                <a16:creationId xmlns:a16="http://schemas.microsoft.com/office/drawing/2014/main" id="{A4D191D8-21DA-4886-9F5E-56C89A46C2FC}"/>
              </a:ext>
            </a:extLst>
          </p:cNvPr>
          <p:cNvPicPr>
            <a:picLocks noChangeAspect="1"/>
          </p:cNvPicPr>
          <p:nvPr/>
        </p:nvPicPr>
        <p:blipFill>
          <a:blip r:embed="rId7"/>
          <a:stretch>
            <a:fillRect/>
          </a:stretch>
        </p:blipFill>
        <p:spPr>
          <a:xfrm rot="20920945">
            <a:off x="2547756" y="4053499"/>
            <a:ext cx="623389" cy="929518"/>
          </a:xfrm>
          <a:prstGeom prst="rect">
            <a:avLst/>
          </a:prstGeom>
        </p:spPr>
      </p:pic>
      <p:sp>
        <p:nvSpPr>
          <p:cNvPr id="19" name="TextBox 18">
            <a:extLst>
              <a:ext uri="{FF2B5EF4-FFF2-40B4-BE49-F238E27FC236}">
                <a16:creationId xmlns:a16="http://schemas.microsoft.com/office/drawing/2014/main" id="{82ABCCAF-F800-4E86-BD98-E3749D11557F}"/>
              </a:ext>
            </a:extLst>
          </p:cNvPr>
          <p:cNvSpPr txBox="1"/>
          <p:nvPr/>
        </p:nvSpPr>
        <p:spPr>
          <a:xfrm>
            <a:off x="4420911" y="5204024"/>
            <a:ext cx="2204591" cy="923330"/>
          </a:xfrm>
          <a:prstGeom prst="rect">
            <a:avLst/>
          </a:prstGeom>
          <a:noFill/>
        </p:spPr>
        <p:txBody>
          <a:bodyPr wrap="square" rtlCol="0">
            <a:spAutoFit/>
          </a:bodyPr>
          <a:lstStyle/>
          <a:p>
            <a:r>
              <a:rPr lang="en-GB" sz="900"/>
              <a:t>We used a hegna saw to remove excess plastic from base. This also means that the base will easily scratch surfaces due to rough edges. vacuum forming the base piece is also suitable for mass production due to vacuum forming</a:t>
            </a:r>
          </a:p>
        </p:txBody>
      </p:sp>
      <p:cxnSp>
        <p:nvCxnSpPr>
          <p:cNvPr id="21" name="Straight Arrow Connector 20">
            <a:extLst>
              <a:ext uri="{FF2B5EF4-FFF2-40B4-BE49-F238E27FC236}">
                <a16:creationId xmlns:a16="http://schemas.microsoft.com/office/drawing/2014/main" id="{9B5E69AB-02DE-44D4-9970-D0A97DC6400A}"/>
              </a:ext>
            </a:extLst>
          </p:cNvPr>
          <p:cNvCxnSpPr>
            <a:cxnSpLocks/>
          </p:cNvCxnSpPr>
          <p:nvPr/>
        </p:nvCxnSpPr>
        <p:spPr>
          <a:xfrm flipH="1" flipV="1">
            <a:off x="3480521" y="4328497"/>
            <a:ext cx="1053992" cy="928255"/>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E6E4F54-22F4-4349-991E-E7610756FA1E}"/>
              </a:ext>
            </a:extLst>
          </p:cNvPr>
          <p:cNvSpPr txBox="1"/>
          <p:nvPr/>
        </p:nvSpPr>
        <p:spPr>
          <a:xfrm>
            <a:off x="356321" y="2063279"/>
            <a:ext cx="1960418" cy="369332"/>
          </a:xfrm>
          <a:prstGeom prst="rect">
            <a:avLst/>
          </a:prstGeom>
          <a:noFill/>
        </p:spPr>
        <p:txBody>
          <a:bodyPr wrap="square" rtlCol="0">
            <a:spAutoFit/>
          </a:bodyPr>
          <a:lstStyle/>
          <a:p>
            <a:r>
              <a:rPr lang="en-GB" sz="900"/>
              <a:t>Sanding belt to shape the head piece and the base former</a:t>
            </a:r>
          </a:p>
        </p:txBody>
      </p:sp>
      <p:cxnSp>
        <p:nvCxnSpPr>
          <p:cNvPr id="27" name="Straight Arrow Connector 26">
            <a:extLst>
              <a:ext uri="{FF2B5EF4-FFF2-40B4-BE49-F238E27FC236}">
                <a16:creationId xmlns:a16="http://schemas.microsoft.com/office/drawing/2014/main" id="{C6453115-D5D0-4AFC-914A-B9B0BE27290A}"/>
              </a:ext>
            </a:extLst>
          </p:cNvPr>
          <p:cNvCxnSpPr>
            <a:cxnSpLocks/>
          </p:cNvCxnSpPr>
          <p:nvPr/>
        </p:nvCxnSpPr>
        <p:spPr>
          <a:xfrm>
            <a:off x="1494755" y="2343836"/>
            <a:ext cx="302438" cy="682334"/>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22B828-F598-4BB2-ABE3-8BDBA389F393}"/>
              </a:ext>
            </a:extLst>
          </p:cNvPr>
          <p:cNvSpPr txBox="1"/>
          <p:nvPr/>
        </p:nvSpPr>
        <p:spPr>
          <a:xfrm>
            <a:off x="58447" y="1278471"/>
            <a:ext cx="4572000" cy="300082"/>
          </a:xfrm>
          <a:prstGeom prst="rect">
            <a:avLst/>
          </a:prstGeom>
          <a:noFill/>
        </p:spPr>
        <p:txBody>
          <a:bodyPr wrap="square">
            <a:spAutoFit/>
          </a:bodyPr>
          <a:lstStyle/>
          <a:p>
            <a:r>
              <a:rPr lang="en-GB" sz="1350" b="1" u="sng"/>
              <a:t>Task 6 TA2 </a:t>
            </a:r>
            <a:r>
              <a:rPr lang="en-GB" sz="1350" b="1"/>
              <a:t>Physical Modelling Evaluation of Prototype</a:t>
            </a:r>
            <a:endParaRPr lang="en-GB" sz="1350"/>
          </a:p>
        </p:txBody>
      </p:sp>
      <p:sp>
        <p:nvSpPr>
          <p:cNvPr id="32" name="TextBox 31">
            <a:extLst>
              <a:ext uri="{FF2B5EF4-FFF2-40B4-BE49-F238E27FC236}">
                <a16:creationId xmlns:a16="http://schemas.microsoft.com/office/drawing/2014/main" id="{C1871723-645A-44DD-9D12-BE5B7B42CC58}"/>
              </a:ext>
            </a:extLst>
          </p:cNvPr>
          <p:cNvSpPr txBox="1"/>
          <p:nvPr/>
        </p:nvSpPr>
        <p:spPr>
          <a:xfrm>
            <a:off x="6978793" y="4339121"/>
            <a:ext cx="1960418" cy="646331"/>
          </a:xfrm>
          <a:prstGeom prst="rect">
            <a:avLst/>
          </a:prstGeom>
          <a:noFill/>
        </p:spPr>
        <p:txBody>
          <a:bodyPr wrap="square" rtlCol="0">
            <a:spAutoFit/>
          </a:bodyPr>
          <a:lstStyle/>
          <a:p>
            <a:r>
              <a:rPr lang="en-GB" sz="900"/>
              <a:t>When vacuum forming in a well ventilated area, I used an accurate timer so that the plastic didn’t melt or catch fire</a:t>
            </a:r>
          </a:p>
        </p:txBody>
      </p:sp>
      <p:cxnSp>
        <p:nvCxnSpPr>
          <p:cNvPr id="34" name="Straight Arrow Connector 33">
            <a:extLst>
              <a:ext uri="{FF2B5EF4-FFF2-40B4-BE49-F238E27FC236}">
                <a16:creationId xmlns:a16="http://schemas.microsoft.com/office/drawing/2014/main" id="{78BB1E6E-1075-452B-AC17-6102D93FF553}"/>
              </a:ext>
            </a:extLst>
          </p:cNvPr>
          <p:cNvCxnSpPr/>
          <p:nvPr/>
        </p:nvCxnSpPr>
        <p:spPr>
          <a:xfrm flipV="1">
            <a:off x="7790059" y="3851113"/>
            <a:ext cx="168942" cy="477385"/>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F3D069C-C00B-4B7D-9913-DF7F444C9F7E}"/>
              </a:ext>
            </a:extLst>
          </p:cNvPr>
          <p:cNvSpPr txBox="1"/>
          <p:nvPr/>
        </p:nvSpPr>
        <p:spPr>
          <a:xfrm>
            <a:off x="5960449" y="2038937"/>
            <a:ext cx="1753648" cy="646331"/>
          </a:xfrm>
          <a:prstGeom prst="rect">
            <a:avLst/>
          </a:prstGeom>
          <a:noFill/>
        </p:spPr>
        <p:txBody>
          <a:bodyPr wrap="square" rtlCol="0">
            <a:spAutoFit/>
          </a:bodyPr>
          <a:lstStyle/>
          <a:p>
            <a:r>
              <a:rPr lang="en-GB" sz="900"/>
              <a:t>Used a drill for the hole in the stem piece.  Arguably this hole is quiet small as its part of the access to power source</a:t>
            </a:r>
          </a:p>
        </p:txBody>
      </p:sp>
      <p:cxnSp>
        <p:nvCxnSpPr>
          <p:cNvPr id="37" name="Straight Arrow Connector 36">
            <a:extLst>
              <a:ext uri="{FF2B5EF4-FFF2-40B4-BE49-F238E27FC236}">
                <a16:creationId xmlns:a16="http://schemas.microsoft.com/office/drawing/2014/main" id="{645839AB-9C6E-45CB-8B7B-E4A233E13AA7}"/>
              </a:ext>
            </a:extLst>
          </p:cNvPr>
          <p:cNvCxnSpPr>
            <a:cxnSpLocks/>
          </p:cNvCxnSpPr>
          <p:nvPr/>
        </p:nvCxnSpPr>
        <p:spPr>
          <a:xfrm>
            <a:off x="7477556" y="2498201"/>
            <a:ext cx="907473" cy="220872"/>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DBFA085-A9A3-438D-8CA4-AD0340202214}"/>
              </a:ext>
            </a:extLst>
          </p:cNvPr>
          <p:cNvSpPr txBox="1"/>
          <p:nvPr/>
        </p:nvSpPr>
        <p:spPr>
          <a:xfrm>
            <a:off x="4026452" y="1960077"/>
            <a:ext cx="1233330" cy="784830"/>
          </a:xfrm>
          <a:prstGeom prst="rect">
            <a:avLst/>
          </a:prstGeom>
          <a:noFill/>
        </p:spPr>
        <p:txBody>
          <a:bodyPr wrap="square" rtlCol="0">
            <a:spAutoFit/>
          </a:bodyPr>
          <a:lstStyle/>
          <a:p>
            <a:r>
              <a:rPr lang="en-GB" sz="900"/>
              <a:t>I used a ruler, a pencil and a tri square to measure and mark out on my wood former </a:t>
            </a:r>
          </a:p>
        </p:txBody>
      </p:sp>
      <p:cxnSp>
        <p:nvCxnSpPr>
          <p:cNvPr id="42" name="Straight Arrow Connector 41">
            <a:extLst>
              <a:ext uri="{FF2B5EF4-FFF2-40B4-BE49-F238E27FC236}">
                <a16:creationId xmlns:a16="http://schemas.microsoft.com/office/drawing/2014/main" id="{ED3A5EE4-A5B4-4574-86BD-7F3998586332}"/>
              </a:ext>
            </a:extLst>
          </p:cNvPr>
          <p:cNvCxnSpPr/>
          <p:nvPr/>
        </p:nvCxnSpPr>
        <p:spPr>
          <a:xfrm flipH="1">
            <a:off x="4050790" y="2642411"/>
            <a:ext cx="438074" cy="1159613"/>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DD6392F-95D1-46DA-B728-60C6C262FD71}"/>
              </a:ext>
            </a:extLst>
          </p:cNvPr>
          <p:cNvSpPr txBox="1"/>
          <p:nvPr/>
        </p:nvSpPr>
        <p:spPr>
          <a:xfrm>
            <a:off x="5212286" y="1352456"/>
            <a:ext cx="2501810" cy="646331"/>
          </a:xfrm>
          <a:prstGeom prst="rect">
            <a:avLst/>
          </a:prstGeom>
          <a:noFill/>
        </p:spPr>
        <p:txBody>
          <a:bodyPr wrap="square" rtlCol="0">
            <a:spAutoFit/>
          </a:bodyPr>
          <a:lstStyle/>
          <a:p>
            <a:r>
              <a:rPr lang="en-GB" sz="900"/>
              <a:t>You can take this apart for maintenance or recycling however the pieces glued together cannot be taken apart and out it back together for maintenance showing room for improvement </a:t>
            </a:r>
          </a:p>
        </p:txBody>
      </p:sp>
      <p:cxnSp>
        <p:nvCxnSpPr>
          <p:cNvPr id="45" name="Straight Arrow Connector 44">
            <a:extLst>
              <a:ext uri="{FF2B5EF4-FFF2-40B4-BE49-F238E27FC236}">
                <a16:creationId xmlns:a16="http://schemas.microsoft.com/office/drawing/2014/main" id="{CA917CC3-A6B7-4351-A68F-BFCF10DCC56F}"/>
              </a:ext>
            </a:extLst>
          </p:cNvPr>
          <p:cNvCxnSpPr>
            <a:cxnSpLocks/>
          </p:cNvCxnSpPr>
          <p:nvPr/>
        </p:nvCxnSpPr>
        <p:spPr>
          <a:xfrm flipH="1">
            <a:off x="5547948" y="1960076"/>
            <a:ext cx="256490" cy="1552724"/>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7A98E86-D717-43D6-834D-562CE04DCF93}"/>
              </a:ext>
            </a:extLst>
          </p:cNvPr>
          <p:cNvSpPr txBox="1"/>
          <p:nvPr/>
        </p:nvSpPr>
        <p:spPr>
          <a:xfrm>
            <a:off x="58447" y="3026170"/>
            <a:ext cx="852055" cy="230832"/>
          </a:xfrm>
          <a:prstGeom prst="rect">
            <a:avLst/>
          </a:prstGeom>
          <a:noFill/>
        </p:spPr>
        <p:txBody>
          <a:bodyPr wrap="square" rtlCol="0">
            <a:spAutoFit/>
          </a:bodyPr>
          <a:lstStyle/>
          <a:p>
            <a:r>
              <a:rPr lang="en-GB" sz="900"/>
              <a:t>No LED strip</a:t>
            </a:r>
          </a:p>
        </p:txBody>
      </p:sp>
      <p:cxnSp>
        <p:nvCxnSpPr>
          <p:cNvPr id="48" name="Straight Arrow Connector 47">
            <a:extLst>
              <a:ext uri="{FF2B5EF4-FFF2-40B4-BE49-F238E27FC236}">
                <a16:creationId xmlns:a16="http://schemas.microsoft.com/office/drawing/2014/main" id="{EE06EA5A-B628-43A9-8DD7-4C75BAD8F4A5}"/>
              </a:ext>
            </a:extLst>
          </p:cNvPr>
          <p:cNvCxnSpPr>
            <a:cxnSpLocks/>
          </p:cNvCxnSpPr>
          <p:nvPr/>
        </p:nvCxnSpPr>
        <p:spPr>
          <a:xfrm>
            <a:off x="811426" y="3164670"/>
            <a:ext cx="683329" cy="207749"/>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2E4D2F7-DEC9-4F58-AC63-6B0C248593EA}"/>
              </a:ext>
            </a:extLst>
          </p:cNvPr>
          <p:cNvSpPr txBox="1"/>
          <p:nvPr/>
        </p:nvSpPr>
        <p:spPr>
          <a:xfrm>
            <a:off x="1125247" y="5854981"/>
            <a:ext cx="1416936" cy="507831"/>
          </a:xfrm>
          <a:prstGeom prst="rect">
            <a:avLst/>
          </a:prstGeom>
          <a:noFill/>
        </p:spPr>
        <p:txBody>
          <a:bodyPr wrap="square" rtlCol="0">
            <a:spAutoFit/>
          </a:bodyPr>
          <a:lstStyle/>
          <a:p>
            <a:r>
              <a:rPr lang="en-GB" sz="900"/>
              <a:t>Is free standing but its also leaning due to heavy head piece </a:t>
            </a:r>
          </a:p>
        </p:txBody>
      </p:sp>
      <p:cxnSp>
        <p:nvCxnSpPr>
          <p:cNvPr id="53" name="Straight Arrow Connector 52">
            <a:extLst>
              <a:ext uri="{FF2B5EF4-FFF2-40B4-BE49-F238E27FC236}">
                <a16:creationId xmlns:a16="http://schemas.microsoft.com/office/drawing/2014/main" id="{B2A5F665-7E87-49C5-876A-37D190080704}"/>
              </a:ext>
            </a:extLst>
          </p:cNvPr>
          <p:cNvCxnSpPr>
            <a:cxnSpLocks/>
            <a:stCxn id="51" idx="0"/>
          </p:cNvCxnSpPr>
          <p:nvPr/>
        </p:nvCxnSpPr>
        <p:spPr>
          <a:xfrm flipH="1" flipV="1">
            <a:off x="1436975" y="4429241"/>
            <a:ext cx="396740" cy="1425740"/>
          </a:xfrm>
          <a:prstGeom prst="straightConnector1">
            <a:avLst/>
          </a:prstGeom>
          <a:ln w="28575">
            <a:solidFill>
              <a:srgbClr val="4D7761"/>
            </a:solidFill>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10000C20-2D17-4BE0-A96F-E4F258FD6CE9}"/>
              </a:ext>
            </a:extLst>
          </p:cNvPr>
          <p:cNvSpPr txBox="1">
            <a:spLocks/>
          </p:cNvSpPr>
          <p:nvPr/>
        </p:nvSpPr>
        <p:spPr>
          <a:xfrm>
            <a:off x="1485124" y="348700"/>
            <a:ext cx="6408712" cy="60812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000"/>
              <a:t>R040 Practical &amp; Evaluation</a:t>
            </a:r>
          </a:p>
        </p:txBody>
      </p:sp>
      <p:pic>
        <p:nvPicPr>
          <p:cNvPr id="3" name="Picture 2" descr="C:\Users\lmaitland\AppData\Local\Microsoft\Windows\INetCache\Content.MSO\E56AC93D.tmp">
            <a:extLst>
              <a:ext uri="{FF2B5EF4-FFF2-40B4-BE49-F238E27FC236}">
                <a16:creationId xmlns:a16="http://schemas.microsoft.com/office/drawing/2014/main" id="{CF8728BB-E695-925E-C3EB-71C46B950A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4110784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534230"/>
            <a:ext cx="6336704" cy="886059"/>
          </a:xfrm>
        </p:spPr>
        <p:txBody>
          <a:bodyPr>
            <a:normAutofit fontScale="90000"/>
          </a:bodyPr>
          <a:lstStyle/>
          <a:p>
            <a:r>
              <a:rPr lang="en-GB" sz="4000"/>
              <a:t>Engineering Employers to name a few…</a:t>
            </a:r>
          </a:p>
        </p:txBody>
      </p:sp>
      <p:pic>
        <p:nvPicPr>
          <p:cNvPr id="8" name="Picture 7">
            <a:extLst>
              <a:ext uri="{FF2B5EF4-FFF2-40B4-BE49-F238E27FC236}">
                <a16:creationId xmlns:a16="http://schemas.microsoft.com/office/drawing/2014/main" id="{20ACC787-3967-4C52-99BC-DD02D406CD0C}"/>
              </a:ext>
            </a:extLst>
          </p:cNvPr>
          <p:cNvPicPr>
            <a:picLocks noChangeAspect="1"/>
          </p:cNvPicPr>
          <p:nvPr/>
        </p:nvPicPr>
        <p:blipFill rotWithShape="1">
          <a:blip r:embed="rId2"/>
          <a:srcRect t="4412" b="35180"/>
          <a:stretch/>
        </p:blipFill>
        <p:spPr>
          <a:xfrm>
            <a:off x="7483934" y="3370662"/>
            <a:ext cx="1306197" cy="789050"/>
          </a:xfrm>
          <a:prstGeom prst="rect">
            <a:avLst/>
          </a:prstGeom>
        </p:spPr>
      </p:pic>
      <p:pic>
        <p:nvPicPr>
          <p:cNvPr id="9" name="Picture 8">
            <a:extLst>
              <a:ext uri="{FF2B5EF4-FFF2-40B4-BE49-F238E27FC236}">
                <a16:creationId xmlns:a16="http://schemas.microsoft.com/office/drawing/2014/main" id="{5324B386-E1ED-4308-A3CC-5505634E7C25}"/>
              </a:ext>
            </a:extLst>
          </p:cNvPr>
          <p:cNvPicPr>
            <a:picLocks noChangeAspect="1"/>
          </p:cNvPicPr>
          <p:nvPr/>
        </p:nvPicPr>
        <p:blipFill>
          <a:blip r:embed="rId3"/>
          <a:stretch>
            <a:fillRect/>
          </a:stretch>
        </p:blipFill>
        <p:spPr>
          <a:xfrm>
            <a:off x="244587" y="4880011"/>
            <a:ext cx="1882132" cy="1252473"/>
          </a:xfrm>
          <a:prstGeom prst="rect">
            <a:avLst/>
          </a:prstGeom>
        </p:spPr>
      </p:pic>
      <p:pic>
        <p:nvPicPr>
          <p:cNvPr id="10" name="Picture 2" descr="BBC - Programmes categorised as Factual: History">
            <a:extLst>
              <a:ext uri="{FF2B5EF4-FFF2-40B4-BE49-F238E27FC236}">
                <a16:creationId xmlns:a16="http://schemas.microsoft.com/office/drawing/2014/main" id="{9F41A0EC-B44C-4657-9BF0-10B41E08D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349" y="5116818"/>
            <a:ext cx="1314138" cy="735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est Sky TV deals &amp; offers 2020 | broadbandchoices">
            <a:extLst>
              <a:ext uri="{FF2B5EF4-FFF2-40B4-BE49-F238E27FC236}">
                <a16:creationId xmlns:a16="http://schemas.microsoft.com/office/drawing/2014/main" id="{E4E0951C-4A99-4EB3-854D-13F8FFD6B6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68" t="27450"/>
          <a:stretch/>
        </p:blipFill>
        <p:spPr bwMode="auto">
          <a:xfrm>
            <a:off x="2652907" y="5151192"/>
            <a:ext cx="966788" cy="6373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8895EB1-B726-4F89-8B3A-2CDF5A66D42B}"/>
              </a:ext>
            </a:extLst>
          </p:cNvPr>
          <p:cNvPicPr>
            <a:picLocks noChangeAspect="1"/>
          </p:cNvPicPr>
          <p:nvPr/>
        </p:nvPicPr>
        <p:blipFill>
          <a:blip r:embed="rId6"/>
          <a:stretch>
            <a:fillRect/>
          </a:stretch>
        </p:blipFill>
        <p:spPr>
          <a:xfrm>
            <a:off x="7400785" y="1944041"/>
            <a:ext cx="1083120" cy="643917"/>
          </a:xfrm>
          <a:prstGeom prst="rect">
            <a:avLst/>
          </a:prstGeom>
        </p:spPr>
      </p:pic>
      <p:pic>
        <p:nvPicPr>
          <p:cNvPr id="13" name="Picture 12">
            <a:extLst>
              <a:ext uri="{FF2B5EF4-FFF2-40B4-BE49-F238E27FC236}">
                <a16:creationId xmlns:a16="http://schemas.microsoft.com/office/drawing/2014/main" id="{8ED34B40-276A-45B6-85EF-B816DC648E20}"/>
              </a:ext>
            </a:extLst>
          </p:cNvPr>
          <p:cNvPicPr>
            <a:picLocks noChangeAspect="1"/>
          </p:cNvPicPr>
          <p:nvPr/>
        </p:nvPicPr>
        <p:blipFill>
          <a:blip r:embed="rId7"/>
          <a:stretch>
            <a:fillRect/>
          </a:stretch>
        </p:blipFill>
        <p:spPr>
          <a:xfrm>
            <a:off x="4087195" y="5284843"/>
            <a:ext cx="1314138" cy="595901"/>
          </a:xfrm>
          <a:prstGeom prst="rect">
            <a:avLst/>
          </a:prstGeom>
        </p:spPr>
      </p:pic>
      <p:pic>
        <p:nvPicPr>
          <p:cNvPr id="14" name="Picture 13">
            <a:extLst>
              <a:ext uri="{FF2B5EF4-FFF2-40B4-BE49-F238E27FC236}">
                <a16:creationId xmlns:a16="http://schemas.microsoft.com/office/drawing/2014/main" id="{99FB76ED-EE65-45A4-AE68-69017E1C470C}"/>
              </a:ext>
            </a:extLst>
          </p:cNvPr>
          <p:cNvPicPr>
            <a:picLocks noChangeAspect="1"/>
          </p:cNvPicPr>
          <p:nvPr/>
        </p:nvPicPr>
        <p:blipFill rotWithShape="1">
          <a:blip r:embed="rId8"/>
          <a:srcRect l="14038" t="33259" r="14851" b="34741"/>
          <a:stretch/>
        </p:blipFill>
        <p:spPr>
          <a:xfrm>
            <a:off x="7550711" y="4445017"/>
            <a:ext cx="966649" cy="434992"/>
          </a:xfrm>
          <a:prstGeom prst="rect">
            <a:avLst/>
          </a:prstGeom>
        </p:spPr>
      </p:pic>
      <p:pic>
        <p:nvPicPr>
          <p:cNvPr id="15" name="Picture 6" descr="Search - GOV.UK">
            <a:extLst>
              <a:ext uri="{FF2B5EF4-FFF2-40B4-BE49-F238E27FC236}">
                <a16:creationId xmlns:a16="http://schemas.microsoft.com/office/drawing/2014/main" id="{C68403C5-7BED-4308-B08A-45420E56DA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1134" y="2813193"/>
            <a:ext cx="905801" cy="678477"/>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Image result for tarmac logo">
            <a:extLst>
              <a:ext uri="{FF2B5EF4-FFF2-40B4-BE49-F238E27FC236}">
                <a16:creationId xmlns:a16="http://schemas.microsoft.com/office/drawing/2014/main" id="{15011B00-F1BD-4882-A1AC-65D86F8910B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097" b="31765"/>
          <a:stretch/>
        </p:blipFill>
        <p:spPr bwMode="auto">
          <a:xfrm>
            <a:off x="7378438" y="5116816"/>
            <a:ext cx="1752264" cy="6858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Engineering companies">
            <a:extLst>
              <a:ext uri="{FF2B5EF4-FFF2-40B4-BE49-F238E27FC236}">
                <a16:creationId xmlns:a16="http://schemas.microsoft.com/office/drawing/2014/main" id="{2A74B566-2467-465C-B1B1-3ACB8E251B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241" y="1938311"/>
            <a:ext cx="7020272" cy="31067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lmaitland\AppData\Local\Microsoft\Windows\INetCache\Content.MSO\E56AC93D.tmp">
            <a:extLst>
              <a:ext uri="{FF2B5EF4-FFF2-40B4-BE49-F238E27FC236}">
                <a16:creationId xmlns:a16="http://schemas.microsoft.com/office/drawing/2014/main" id="{A00D3AEC-E966-6502-F350-C1A9E133DF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1474226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85414"/>
            <a:ext cx="7543800" cy="1450757"/>
          </a:xfrm>
        </p:spPr>
        <p:txBody>
          <a:bodyPr>
            <a:normAutofit/>
          </a:bodyPr>
          <a:lstStyle/>
          <a:p>
            <a:r>
              <a:rPr lang="en-GB" sz="4000"/>
              <a:t>What job could Engineering lead onto? …to name a few</a:t>
            </a:r>
          </a:p>
        </p:txBody>
      </p:sp>
      <p:sp>
        <p:nvSpPr>
          <p:cNvPr id="3" name="Rectangle 2">
            <a:extLst>
              <a:ext uri="{FF2B5EF4-FFF2-40B4-BE49-F238E27FC236}">
                <a16:creationId xmlns:a16="http://schemas.microsoft.com/office/drawing/2014/main" id="{9DF30EA9-D99C-4763-B5B3-C69540ACD281}"/>
              </a:ext>
            </a:extLst>
          </p:cNvPr>
          <p:cNvSpPr/>
          <p:nvPr/>
        </p:nvSpPr>
        <p:spPr>
          <a:xfrm>
            <a:off x="683568" y="2409854"/>
            <a:ext cx="4032448" cy="3416320"/>
          </a:xfrm>
          <a:prstGeom prst="rect">
            <a:avLst/>
          </a:prstGeom>
        </p:spPr>
        <p:txBody>
          <a:bodyPr wrap="square">
            <a:spAutoFit/>
          </a:bodyPr>
          <a:lstStyle/>
          <a:p>
            <a:pPr marL="285750" indent="-285750">
              <a:buFont typeface="Arial" panose="020B0604020202020204" pitchFamily="34" charset="0"/>
              <a:buChar char="•"/>
            </a:pPr>
            <a:r>
              <a:rPr lang="en-GB"/>
              <a:t>Product Designer</a:t>
            </a:r>
          </a:p>
          <a:p>
            <a:pPr marL="285750" indent="-285750">
              <a:buFont typeface="Arial" panose="020B0604020202020204" pitchFamily="34" charset="0"/>
              <a:buChar char="•"/>
            </a:pPr>
            <a:r>
              <a:rPr lang="en-GB"/>
              <a:t>Product Engineer</a:t>
            </a:r>
          </a:p>
          <a:p>
            <a:pPr marL="285750" indent="-285750">
              <a:buFont typeface="Arial" panose="020B0604020202020204" pitchFamily="34" charset="0"/>
              <a:buChar char="•"/>
            </a:pPr>
            <a:r>
              <a:rPr lang="en-GB"/>
              <a:t>Architect</a:t>
            </a:r>
          </a:p>
          <a:p>
            <a:pPr marL="285750" indent="-285750">
              <a:buFont typeface="Arial" panose="020B0604020202020204" pitchFamily="34" charset="0"/>
              <a:buChar char="•"/>
            </a:pPr>
            <a:r>
              <a:rPr lang="en-GB"/>
              <a:t>Entrepreneur</a:t>
            </a:r>
          </a:p>
          <a:p>
            <a:pPr marL="285750" indent="-285750">
              <a:buFont typeface="Arial" panose="020B0604020202020204" pitchFamily="34" charset="0"/>
              <a:buChar char="•"/>
            </a:pPr>
            <a:r>
              <a:rPr lang="en-GB"/>
              <a:t>Engineer electrical/mechanical </a:t>
            </a:r>
          </a:p>
          <a:p>
            <a:pPr marL="285750" indent="-285750">
              <a:buFont typeface="Arial" panose="020B0604020202020204" pitchFamily="34" charset="0"/>
              <a:buChar char="•"/>
            </a:pPr>
            <a:r>
              <a:rPr lang="en-GB"/>
              <a:t>Materials science </a:t>
            </a:r>
          </a:p>
          <a:p>
            <a:pPr marL="285750" indent="-285750">
              <a:buFont typeface="Arial" panose="020B0604020202020204" pitchFamily="34" charset="0"/>
              <a:buChar char="•"/>
            </a:pPr>
            <a:r>
              <a:rPr lang="en-GB"/>
              <a:t>Manufacturing </a:t>
            </a:r>
          </a:p>
          <a:p>
            <a:pPr marL="285750" indent="-285750">
              <a:buFont typeface="Arial" panose="020B0604020202020204" pitchFamily="34" charset="0"/>
              <a:buChar char="•"/>
            </a:pPr>
            <a:r>
              <a:rPr lang="en-GB"/>
              <a:t>CAD Designer/ CAD Engineer </a:t>
            </a:r>
          </a:p>
          <a:p>
            <a:pPr marL="285750" indent="-285750">
              <a:buFont typeface="Arial" panose="020B0604020202020204" pitchFamily="34" charset="0"/>
              <a:buChar char="•"/>
            </a:pPr>
            <a:r>
              <a:rPr lang="en-GB"/>
              <a:t>Quality assurance/Quality controller</a:t>
            </a:r>
          </a:p>
          <a:p>
            <a:pPr marL="285750" indent="-285750">
              <a:buFont typeface="Arial" panose="020B0604020202020204" pitchFamily="34" charset="0"/>
              <a:buChar char="•"/>
            </a:pPr>
            <a:r>
              <a:rPr lang="en-GB"/>
              <a:t>Construction industry all levels</a:t>
            </a:r>
          </a:p>
          <a:p>
            <a:pPr marL="285750" indent="-285750">
              <a:buFont typeface="Arial" panose="020B0604020202020204" pitchFamily="34" charset="0"/>
              <a:buChar char="•"/>
            </a:pPr>
            <a:r>
              <a:rPr lang="en-GB"/>
              <a:t>Television/media Engineer</a:t>
            </a:r>
          </a:p>
          <a:p>
            <a:pPr marL="285750" indent="-285750">
              <a:buFont typeface="Arial" panose="020B0604020202020204" pitchFamily="34" charset="0"/>
              <a:buChar char="•"/>
            </a:pPr>
            <a:r>
              <a:rPr lang="en-GB"/>
              <a:t>Traditional trades</a:t>
            </a:r>
          </a:p>
        </p:txBody>
      </p:sp>
      <p:sp>
        <p:nvSpPr>
          <p:cNvPr id="6" name="Rectangle 5">
            <a:extLst>
              <a:ext uri="{FF2B5EF4-FFF2-40B4-BE49-F238E27FC236}">
                <a16:creationId xmlns:a16="http://schemas.microsoft.com/office/drawing/2014/main" id="{1D89C256-277D-4D75-8E0B-C3A7E3967FA7}"/>
              </a:ext>
            </a:extLst>
          </p:cNvPr>
          <p:cNvSpPr/>
          <p:nvPr/>
        </p:nvSpPr>
        <p:spPr>
          <a:xfrm>
            <a:off x="5076056" y="2132858"/>
            <a:ext cx="4572000" cy="3693319"/>
          </a:xfrm>
          <a:prstGeom prst="rect">
            <a:avLst/>
          </a:prstGeom>
        </p:spPr>
        <p:txBody>
          <a:bodyPr>
            <a:spAutoFit/>
          </a:bodyPr>
          <a:lstStyle/>
          <a:p>
            <a:pPr marL="285750" indent="-285750">
              <a:buFont typeface="Arial" panose="020B0604020202020204" pitchFamily="34" charset="0"/>
              <a:buChar char="•"/>
            </a:pPr>
            <a:r>
              <a:rPr lang="en-GB"/>
              <a:t>Creative industry </a:t>
            </a:r>
          </a:p>
          <a:p>
            <a:pPr marL="285750" indent="-285750">
              <a:buFont typeface="Arial" panose="020B0604020202020204" pitchFamily="34" charset="0"/>
              <a:buChar char="•"/>
            </a:pPr>
            <a:r>
              <a:rPr lang="en-GB"/>
              <a:t>Theatre/Set Designer</a:t>
            </a:r>
          </a:p>
          <a:p>
            <a:pPr marL="285750" indent="-285750">
              <a:buFont typeface="Arial" panose="020B0604020202020204" pitchFamily="34" charset="0"/>
              <a:buChar char="•"/>
            </a:pPr>
            <a:r>
              <a:rPr lang="en-GB"/>
              <a:t>Television Production</a:t>
            </a:r>
          </a:p>
          <a:p>
            <a:pPr marL="285750" indent="-285750">
              <a:buFont typeface="Arial" panose="020B0604020202020204" pitchFamily="34" charset="0"/>
              <a:buChar char="•"/>
            </a:pPr>
            <a:r>
              <a:rPr lang="en-GB"/>
              <a:t>Visual Communication</a:t>
            </a:r>
          </a:p>
          <a:p>
            <a:pPr marL="285750" indent="-285750">
              <a:buFont typeface="Arial" panose="020B0604020202020204" pitchFamily="34" charset="0"/>
              <a:buChar char="•"/>
            </a:pPr>
            <a:r>
              <a:rPr lang="en-GB"/>
              <a:t>Graphic Designer</a:t>
            </a:r>
          </a:p>
          <a:p>
            <a:pPr marL="285750" indent="-285750">
              <a:buFont typeface="Arial" panose="020B0604020202020204" pitchFamily="34" charset="0"/>
              <a:buChar char="•"/>
            </a:pPr>
            <a:r>
              <a:rPr lang="en-GB"/>
              <a:t>Web Design</a:t>
            </a:r>
          </a:p>
          <a:p>
            <a:pPr marL="285750" indent="-285750">
              <a:buFont typeface="Arial" panose="020B0604020202020204" pitchFamily="34" charset="0"/>
              <a:buChar char="•"/>
            </a:pPr>
            <a:r>
              <a:rPr lang="en-GB"/>
              <a:t>Games Design</a:t>
            </a:r>
          </a:p>
          <a:p>
            <a:pPr marL="285750" indent="-285750">
              <a:buFont typeface="Arial" panose="020B0604020202020204" pitchFamily="34" charset="0"/>
              <a:buChar char="•"/>
            </a:pPr>
            <a:r>
              <a:rPr lang="en-GB"/>
              <a:t>App Design</a:t>
            </a:r>
          </a:p>
          <a:p>
            <a:pPr marL="285750" indent="-285750">
              <a:buFont typeface="Arial" panose="020B0604020202020204" pitchFamily="34" charset="0"/>
              <a:buChar char="•"/>
            </a:pPr>
            <a:r>
              <a:rPr lang="en-GB"/>
              <a:t>Illustrator</a:t>
            </a:r>
          </a:p>
          <a:p>
            <a:pPr marL="285750" indent="-285750">
              <a:buFont typeface="Arial" panose="020B0604020202020204" pitchFamily="34" charset="0"/>
              <a:buChar char="•"/>
            </a:pPr>
            <a:r>
              <a:rPr lang="en-GB"/>
              <a:t>Advertising</a:t>
            </a:r>
          </a:p>
          <a:p>
            <a:pPr marL="285750" indent="-285750">
              <a:buFont typeface="Arial" panose="020B0604020202020204" pitchFamily="34" charset="0"/>
              <a:buChar char="•"/>
            </a:pPr>
            <a:r>
              <a:rPr lang="en-GB"/>
              <a:t>Garden design</a:t>
            </a:r>
          </a:p>
          <a:p>
            <a:pPr marL="285750" indent="-285750">
              <a:buFont typeface="Arial" panose="020B0604020202020204" pitchFamily="34" charset="0"/>
              <a:buChar char="•"/>
            </a:pPr>
            <a:r>
              <a:rPr lang="en-GB"/>
              <a:t>Civic design/Town planner</a:t>
            </a:r>
          </a:p>
          <a:p>
            <a:pPr marL="285750" indent="-285750">
              <a:buFont typeface="Arial" panose="020B0604020202020204" pitchFamily="34" charset="0"/>
              <a:buChar char="•"/>
            </a:pPr>
            <a:r>
              <a:rPr lang="en-GB"/>
              <a:t>The list goes on….</a:t>
            </a:r>
          </a:p>
        </p:txBody>
      </p:sp>
      <p:pic>
        <p:nvPicPr>
          <p:cNvPr id="4" name="Picture 3" descr="C:\Users\lmaitland\AppData\Local\Microsoft\Windows\INetCache\Content.MSO\E56AC93D.tmp">
            <a:extLst>
              <a:ext uri="{FF2B5EF4-FFF2-40B4-BE49-F238E27FC236}">
                <a16:creationId xmlns:a16="http://schemas.microsoft.com/office/drawing/2014/main" id="{1D2C99D4-735B-8C1E-93BC-2ADF5930E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67840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60650"/>
            <a:ext cx="7543800" cy="1450757"/>
          </a:xfrm>
        </p:spPr>
        <p:txBody>
          <a:bodyPr>
            <a:normAutofit/>
          </a:bodyPr>
          <a:lstStyle/>
          <a:p>
            <a:pPr algn="ctr"/>
            <a:r>
              <a:rPr lang="en-GB"/>
              <a:t>OCR Cambridge National in Engineering Design (New spec)</a:t>
            </a:r>
          </a:p>
        </p:txBody>
      </p:sp>
      <p:sp>
        <p:nvSpPr>
          <p:cNvPr id="4" name="Rectangle 3">
            <a:extLst>
              <a:ext uri="{FF2B5EF4-FFF2-40B4-BE49-F238E27FC236}">
                <a16:creationId xmlns:a16="http://schemas.microsoft.com/office/drawing/2014/main" id="{A06FD8D8-B780-40CE-98E4-16A049C8B10A}"/>
              </a:ext>
            </a:extLst>
          </p:cNvPr>
          <p:cNvSpPr/>
          <p:nvPr/>
        </p:nvSpPr>
        <p:spPr>
          <a:xfrm>
            <a:off x="863588" y="2708922"/>
            <a:ext cx="7416824" cy="1908215"/>
          </a:xfrm>
          <a:prstGeom prst="rect">
            <a:avLst/>
          </a:prstGeom>
        </p:spPr>
        <p:txBody>
          <a:bodyPr wrap="square">
            <a:spAutoFit/>
          </a:bodyPr>
          <a:lstStyle/>
          <a:p>
            <a:r>
              <a:rPr lang="en-GB" sz="2000">
                <a:latin typeface="Century Gothic" panose="020B0502020202020204" pitchFamily="34" charset="0"/>
              </a:rPr>
              <a:t>This course has been designed &amp; tailored by Engineers and has proved a choice popular with students since its implementation, as students are able to succeed at every level &amp; the course provides several clear pathways into further educations, training &amp; apprenticeships. </a:t>
            </a:r>
          </a:p>
          <a:p>
            <a:endParaRPr lang="en-GB">
              <a:latin typeface="Century Gothic" panose="020B0502020202020204" pitchFamily="34" charset="0"/>
              <a:ea typeface="Century Gothic" panose="020B0502020202020204" pitchFamily="34" charset="0"/>
              <a:cs typeface="Times New Roman" panose="02020603050405020304" pitchFamily="18" charset="0"/>
            </a:endParaRPr>
          </a:p>
        </p:txBody>
      </p:sp>
      <p:pic>
        <p:nvPicPr>
          <p:cNvPr id="3" name="Picture 2" descr="C:\Users\lmaitland\AppData\Local\Microsoft\Windows\INetCache\Content.MSO\E56AC93D.tmp">
            <a:extLst>
              <a:ext uri="{FF2B5EF4-FFF2-40B4-BE49-F238E27FC236}">
                <a16:creationId xmlns:a16="http://schemas.microsoft.com/office/drawing/2014/main" id="{77CAF144-E2E6-3276-A916-18AE2AA18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107878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E8A3-486E-4D23-8B01-BA082106C5C8}"/>
              </a:ext>
            </a:extLst>
          </p:cNvPr>
          <p:cNvSpPr>
            <a:spLocks noGrp="1"/>
          </p:cNvSpPr>
          <p:nvPr>
            <p:ph type="title"/>
          </p:nvPr>
        </p:nvSpPr>
        <p:spPr>
          <a:xfrm>
            <a:off x="1917306" y="318782"/>
            <a:ext cx="6496853" cy="1164766"/>
          </a:xfrm>
        </p:spPr>
        <p:txBody>
          <a:bodyPr>
            <a:normAutofit fontScale="90000"/>
          </a:bodyPr>
          <a:lstStyle/>
          <a:p>
            <a:r>
              <a:rPr lang="en-GB" sz="4000"/>
              <a:t>Who would be suited to this course? Is this for me..</a:t>
            </a:r>
          </a:p>
        </p:txBody>
      </p:sp>
      <p:sp>
        <p:nvSpPr>
          <p:cNvPr id="5" name="Rectangle 4">
            <a:extLst>
              <a:ext uri="{FF2B5EF4-FFF2-40B4-BE49-F238E27FC236}">
                <a16:creationId xmlns:a16="http://schemas.microsoft.com/office/drawing/2014/main" id="{19E24521-9D8E-47CE-8DB9-2A6DC2B20494}"/>
              </a:ext>
            </a:extLst>
          </p:cNvPr>
          <p:cNvSpPr/>
          <p:nvPr/>
        </p:nvSpPr>
        <p:spPr>
          <a:xfrm>
            <a:off x="234892" y="2021747"/>
            <a:ext cx="8909108" cy="369332"/>
          </a:xfrm>
          <a:prstGeom prst="rect">
            <a:avLst/>
          </a:prstGeom>
        </p:spPr>
        <p:txBody>
          <a:bodyPr wrap="square">
            <a:spAutoFit/>
          </a:bodyPr>
          <a:lstStyle/>
          <a:p>
            <a:r>
              <a:rPr lang="en-GB">
                <a:solidFill>
                  <a:srgbClr val="201F1E"/>
                </a:solidFill>
                <a:latin typeface="Century Gothic" panose="020B0502020202020204" pitchFamily="34" charset="0"/>
                <a:ea typeface="Times New Roman" panose="02020603050405020304" pitchFamily="18" charset="0"/>
                <a:cs typeface="Calibri" panose="020F0502020204030204" pitchFamily="34" charset="0"/>
              </a:rPr>
              <a:t> </a:t>
            </a:r>
            <a:endParaRPr lang="en-GB">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1F970809-46D0-4480-BF96-D69DD5DCE680}"/>
              </a:ext>
            </a:extLst>
          </p:cNvPr>
          <p:cNvSpPr txBox="1"/>
          <p:nvPr/>
        </p:nvSpPr>
        <p:spPr>
          <a:xfrm>
            <a:off x="2190920" y="2079943"/>
            <a:ext cx="6233124" cy="1754326"/>
          </a:xfrm>
          <a:prstGeom prst="rect">
            <a:avLst/>
          </a:prstGeom>
          <a:noFill/>
        </p:spPr>
        <p:txBody>
          <a:bodyPr wrap="square" rtlCol="0">
            <a:spAutoFit/>
          </a:bodyPr>
          <a:lstStyle/>
          <a:p>
            <a:pPr marL="285750" indent="-285750">
              <a:buFont typeface="Arial" panose="020B0604020202020204" pitchFamily="34" charset="0"/>
              <a:buChar char="•"/>
            </a:pPr>
            <a:r>
              <a:rPr lang="en-GB"/>
              <a:t>Students who are interested in how products/systems work</a:t>
            </a:r>
          </a:p>
          <a:p>
            <a:pPr marL="285750" indent="-285750">
              <a:buFont typeface="Arial" panose="020B0604020202020204" pitchFamily="34" charset="0"/>
              <a:buChar char="•"/>
            </a:pPr>
            <a:r>
              <a:rPr lang="en-GB"/>
              <a:t>Students who enjoy designing &amp; making </a:t>
            </a:r>
          </a:p>
          <a:p>
            <a:pPr marL="285750" indent="-285750">
              <a:buFont typeface="Arial" panose="020B0604020202020204" pitchFamily="34" charset="0"/>
              <a:buChar char="•"/>
            </a:pPr>
            <a:r>
              <a:rPr lang="en-GB"/>
              <a:t>Students who are interested in recording their creative journey in an e-portfolio</a:t>
            </a:r>
          </a:p>
          <a:p>
            <a:pPr marL="285750" indent="-285750">
              <a:buFont typeface="Arial" panose="020B0604020202020204" pitchFamily="34" charset="0"/>
              <a:buChar char="•"/>
            </a:pPr>
            <a:r>
              <a:rPr lang="en-GB"/>
              <a:t>Students who enjoy diverse &amp; interesting projects</a:t>
            </a:r>
          </a:p>
          <a:p>
            <a:pPr marL="285750" indent="-285750">
              <a:buFont typeface="Arial" panose="020B0604020202020204" pitchFamily="34" charset="0"/>
              <a:buChar char="•"/>
            </a:pPr>
            <a:r>
              <a:rPr lang="en-GB"/>
              <a:t>Students who enjoy set workshop tasks &amp; processes</a:t>
            </a:r>
          </a:p>
        </p:txBody>
      </p:sp>
      <p:sp>
        <p:nvSpPr>
          <p:cNvPr id="8" name="TextBox 7">
            <a:extLst>
              <a:ext uri="{FF2B5EF4-FFF2-40B4-BE49-F238E27FC236}">
                <a16:creationId xmlns:a16="http://schemas.microsoft.com/office/drawing/2014/main" id="{F4DE46AF-8CA8-470F-9694-56B1A4091EF3}"/>
              </a:ext>
            </a:extLst>
          </p:cNvPr>
          <p:cNvSpPr txBox="1"/>
          <p:nvPr/>
        </p:nvSpPr>
        <p:spPr>
          <a:xfrm>
            <a:off x="2169784" y="4466922"/>
            <a:ext cx="6142630" cy="1477328"/>
          </a:xfrm>
          <a:prstGeom prst="rect">
            <a:avLst/>
          </a:prstGeom>
          <a:noFill/>
        </p:spPr>
        <p:txBody>
          <a:bodyPr wrap="square" rtlCol="0">
            <a:spAutoFit/>
          </a:bodyPr>
          <a:lstStyle/>
          <a:p>
            <a:pPr marL="285750" indent="-285750">
              <a:buFont typeface="Arial" panose="020B0604020202020204" pitchFamily="34" charset="0"/>
              <a:buChar char="•"/>
            </a:pPr>
            <a:r>
              <a:rPr lang="en-GB"/>
              <a:t>Students who would enjoy spending the whole of KS4 developing one product/completing one project.</a:t>
            </a:r>
          </a:p>
          <a:p>
            <a:pPr marL="285750" indent="-285750">
              <a:buFont typeface="Arial" panose="020B0604020202020204" pitchFamily="34" charset="0"/>
              <a:buChar char="•"/>
            </a:pPr>
            <a:r>
              <a:rPr lang="en-GB"/>
              <a:t>Students who want to follow an iterative design process, test what they make &amp; then improve it several times.</a:t>
            </a:r>
          </a:p>
          <a:p>
            <a:endParaRPr lang="en-GB"/>
          </a:p>
        </p:txBody>
      </p:sp>
      <p:pic>
        <p:nvPicPr>
          <p:cNvPr id="4" name="Picture 3">
            <a:extLst>
              <a:ext uri="{FF2B5EF4-FFF2-40B4-BE49-F238E27FC236}">
                <a16:creationId xmlns:a16="http://schemas.microsoft.com/office/drawing/2014/main" id="{9D90B1BE-72BB-465D-96BF-B23DC3DC52CB}"/>
              </a:ext>
            </a:extLst>
          </p:cNvPr>
          <p:cNvPicPr>
            <a:picLocks noChangeAspect="1"/>
          </p:cNvPicPr>
          <p:nvPr/>
        </p:nvPicPr>
        <p:blipFill rotWithShape="1">
          <a:blip r:embed="rId2"/>
          <a:srcRect l="54989" t="18434" r="5275" b="16694"/>
          <a:stretch/>
        </p:blipFill>
        <p:spPr>
          <a:xfrm>
            <a:off x="561889" y="2306531"/>
            <a:ext cx="1254677" cy="1024155"/>
          </a:xfrm>
          <a:prstGeom prst="rect">
            <a:avLst/>
          </a:prstGeom>
        </p:spPr>
      </p:pic>
      <p:pic>
        <p:nvPicPr>
          <p:cNvPr id="10" name="Picture 9">
            <a:extLst>
              <a:ext uri="{FF2B5EF4-FFF2-40B4-BE49-F238E27FC236}">
                <a16:creationId xmlns:a16="http://schemas.microsoft.com/office/drawing/2014/main" id="{2255D772-2BBB-4FB2-920E-B24B1C828CB0}"/>
              </a:ext>
            </a:extLst>
          </p:cNvPr>
          <p:cNvPicPr>
            <a:picLocks noChangeAspect="1"/>
          </p:cNvPicPr>
          <p:nvPr/>
        </p:nvPicPr>
        <p:blipFill rotWithShape="1">
          <a:blip r:embed="rId2"/>
          <a:srcRect l="11784" t="19491" r="53124" b="13684"/>
          <a:stretch/>
        </p:blipFill>
        <p:spPr>
          <a:xfrm>
            <a:off x="602602" y="4466924"/>
            <a:ext cx="1254677" cy="1194637"/>
          </a:xfrm>
          <a:prstGeom prst="rect">
            <a:avLst/>
          </a:prstGeom>
        </p:spPr>
      </p:pic>
      <p:pic>
        <p:nvPicPr>
          <p:cNvPr id="6" name="Picture 5" descr="C:\Users\lmaitland\AppData\Local\Microsoft\Windows\INetCache\Content.MSO\E56AC93D.tmp">
            <a:extLst>
              <a:ext uri="{FF2B5EF4-FFF2-40B4-BE49-F238E27FC236}">
                <a16:creationId xmlns:a16="http://schemas.microsoft.com/office/drawing/2014/main" id="{887990F5-4100-3A5C-BB49-057D5A0CE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92" y="294025"/>
            <a:ext cx="1171768" cy="1159603"/>
          </a:xfrm>
          <a:prstGeom prst="rect">
            <a:avLst/>
          </a:prstGeom>
        </p:spPr>
      </p:pic>
    </p:spTree>
    <p:extLst>
      <p:ext uri="{BB962C8B-B14F-4D97-AF65-F5344CB8AC3E}">
        <p14:creationId xmlns:p14="http://schemas.microsoft.com/office/powerpoint/2010/main" val="411880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374268"/>
            <a:ext cx="6491064" cy="1080120"/>
          </a:xfrm>
        </p:spPr>
        <p:txBody>
          <a:bodyPr>
            <a:noAutofit/>
          </a:bodyPr>
          <a:lstStyle/>
          <a:p>
            <a:r>
              <a:rPr lang="en-GB" sz="4000"/>
              <a:t>Design Engineering (OCR Cambridge National) Level 2. </a:t>
            </a:r>
          </a:p>
        </p:txBody>
      </p:sp>
      <p:sp>
        <p:nvSpPr>
          <p:cNvPr id="3" name="Content Placeholder 2"/>
          <p:cNvSpPr>
            <a:spLocks noGrp="1"/>
          </p:cNvSpPr>
          <p:nvPr>
            <p:ph idx="1"/>
          </p:nvPr>
        </p:nvSpPr>
        <p:spPr>
          <a:xfrm>
            <a:off x="481616" y="1391480"/>
            <a:ext cx="8229600" cy="4876800"/>
          </a:xfrm>
        </p:spPr>
        <p:txBody>
          <a:bodyPr>
            <a:normAutofit/>
          </a:bodyPr>
          <a:lstStyle/>
          <a:p>
            <a:pPr marL="0" indent="0">
              <a:buNone/>
            </a:pPr>
            <a:endParaRPr lang="en-GB"/>
          </a:p>
          <a:p>
            <a:endParaRPr lang="en-GB"/>
          </a:p>
        </p:txBody>
      </p:sp>
      <p:sp>
        <p:nvSpPr>
          <p:cNvPr id="4" name="Rectangle 3"/>
          <p:cNvSpPr/>
          <p:nvPr/>
        </p:nvSpPr>
        <p:spPr>
          <a:xfrm>
            <a:off x="481616" y="1484784"/>
            <a:ext cx="7618776" cy="369332"/>
          </a:xfrm>
          <a:prstGeom prst="rect">
            <a:avLst/>
          </a:prstGeom>
        </p:spPr>
        <p:txBody>
          <a:bodyPr wrap="square">
            <a:spAutoFit/>
          </a:bodyPr>
          <a:lstStyle/>
          <a:p>
            <a:r>
              <a:rPr lang="en-GB"/>
              <a:t> </a:t>
            </a:r>
          </a:p>
        </p:txBody>
      </p:sp>
      <p:sp>
        <p:nvSpPr>
          <p:cNvPr id="5" name="Rectangle 4"/>
          <p:cNvSpPr/>
          <p:nvPr/>
        </p:nvSpPr>
        <p:spPr>
          <a:xfrm>
            <a:off x="150544" y="1828082"/>
            <a:ext cx="8842912" cy="1107996"/>
          </a:xfrm>
          <a:prstGeom prst="rect">
            <a:avLst/>
          </a:prstGeom>
        </p:spPr>
        <p:txBody>
          <a:bodyPr wrap="square">
            <a:spAutoFit/>
          </a:bodyPr>
          <a:lstStyle/>
          <a:p>
            <a:endParaRPr lang="en-GB"/>
          </a:p>
          <a:p>
            <a:endParaRPr lang="en-GB" sz="2400"/>
          </a:p>
          <a:p>
            <a:r>
              <a:rPr lang="en-GB" sz="2400"/>
              <a:t> </a:t>
            </a:r>
          </a:p>
        </p:txBody>
      </p:sp>
      <p:sp>
        <p:nvSpPr>
          <p:cNvPr id="6" name="Rectangle 5"/>
          <p:cNvSpPr/>
          <p:nvPr/>
        </p:nvSpPr>
        <p:spPr>
          <a:xfrm>
            <a:off x="107504" y="1669452"/>
            <a:ext cx="8842912" cy="2954655"/>
          </a:xfrm>
          <a:prstGeom prst="rect">
            <a:avLst/>
          </a:prstGeom>
        </p:spPr>
        <p:txBody>
          <a:bodyPr wrap="square">
            <a:spAutoFit/>
          </a:bodyPr>
          <a:lstStyle/>
          <a:p>
            <a:endParaRPr lang="en-GB"/>
          </a:p>
          <a:p>
            <a:r>
              <a:rPr lang="en-GB" sz="2400"/>
              <a:t>Nationally recognised qualification, both in Further education and places of business. Can be built on at every stage up to degree level. </a:t>
            </a:r>
          </a:p>
          <a:p>
            <a:endParaRPr lang="en-GB" sz="2400"/>
          </a:p>
          <a:p>
            <a:pPr marL="342900" indent="-342900">
              <a:buFont typeface="Arial" panose="020B0604020202020204" pitchFamily="34" charset="0"/>
              <a:buChar char="•"/>
            </a:pPr>
            <a:r>
              <a:rPr lang="en-GB" sz="2400"/>
              <a:t>Everyone gets something.</a:t>
            </a:r>
          </a:p>
          <a:p>
            <a:pPr marL="342900" indent="-342900">
              <a:buFont typeface="Arial" panose="020B0604020202020204" pitchFamily="34" charset="0"/>
              <a:buChar char="•"/>
            </a:pPr>
            <a:r>
              <a:rPr lang="en-GB" sz="2400"/>
              <a:t>Level 1 is half a GCSE. Can be built on at college.</a:t>
            </a:r>
            <a:endParaRPr lang="en-GB"/>
          </a:p>
          <a:p>
            <a:pPr marL="342900" indent="-342900">
              <a:buFont typeface="Arial" panose="020B0604020202020204" pitchFamily="34" charset="0"/>
              <a:buChar char="•"/>
            </a:pPr>
            <a:r>
              <a:rPr lang="en-GB" sz="2400"/>
              <a:t>Level 2 is GCSE level. Can be built on at college. </a:t>
            </a:r>
            <a:r>
              <a:rPr lang="en-GB" sz="2400" b="1" u="sng"/>
              <a:t>(this is us)</a:t>
            </a:r>
          </a:p>
          <a:p>
            <a:pPr marL="342900" indent="-342900">
              <a:buFont typeface="Arial" panose="020B0604020202020204" pitchFamily="34" charset="0"/>
              <a:buChar char="•"/>
            </a:pPr>
            <a:r>
              <a:rPr lang="en-GB" sz="2400"/>
              <a:t>Level 3 is an A Level</a:t>
            </a:r>
          </a:p>
        </p:txBody>
      </p:sp>
      <p:pic>
        <p:nvPicPr>
          <p:cNvPr id="7" name="Picture 6" descr="C:\Users\lmaitland\AppData\Local\Microsoft\Windows\INetCache\Content.MSO\E56AC93D.tmp">
            <a:extLst>
              <a:ext uri="{FF2B5EF4-FFF2-40B4-BE49-F238E27FC236}">
                <a16:creationId xmlns:a16="http://schemas.microsoft.com/office/drawing/2014/main" id="{56DBE40E-9438-CB8A-DD2B-B8BB1C537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263142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AFE50F-90F7-4121-A58C-F5A7A87FD604}"/>
              </a:ext>
            </a:extLst>
          </p:cNvPr>
          <p:cNvPicPr>
            <a:picLocks noChangeAspect="1"/>
          </p:cNvPicPr>
          <p:nvPr/>
        </p:nvPicPr>
        <p:blipFill rotWithShape="1">
          <a:blip r:embed="rId2"/>
          <a:srcRect t="48962"/>
          <a:stretch/>
        </p:blipFill>
        <p:spPr>
          <a:xfrm>
            <a:off x="22617" y="2802423"/>
            <a:ext cx="8781159" cy="1800200"/>
          </a:xfrm>
          <a:prstGeom prst="rect">
            <a:avLst/>
          </a:prstGeom>
        </p:spPr>
      </p:pic>
      <p:sp>
        <p:nvSpPr>
          <p:cNvPr id="5" name="Title 1">
            <a:extLst>
              <a:ext uri="{FF2B5EF4-FFF2-40B4-BE49-F238E27FC236}">
                <a16:creationId xmlns:a16="http://schemas.microsoft.com/office/drawing/2014/main" id="{48BAD830-4DC4-485B-B4DF-2257040E2098}"/>
              </a:ext>
            </a:extLst>
          </p:cNvPr>
          <p:cNvSpPr>
            <a:spLocks noGrp="1"/>
          </p:cNvSpPr>
          <p:nvPr>
            <p:ph type="title"/>
          </p:nvPr>
        </p:nvSpPr>
        <p:spPr>
          <a:xfrm>
            <a:off x="2123728" y="404664"/>
            <a:ext cx="6275040" cy="986816"/>
          </a:xfrm>
        </p:spPr>
        <p:txBody>
          <a:bodyPr>
            <a:noAutofit/>
          </a:bodyPr>
          <a:lstStyle/>
          <a:p>
            <a:r>
              <a:rPr lang="en-GB" sz="4000"/>
              <a:t>Design Engineering (OCR Cambridge National) Level 2</a:t>
            </a:r>
          </a:p>
        </p:txBody>
      </p:sp>
      <p:pic>
        <p:nvPicPr>
          <p:cNvPr id="2" name="Picture 1" descr="C:\Users\lmaitland\AppData\Local\Microsoft\Windows\INetCache\Content.MSO\E56AC93D.tmp">
            <a:extLst>
              <a:ext uri="{FF2B5EF4-FFF2-40B4-BE49-F238E27FC236}">
                <a16:creationId xmlns:a16="http://schemas.microsoft.com/office/drawing/2014/main" id="{70DC248D-7093-14A7-4118-09425129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2238562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404664"/>
            <a:ext cx="6275040" cy="986816"/>
          </a:xfrm>
        </p:spPr>
        <p:txBody>
          <a:bodyPr>
            <a:noAutofit/>
          </a:bodyPr>
          <a:lstStyle/>
          <a:p>
            <a:r>
              <a:rPr lang="en-GB" sz="4000"/>
              <a:t>Design Engineering (OCR Cambridge National) Level 2</a:t>
            </a:r>
          </a:p>
        </p:txBody>
      </p:sp>
      <p:sp>
        <p:nvSpPr>
          <p:cNvPr id="4" name="Rectangle 3"/>
          <p:cNvSpPr/>
          <p:nvPr/>
        </p:nvSpPr>
        <p:spPr>
          <a:xfrm>
            <a:off x="150544" y="1722120"/>
            <a:ext cx="8842912" cy="4893647"/>
          </a:xfrm>
          <a:prstGeom prst="rect">
            <a:avLst/>
          </a:prstGeom>
        </p:spPr>
        <p:txBody>
          <a:bodyPr wrap="square">
            <a:spAutoFit/>
          </a:bodyPr>
          <a:lstStyle/>
          <a:p>
            <a:r>
              <a:rPr lang="en-GB" sz="2400" b="1" u="sng"/>
              <a:t>R038: Principles of Engineering Design – Exam content. (1hr15)</a:t>
            </a:r>
          </a:p>
          <a:p>
            <a:endParaRPr lang="en-GB" sz="2400" b="1" u="sng"/>
          </a:p>
          <a:p>
            <a:r>
              <a:rPr lang="en-GB" sz="2400" b="1" u="sng"/>
              <a:t>R039: Communicating Designs – Design portfolio on </a:t>
            </a:r>
            <a:r>
              <a:rPr lang="en-GB" sz="2400" b="1" u="sng" err="1"/>
              <a:t>Powerpoint</a:t>
            </a:r>
            <a:endParaRPr lang="en-GB" sz="2400" b="1" u="sng"/>
          </a:p>
          <a:p>
            <a:pPr marL="342900" indent="-342900">
              <a:buFont typeface="Arial" panose="020B0604020202020204" pitchFamily="34" charset="0"/>
              <a:buChar char="•"/>
            </a:pPr>
            <a:r>
              <a:rPr lang="en-GB" sz="2400"/>
              <a:t>Analysis of a design specification</a:t>
            </a:r>
          </a:p>
          <a:p>
            <a:pPr marL="342900" indent="-342900">
              <a:buFont typeface="Arial" panose="020B0604020202020204" pitchFamily="34" charset="0"/>
              <a:buChar char="•"/>
            </a:pPr>
            <a:r>
              <a:rPr lang="en-GB" sz="2400"/>
              <a:t>Evidence a range of creative design skills &amp; techniques</a:t>
            </a:r>
          </a:p>
          <a:p>
            <a:pPr marL="342900" indent="-342900">
              <a:buFont typeface="Arial" panose="020B0604020202020204" pitchFamily="34" charset="0"/>
              <a:buChar char="•"/>
            </a:pPr>
            <a:r>
              <a:rPr lang="en-GB" sz="2400"/>
              <a:t>How to produce a range of manufacturing drawings</a:t>
            </a:r>
          </a:p>
          <a:p>
            <a:pPr marL="342900" indent="-342900">
              <a:buFont typeface="Arial" panose="020B0604020202020204" pitchFamily="34" charset="0"/>
              <a:buChar char="•"/>
            </a:pPr>
            <a:r>
              <a:rPr lang="en-GB" sz="2400"/>
              <a:t>Completing a design using Computer Aided Design (CAD)</a:t>
            </a:r>
          </a:p>
          <a:p>
            <a:pPr marL="342900" indent="-342900">
              <a:buFont typeface="Arial" panose="020B0604020202020204" pitchFamily="34" charset="0"/>
              <a:buChar char="•"/>
            </a:pPr>
            <a:endParaRPr lang="en-GB" sz="2400" b="1" u="sng"/>
          </a:p>
          <a:p>
            <a:r>
              <a:rPr lang="en-GB" sz="2400" b="1" u="sng"/>
              <a:t>R040: Design evaluation &amp; modelling – Portfolio on </a:t>
            </a:r>
            <a:r>
              <a:rPr lang="en-GB" sz="2400" b="1" u="sng" err="1"/>
              <a:t>Powerpoint</a:t>
            </a:r>
            <a:endParaRPr lang="en-GB" sz="2400" b="1" u="sng"/>
          </a:p>
          <a:p>
            <a:pPr marL="342900" indent="-342900">
              <a:buFont typeface="Arial" panose="020B0604020202020204" pitchFamily="34" charset="0"/>
              <a:buChar char="•"/>
            </a:pPr>
            <a:r>
              <a:rPr lang="en-GB" sz="2400"/>
              <a:t>Primary &amp; secondary analysis of a product</a:t>
            </a:r>
          </a:p>
          <a:p>
            <a:pPr marL="342900" indent="-342900">
              <a:buFont typeface="Arial" panose="020B0604020202020204" pitchFamily="34" charset="0"/>
              <a:buChar char="•"/>
            </a:pPr>
            <a:r>
              <a:rPr lang="en-GB" sz="2400"/>
              <a:t>Product disassembly</a:t>
            </a:r>
          </a:p>
          <a:p>
            <a:pPr marL="342900" indent="-342900">
              <a:buFont typeface="Arial" panose="020B0604020202020204" pitchFamily="34" charset="0"/>
              <a:buChar char="•"/>
            </a:pPr>
            <a:r>
              <a:rPr lang="en-GB" sz="2400"/>
              <a:t>Model a product made from several parts</a:t>
            </a:r>
          </a:p>
          <a:p>
            <a:r>
              <a:rPr lang="en-GB" sz="2400"/>
              <a:t> </a:t>
            </a:r>
          </a:p>
        </p:txBody>
      </p:sp>
      <p:pic>
        <p:nvPicPr>
          <p:cNvPr id="3" name="Picture 2" descr="C:\Users\lmaitland\AppData\Local\Microsoft\Windows\INetCache\Content.MSO\E56AC93D.tmp">
            <a:extLst>
              <a:ext uri="{FF2B5EF4-FFF2-40B4-BE49-F238E27FC236}">
                <a16:creationId xmlns:a16="http://schemas.microsoft.com/office/drawing/2014/main" id="{8DAE7E29-1DCD-0E24-02FD-47027B784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4274211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404664"/>
            <a:ext cx="6275040" cy="986816"/>
          </a:xfrm>
        </p:spPr>
        <p:txBody>
          <a:bodyPr>
            <a:noAutofit/>
          </a:bodyPr>
          <a:lstStyle/>
          <a:p>
            <a:r>
              <a:rPr lang="en-GB" sz="4000"/>
              <a:t>Design Engineering (OCR Cambridge National) Level 2</a:t>
            </a:r>
          </a:p>
        </p:txBody>
      </p:sp>
      <p:sp>
        <p:nvSpPr>
          <p:cNvPr id="4" name="Rectangle 3"/>
          <p:cNvSpPr/>
          <p:nvPr/>
        </p:nvSpPr>
        <p:spPr>
          <a:xfrm>
            <a:off x="1043608" y="1975802"/>
            <a:ext cx="7661816" cy="4708981"/>
          </a:xfrm>
          <a:prstGeom prst="rect">
            <a:avLst/>
          </a:prstGeom>
        </p:spPr>
        <p:txBody>
          <a:bodyPr wrap="square">
            <a:spAutoFit/>
          </a:bodyPr>
          <a:lstStyle/>
          <a:p>
            <a:r>
              <a:rPr lang="en-GB" sz="2800" b="1" u="sng"/>
              <a:t>R039: Communicating Designs – Design portfolio produced on </a:t>
            </a:r>
            <a:r>
              <a:rPr lang="en-GB" sz="2800" b="1" u="sng" err="1"/>
              <a:t>Powerpoint</a:t>
            </a:r>
            <a:endParaRPr lang="en-GB" sz="2800" b="1" u="sng"/>
          </a:p>
          <a:p>
            <a:pPr marL="342900" indent="-342900">
              <a:buFont typeface="Arial" panose="020B0604020202020204" pitchFamily="34" charset="0"/>
              <a:buChar char="•"/>
            </a:pPr>
            <a:r>
              <a:rPr lang="en-GB" sz="2800"/>
              <a:t>Analysis of a design specification</a:t>
            </a:r>
          </a:p>
          <a:p>
            <a:pPr marL="342900" indent="-342900">
              <a:buFont typeface="Arial" panose="020B0604020202020204" pitchFamily="34" charset="0"/>
              <a:buChar char="•"/>
            </a:pPr>
            <a:r>
              <a:rPr lang="en-GB" sz="2800"/>
              <a:t>Evidence a range of creative design skills &amp; techniques</a:t>
            </a:r>
          </a:p>
          <a:p>
            <a:pPr marL="342900" indent="-342900">
              <a:buFont typeface="Arial" panose="020B0604020202020204" pitchFamily="34" charset="0"/>
              <a:buChar char="•"/>
            </a:pPr>
            <a:r>
              <a:rPr lang="en-GB" sz="2800"/>
              <a:t>How to produce a range of manufacturing drawings</a:t>
            </a:r>
          </a:p>
          <a:p>
            <a:pPr marL="342900" indent="-342900">
              <a:buFont typeface="Arial" panose="020B0604020202020204" pitchFamily="34" charset="0"/>
              <a:buChar char="•"/>
            </a:pPr>
            <a:r>
              <a:rPr lang="en-GB" sz="2800"/>
              <a:t>Completing a design using Computer Aided Design (CAD)</a:t>
            </a:r>
          </a:p>
          <a:p>
            <a:pPr marL="342900" indent="-342900">
              <a:buFont typeface="Arial" panose="020B0604020202020204" pitchFamily="34" charset="0"/>
              <a:buChar char="•"/>
            </a:pPr>
            <a:endParaRPr lang="en-GB" sz="2400" b="1" u="sng"/>
          </a:p>
          <a:p>
            <a:r>
              <a:rPr lang="en-GB" sz="2400"/>
              <a:t> </a:t>
            </a:r>
          </a:p>
        </p:txBody>
      </p:sp>
      <p:pic>
        <p:nvPicPr>
          <p:cNvPr id="3" name="Picture 2" descr="C:\Users\lmaitland\AppData\Local\Microsoft\Windows\INetCache\Content.MSO\E56AC93D.tmp">
            <a:extLst>
              <a:ext uri="{FF2B5EF4-FFF2-40B4-BE49-F238E27FC236}">
                <a16:creationId xmlns:a16="http://schemas.microsoft.com/office/drawing/2014/main" id="{705B003D-AEE9-017D-89C6-3559768EE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48010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D66A-5381-4075-B92E-B73553340143}"/>
              </a:ext>
            </a:extLst>
          </p:cNvPr>
          <p:cNvSpPr>
            <a:spLocks noGrp="1"/>
          </p:cNvSpPr>
          <p:nvPr>
            <p:ph type="title"/>
          </p:nvPr>
        </p:nvSpPr>
        <p:spPr>
          <a:xfrm>
            <a:off x="1667284" y="513728"/>
            <a:ext cx="5544616" cy="796028"/>
          </a:xfrm>
        </p:spPr>
        <p:txBody>
          <a:bodyPr>
            <a:noAutofit/>
          </a:bodyPr>
          <a:lstStyle/>
          <a:p>
            <a:r>
              <a:rPr lang="en-GB" sz="3200"/>
              <a:t>R038 Principles of Engineering Design – Exam Content</a:t>
            </a:r>
          </a:p>
        </p:txBody>
      </p:sp>
      <p:pic>
        <p:nvPicPr>
          <p:cNvPr id="6" name="Picture 5">
            <a:extLst>
              <a:ext uri="{FF2B5EF4-FFF2-40B4-BE49-F238E27FC236}">
                <a16:creationId xmlns:a16="http://schemas.microsoft.com/office/drawing/2014/main" id="{0B1DF6A8-A8B2-4C05-A399-70BD74F30511}"/>
              </a:ext>
            </a:extLst>
          </p:cNvPr>
          <p:cNvPicPr>
            <a:picLocks noChangeAspect="1"/>
          </p:cNvPicPr>
          <p:nvPr/>
        </p:nvPicPr>
        <p:blipFill>
          <a:blip r:embed="rId2"/>
          <a:stretch>
            <a:fillRect/>
          </a:stretch>
        </p:blipFill>
        <p:spPr>
          <a:xfrm>
            <a:off x="327247" y="2224732"/>
            <a:ext cx="4112345" cy="3721526"/>
          </a:xfrm>
          <a:prstGeom prst="rect">
            <a:avLst/>
          </a:prstGeom>
        </p:spPr>
      </p:pic>
      <p:pic>
        <p:nvPicPr>
          <p:cNvPr id="7" name="Picture 6">
            <a:extLst>
              <a:ext uri="{FF2B5EF4-FFF2-40B4-BE49-F238E27FC236}">
                <a16:creationId xmlns:a16="http://schemas.microsoft.com/office/drawing/2014/main" id="{B7F8E06C-210D-4275-B6CC-40D1FFE5EBAC}"/>
              </a:ext>
            </a:extLst>
          </p:cNvPr>
          <p:cNvPicPr>
            <a:picLocks noChangeAspect="1"/>
          </p:cNvPicPr>
          <p:nvPr/>
        </p:nvPicPr>
        <p:blipFill>
          <a:blip r:embed="rId3"/>
          <a:stretch>
            <a:fillRect/>
          </a:stretch>
        </p:blipFill>
        <p:spPr>
          <a:xfrm>
            <a:off x="4704410" y="1772816"/>
            <a:ext cx="3596681" cy="4460563"/>
          </a:xfrm>
          <a:prstGeom prst="rect">
            <a:avLst/>
          </a:prstGeom>
        </p:spPr>
      </p:pic>
      <p:pic>
        <p:nvPicPr>
          <p:cNvPr id="3" name="Picture 2" descr="C:\Users\lmaitland\AppData\Local\Microsoft\Windows\INetCache\Content.MSO\E56AC93D.tmp">
            <a:extLst>
              <a:ext uri="{FF2B5EF4-FFF2-40B4-BE49-F238E27FC236}">
                <a16:creationId xmlns:a16="http://schemas.microsoft.com/office/drawing/2014/main" id="{02B80831-9C4A-7DE1-6B6D-D805E3E80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29" y="152400"/>
            <a:ext cx="1171768" cy="1159603"/>
          </a:xfrm>
          <a:prstGeom prst="rect">
            <a:avLst/>
          </a:prstGeom>
        </p:spPr>
      </p:pic>
    </p:spTree>
    <p:extLst>
      <p:ext uri="{BB962C8B-B14F-4D97-AF65-F5344CB8AC3E}">
        <p14:creationId xmlns:p14="http://schemas.microsoft.com/office/powerpoint/2010/main" val="3533623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25F3C07FB044AB35D601D6CEDD392" ma:contentTypeVersion="10" ma:contentTypeDescription="Create a new document." ma:contentTypeScope="" ma:versionID="ec905781caa6de539a8ce271bbbd91b4">
  <xsd:schema xmlns:xsd="http://www.w3.org/2001/XMLSchema" xmlns:xs="http://www.w3.org/2001/XMLSchema" xmlns:p="http://schemas.microsoft.com/office/2006/metadata/properties" xmlns:ns3="b869b28a-9c93-41a8-a9df-2100399dcc52" targetNamespace="http://schemas.microsoft.com/office/2006/metadata/properties" ma:root="true" ma:fieldsID="cecaa25964ff985d27456cd3d1966051" ns3:_="">
    <xsd:import namespace="b869b28a-9c93-41a8-a9df-2100399dcc52"/>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69b28a-9c93-41a8-a9df-2100399dcc5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869b28a-9c93-41a8-a9df-2100399dcc52" xsi:nil="true"/>
  </documentManagement>
</p:properties>
</file>

<file path=customXml/itemProps1.xml><?xml version="1.0" encoding="utf-8"?>
<ds:datastoreItem xmlns:ds="http://schemas.openxmlformats.org/officeDocument/2006/customXml" ds:itemID="{BBE2A9FB-07D6-4094-942C-C81772B195AE}">
  <ds:schemaRefs>
    <ds:schemaRef ds:uri="b869b28a-9c93-41a8-a9df-2100399dcc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F9F794-D383-4C37-848D-0645E78FF220}">
  <ds:schemaRefs>
    <ds:schemaRef ds:uri="http://schemas.microsoft.com/sharepoint/v3/contenttype/forms"/>
  </ds:schemaRefs>
</ds:datastoreItem>
</file>

<file path=customXml/itemProps3.xml><?xml version="1.0" encoding="utf-8"?>
<ds:datastoreItem xmlns:ds="http://schemas.openxmlformats.org/officeDocument/2006/customXml" ds:itemID="{BDC37C04-E206-4878-B884-40B5357E3F5D}">
  <ds:schemaRefs>
    <ds:schemaRef ds:uri="b869b28a-9c93-41a8-a9df-2100399dcc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TotalTime>
  <Words>2445</Words>
  <Application>Microsoft Office PowerPoint</Application>
  <PresentationFormat>On-screen Show (4:3)</PresentationFormat>
  <Paragraphs>218</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OCR Cambridge National in Engineering Design</vt:lpstr>
      <vt:lpstr>OCR Cambridge National in Engineering Design</vt:lpstr>
      <vt:lpstr>OCR Cambridge National in Engineering Design (New spec)</vt:lpstr>
      <vt:lpstr>Who would be suited to this course? Is this for me..</vt:lpstr>
      <vt:lpstr>Design Engineering (OCR Cambridge National) Level 2. </vt:lpstr>
      <vt:lpstr>Design Engineering (OCR Cambridge National) Level 2</vt:lpstr>
      <vt:lpstr>Design Engineering (OCR Cambridge National) Level 2</vt:lpstr>
      <vt:lpstr>Design Engineering (OCR Cambridge National) Level 2</vt:lpstr>
      <vt:lpstr>R038 Principles of Engineering Design – Exam Content</vt:lpstr>
      <vt:lpstr>R038 Principles of Engineering Design – Exam Content</vt:lpstr>
      <vt:lpstr>PowerPoint Presentation</vt:lpstr>
      <vt:lpstr>PowerPoint Presentation</vt:lpstr>
      <vt:lpstr>PowerPoint Presentation</vt:lpstr>
      <vt:lpstr>Task 4 – Use Of Computer Aided Design (CAD) – Assembly Of Parts</vt:lpstr>
      <vt:lpstr>PowerPoint Presentation</vt:lpstr>
      <vt:lpstr>PowerPoint Presentation</vt:lpstr>
      <vt:lpstr>Design Engineering (OCR Cambridge National) Level 2</vt:lpstr>
      <vt:lpstr>PowerPoint Presentation</vt:lpstr>
      <vt:lpstr>PowerPoint Presentation</vt:lpstr>
      <vt:lpstr>Virtual 3d cad</vt:lpstr>
      <vt:lpstr>PowerPoint Presentation</vt:lpstr>
      <vt:lpstr>PowerPoint Presentation</vt:lpstr>
      <vt:lpstr>Improvements </vt:lpstr>
      <vt:lpstr>Engineering Employers to name a few…</vt:lpstr>
      <vt:lpstr>What job could Engineering lead onto? …to name a few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AQA Resistant Materials</dc:title>
  <dc:creator>Teacher</dc:creator>
  <cp:lastModifiedBy>JWilks</cp:lastModifiedBy>
  <cp:revision>45</cp:revision>
  <dcterms:created xsi:type="dcterms:W3CDTF">2013-11-27T12:56:53Z</dcterms:created>
  <dcterms:modified xsi:type="dcterms:W3CDTF">2026-04-20T12:07:08Z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0x010100D0F25F3C07FB044AB35D601D6CEDD392</vt:lpwstr>
  </property>
  <property fmtid="{D5CDD505-2E9C-101B-9397-08002B2CF9AE}" pid="3" name="MediaServiceImageTags">
    <vt:lpwstr/>
  </property>
</Properties>
</file>