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87" r:id="rId6"/>
    <p:sldId id="288" r:id="rId7"/>
    <p:sldId id="289" r:id="rId8"/>
    <p:sldId id="290" r:id="rId9"/>
    <p:sldId id="291"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8F4A8-943A-4396-8F34-5B4C630988A8}" v="47" dt="2026-02-25T15:00:15.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08786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49166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72647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10165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81930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60471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D01CE2-BC9F-4133-A516-55A1561DEC61}" type="datetimeFigureOut">
              <a:rPr lang="en-GB" smtClean="0"/>
              <a:t>20/04/2026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254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D01CE2-BC9F-4133-A516-55A1561DEC61}" type="datetimeFigureOut">
              <a:rPr lang="en-GB" smtClean="0"/>
              <a:t>20/04/2026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0834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01CE2-BC9F-4133-A516-55A1561DEC61}" type="datetimeFigureOut">
              <a:rPr lang="en-GB" smtClean="0"/>
              <a:t>20/04/2026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42723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84168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5061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1CE2-BC9F-4133-A516-55A1561DEC61}" type="datetimeFigureOut">
              <a:rPr lang="en-GB" smtClean="0"/>
              <a:t>20/04/2026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5C3A9-377D-4DC9-A399-0F1E970B8214}" type="slidenum">
              <a:rPr lang="en-GB" smtClean="0"/>
              <a:t>‹#›</a:t>
            </a:fld>
            <a:endParaRPr lang="en-GB"/>
          </a:p>
        </p:txBody>
      </p:sp>
    </p:spTree>
    <p:extLst>
      <p:ext uri="{BB962C8B-B14F-4D97-AF65-F5344CB8AC3E}">
        <p14:creationId xmlns:p14="http://schemas.microsoft.com/office/powerpoint/2010/main" val="885959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f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D58-345B-487D-A9AE-5F38CA899D8C}"/>
              </a:ext>
            </a:extLst>
          </p:cNvPr>
          <p:cNvSpPr>
            <a:spLocks noGrp="1"/>
          </p:cNvSpPr>
          <p:nvPr>
            <p:ph type="title"/>
          </p:nvPr>
        </p:nvSpPr>
        <p:spPr>
          <a:xfrm>
            <a:off x="674703" y="365125"/>
            <a:ext cx="10679097" cy="1325563"/>
          </a:xfrm>
          <a:ln w="38100">
            <a:solidFill>
              <a:schemeClr val="bg1"/>
            </a:solidFill>
          </a:ln>
        </p:spPr>
        <p:txBody>
          <a:bodyPr>
            <a:normAutofit/>
          </a:bodyPr>
          <a:lstStyle/>
          <a:p>
            <a:pPr algn="ctr"/>
            <a:r>
              <a:rPr lang="en-GB" dirty="0">
                <a:latin typeface="Arial"/>
                <a:cs typeface="Arial"/>
              </a:rPr>
              <a:t>Year 9 Options 2026-2028</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6FFC97-2FF4-46F9-B477-41D307BA4F08}"/>
              </a:ext>
            </a:extLst>
          </p:cNvPr>
          <p:cNvSpPr txBox="1"/>
          <p:nvPr/>
        </p:nvSpPr>
        <p:spPr>
          <a:xfrm>
            <a:off x="2159122" y="6211907"/>
            <a:ext cx="8167458" cy="369332"/>
          </a:xfrm>
          <a:prstGeom prst="rect">
            <a:avLst/>
          </a:prstGeom>
          <a:noFill/>
          <a:ln w="38100">
            <a:solidFill>
              <a:schemeClr val="bg1"/>
            </a:solidFill>
          </a:ln>
        </p:spPr>
        <p:txBody>
          <a:bodyPr wrap="square" rtlCol="0">
            <a:spAutoFit/>
          </a:bodyPr>
          <a:lstStyle/>
          <a:p>
            <a:r>
              <a:rPr lang="en-GB" b="1" i="1" dirty="0">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dirty="0">
                <a:solidFill>
                  <a:schemeClr val="bg1"/>
                </a:solidFill>
              </a:rPr>
              <a:t>’</a:t>
            </a:r>
          </a:p>
        </p:txBody>
      </p:sp>
      <p:sp>
        <p:nvSpPr>
          <p:cNvPr id="6" name="TextBox 5">
            <a:extLst>
              <a:ext uri="{FF2B5EF4-FFF2-40B4-BE49-F238E27FC236}">
                <a16:creationId xmlns:a16="http://schemas.microsoft.com/office/drawing/2014/main" id="{5D4AFF13-5512-3EC8-10E6-297F9AD0B88F}"/>
              </a:ext>
            </a:extLst>
          </p:cNvPr>
          <p:cNvSpPr txBox="1"/>
          <p:nvPr/>
        </p:nvSpPr>
        <p:spPr>
          <a:xfrm>
            <a:off x="510384" y="4065939"/>
            <a:ext cx="2351961"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F1E16985-36E8-2AE5-23FC-75CD53A7B160}"/>
              </a:ext>
            </a:extLst>
          </p:cNvPr>
          <p:cNvSpPr txBox="1"/>
          <p:nvPr/>
        </p:nvSpPr>
        <p:spPr>
          <a:xfrm>
            <a:off x="9669624" y="4065939"/>
            <a:ext cx="2351961"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pic>
        <p:nvPicPr>
          <p:cNvPr id="5" name="Picture 4" descr="MC900434871[1]">
            <a:extLst>
              <a:ext uri="{FF2B5EF4-FFF2-40B4-BE49-F238E27FC236}">
                <a16:creationId xmlns:a16="http://schemas.microsoft.com/office/drawing/2014/main" id="{ADBA656A-76D5-13E2-0881-130DEB929C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0400" y="1869434"/>
            <a:ext cx="2351960" cy="1845253"/>
          </a:xfrm>
          <a:prstGeom prst="rect">
            <a:avLst/>
          </a:prstGeom>
          <a:noFill/>
          <a:ln>
            <a:noFill/>
          </a:ln>
        </p:spPr>
      </p:pic>
      <p:pic>
        <p:nvPicPr>
          <p:cNvPr id="8" name="Picture 7" descr="MC900434871[1]">
            <a:extLst>
              <a:ext uri="{FF2B5EF4-FFF2-40B4-BE49-F238E27FC236}">
                <a16:creationId xmlns:a16="http://schemas.microsoft.com/office/drawing/2014/main" id="{68A9F308-4DB2-DEB2-CD09-5DA5CED635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69625" y="1910786"/>
            <a:ext cx="2351960" cy="1845253"/>
          </a:xfrm>
          <a:prstGeom prst="rect">
            <a:avLst/>
          </a:prstGeom>
          <a:noFill/>
          <a:ln>
            <a:noFill/>
          </a:ln>
        </p:spPr>
      </p:pic>
      <p:sp>
        <p:nvSpPr>
          <p:cNvPr id="10" name="Title 1">
            <a:extLst>
              <a:ext uri="{FF2B5EF4-FFF2-40B4-BE49-F238E27FC236}">
                <a16:creationId xmlns:a16="http://schemas.microsoft.com/office/drawing/2014/main" id="{9BD5FE88-0680-9195-5F36-0E4542B92652}"/>
              </a:ext>
            </a:extLst>
          </p:cNvPr>
          <p:cNvSpPr txBox="1">
            <a:spLocks/>
          </p:cNvSpPr>
          <p:nvPr/>
        </p:nvSpPr>
        <p:spPr>
          <a:xfrm>
            <a:off x="408213" y="3893433"/>
            <a:ext cx="11375571" cy="2083126"/>
          </a:xfrm>
          <a:prstGeom prst="rect">
            <a:avLst/>
          </a:prstGeom>
          <a:ln w="38100">
            <a:solidFill>
              <a:schemeClr val="bg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ctr"/>
            <a:endParaRPr lang="en-GB" b="0" i="1" dirty="0">
              <a:latin typeface="Arial" panose="020B0604020202020204" pitchFamily="34" charset="0"/>
              <a:cs typeface="Arial" panose="020B0604020202020204" pitchFamily="34" charset="0"/>
            </a:endParaRPr>
          </a:p>
          <a:p>
            <a:pPr algn="ctr"/>
            <a:r>
              <a:rPr lang="en-GB" b="0" i="1" dirty="0">
                <a:latin typeface="Arial" panose="020B0604020202020204" pitchFamily="34" charset="0"/>
                <a:cs typeface="Arial" panose="020B0604020202020204" pitchFamily="34" charset="0"/>
              </a:rPr>
              <a:t>“The study of geography is about more than just memorizing places on a map. It’s about understanding the complexity of our world, appreciating the diversity of cultures that exists across continents. And in the end, it’s about using all that knowledge to help bridge divides and bring people together.” </a:t>
            </a:r>
          </a:p>
          <a:p>
            <a:pPr algn="ctr"/>
            <a:r>
              <a:rPr lang="en-GB" b="0" dirty="0">
                <a:latin typeface="Arial" panose="020B0604020202020204" pitchFamily="34" charset="0"/>
                <a:cs typeface="Arial" panose="020B0604020202020204" pitchFamily="34" charset="0"/>
              </a:rPr>
              <a:t> </a:t>
            </a:r>
          </a:p>
          <a:p>
            <a:pPr algn="ctr"/>
            <a:r>
              <a:rPr lang="en-GB" b="0" dirty="0">
                <a:latin typeface="Arial" panose="020B0604020202020204" pitchFamily="34" charset="0"/>
                <a:cs typeface="Arial" panose="020B0604020202020204" pitchFamily="34" charset="0"/>
              </a:rPr>
              <a:t>President Barack Obama, 2012 </a:t>
            </a:r>
          </a:p>
          <a:p>
            <a:pPr algn="ctr"/>
            <a:endParaRPr lang="en-GB" dirty="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3099DC3-09F4-EDFE-A32A-14280D56A7EF}"/>
              </a:ext>
            </a:extLst>
          </p:cNvPr>
          <p:cNvSpPr txBox="1">
            <a:spLocks/>
          </p:cNvSpPr>
          <p:nvPr/>
        </p:nvSpPr>
        <p:spPr>
          <a:xfrm>
            <a:off x="2862345" y="2005811"/>
            <a:ext cx="6467309" cy="1325563"/>
          </a:xfrm>
          <a:prstGeom prst="rect">
            <a:avLst/>
          </a:prstGeom>
          <a:ln w="38100">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ctr"/>
            <a:r>
              <a:rPr lang="en-GB" dirty="0">
                <a:latin typeface="Arial"/>
                <a:cs typeface="Arial"/>
              </a:rPr>
              <a:t>Geography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30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8F93-35A6-F64A-436F-98D0B27CD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562CC-1806-CB79-828C-13E2915874CA}"/>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Course and Qualification Information</a:t>
            </a:r>
          </a:p>
        </p:txBody>
      </p:sp>
      <p:sp>
        <p:nvSpPr>
          <p:cNvPr id="3" name="Content Placeholder 2">
            <a:extLst>
              <a:ext uri="{FF2B5EF4-FFF2-40B4-BE49-F238E27FC236}">
                <a16:creationId xmlns:a16="http://schemas.microsoft.com/office/drawing/2014/main" id="{8D9735B1-45C2-2A62-F8F1-96148BEE0BDB}"/>
              </a:ext>
            </a:extLst>
          </p:cNvPr>
          <p:cNvSpPr>
            <a:spLocks noGrp="1"/>
          </p:cNvSpPr>
          <p:nvPr>
            <p:ph idx="1"/>
          </p:nvPr>
        </p:nvSpPr>
        <p:spPr>
          <a:xfrm>
            <a:off x="320040" y="1621972"/>
            <a:ext cx="8279674" cy="4534988"/>
          </a:xfrm>
          <a:ln>
            <a:solidFill>
              <a:schemeClr val="bg1"/>
            </a:solidFill>
          </a:ln>
        </p:spPr>
        <p:txBody>
          <a:bodyPr vert="horz" lIns="91440" tIns="45720" rIns="91440" bIns="45720" rtlCol="0" anchor="t">
            <a:normAutofit fontScale="70000" lnSpcReduction="20000"/>
          </a:bodyPr>
          <a:lstStyle/>
          <a:p>
            <a:r>
              <a:rPr lang="en-GB" b="1"/>
              <a:t>Qualification details </a:t>
            </a:r>
            <a:endParaRPr lang="en-GB"/>
          </a:p>
          <a:p>
            <a:r>
              <a:rPr lang="en-GB"/>
              <a:t>Students will gain a single-award GCSE in Geography, studying the Edexcel exam board’s GCSE (9-1) Geography A (1GA0). </a:t>
            </a:r>
            <a:endParaRPr lang="en-GB" b="1"/>
          </a:p>
          <a:p>
            <a:endParaRPr lang="en-GB" b="1"/>
          </a:p>
          <a:p>
            <a:r>
              <a:rPr lang="en-GB" b="1"/>
              <a:t>What does the course cover? </a:t>
            </a:r>
            <a:endParaRPr lang="en-GB"/>
          </a:p>
          <a:p>
            <a:r>
              <a:rPr lang="en-GB"/>
              <a:t>Within the specification there are two sections concentrating on the interaction between Human and Physical Geography. </a:t>
            </a:r>
          </a:p>
          <a:p>
            <a:r>
              <a:rPr lang="en-GB"/>
              <a:t>1. </a:t>
            </a:r>
            <a:r>
              <a:rPr lang="en-GB" b="1"/>
              <a:t>The Physical Environment </a:t>
            </a:r>
            <a:r>
              <a:rPr lang="en-GB"/>
              <a:t>(Rivers, Coasts, Weather Hazards and Ecosystems) </a:t>
            </a:r>
          </a:p>
          <a:p>
            <a:r>
              <a:rPr lang="en-GB"/>
              <a:t>2. </a:t>
            </a:r>
            <a:r>
              <a:rPr lang="en-GB" b="1"/>
              <a:t>The</a:t>
            </a:r>
            <a:r>
              <a:rPr lang="en-GB"/>
              <a:t> </a:t>
            </a:r>
            <a:r>
              <a:rPr lang="en-GB" b="1"/>
              <a:t>Human Environment </a:t>
            </a:r>
            <a:r>
              <a:rPr lang="en-GB"/>
              <a:t>(Changing cities, Global Development and Resource Management) </a:t>
            </a:r>
          </a:p>
          <a:p>
            <a:endParaRPr lang="en-GB"/>
          </a:p>
          <a:p>
            <a:r>
              <a:rPr lang="en-GB"/>
              <a:t>Students will complete various fieldwork investigations to enhance and develop their knowledge and understanding in the necessary skills required for their GCSE. </a:t>
            </a:r>
            <a:endParaRPr lang="en-GB" dirty="0">
              <a:latin typeface="Arial"/>
              <a:cs typeface="Arial"/>
            </a:endParaRPr>
          </a:p>
        </p:txBody>
      </p:sp>
      <p:sp>
        <p:nvSpPr>
          <p:cNvPr id="4" name="TextBox 3">
            <a:extLst>
              <a:ext uri="{FF2B5EF4-FFF2-40B4-BE49-F238E27FC236}">
                <a16:creationId xmlns:a16="http://schemas.microsoft.com/office/drawing/2014/main" id="{340D666A-EA89-4CC5-8F90-73C86030D5A6}"/>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pic>
        <p:nvPicPr>
          <p:cNvPr id="5" name="Picture 4" descr="MC900434871[1]">
            <a:extLst>
              <a:ext uri="{FF2B5EF4-FFF2-40B4-BE49-F238E27FC236}">
                <a16:creationId xmlns:a16="http://schemas.microsoft.com/office/drawing/2014/main" id="{943E2BB7-3014-E0FB-BE18-22955235A5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91800" y="49974"/>
            <a:ext cx="1600200" cy="1600200"/>
          </a:xfrm>
          <a:prstGeom prst="rect">
            <a:avLst/>
          </a:prstGeom>
          <a:noFill/>
          <a:ln>
            <a:noFill/>
          </a:ln>
        </p:spPr>
      </p:pic>
      <p:pic>
        <p:nvPicPr>
          <p:cNvPr id="6" name="Picture 5">
            <a:extLst>
              <a:ext uri="{FF2B5EF4-FFF2-40B4-BE49-F238E27FC236}">
                <a16:creationId xmlns:a16="http://schemas.microsoft.com/office/drawing/2014/main" id="{34793226-B921-03BD-9637-B10C9712EB0E}"/>
              </a:ext>
            </a:extLst>
          </p:cNvPr>
          <p:cNvPicPr>
            <a:picLocks noChangeAspect="1"/>
          </p:cNvPicPr>
          <p:nvPr/>
        </p:nvPicPr>
        <p:blipFill rotWithShape="1">
          <a:blip r:embed="rId3">
            <a:extLst>
              <a:ext uri="{28A0092B-C50C-407E-A947-70E740481C1C}">
                <a14:useLocalDpi xmlns:a14="http://schemas.microsoft.com/office/drawing/2010/main" val="0"/>
              </a:ext>
            </a:extLst>
          </a:blip>
          <a:srcRect t="31921" b="27401"/>
          <a:stretch/>
        </p:blipFill>
        <p:spPr>
          <a:xfrm>
            <a:off x="8862785" y="1682832"/>
            <a:ext cx="2324100" cy="685800"/>
          </a:xfrm>
          <a:prstGeom prst="rect">
            <a:avLst/>
          </a:prstGeom>
        </p:spPr>
      </p:pic>
      <p:pic>
        <p:nvPicPr>
          <p:cNvPr id="7" name="Picture 6">
            <a:extLst>
              <a:ext uri="{FF2B5EF4-FFF2-40B4-BE49-F238E27FC236}">
                <a16:creationId xmlns:a16="http://schemas.microsoft.com/office/drawing/2014/main" id="{8D9833C9-7C5C-DA7C-5C78-9BBFF21848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718" y="2655777"/>
            <a:ext cx="1255038" cy="1613091"/>
          </a:xfrm>
          <a:prstGeom prst="rect">
            <a:avLst/>
          </a:prstGeom>
        </p:spPr>
      </p:pic>
      <p:pic>
        <p:nvPicPr>
          <p:cNvPr id="8" name="Picture 7">
            <a:extLst>
              <a:ext uri="{FF2B5EF4-FFF2-40B4-BE49-F238E27FC236}">
                <a16:creationId xmlns:a16="http://schemas.microsoft.com/office/drawing/2014/main" id="{C0A94C1F-C23A-865D-ED86-C44174B28E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0704">
            <a:off x="8811781" y="4496805"/>
            <a:ext cx="1225687" cy="1737752"/>
          </a:xfrm>
          <a:prstGeom prst="rect">
            <a:avLst/>
          </a:prstGeom>
        </p:spPr>
      </p:pic>
      <p:pic>
        <p:nvPicPr>
          <p:cNvPr id="11" name="Picture 10">
            <a:extLst>
              <a:ext uri="{FF2B5EF4-FFF2-40B4-BE49-F238E27FC236}">
                <a16:creationId xmlns:a16="http://schemas.microsoft.com/office/drawing/2014/main" id="{C0DBDF57-8DEF-E244-BDB4-7E11F84E6A00}"/>
              </a:ext>
            </a:extLst>
          </p:cNvPr>
          <p:cNvPicPr>
            <a:picLocks noChangeAspect="1"/>
          </p:cNvPicPr>
          <p:nvPr/>
        </p:nvPicPr>
        <p:blipFill>
          <a:blip r:embed="rId6"/>
          <a:stretch>
            <a:fillRect/>
          </a:stretch>
        </p:blipFill>
        <p:spPr>
          <a:xfrm rot="20884962">
            <a:off x="10559365" y="4528055"/>
            <a:ext cx="1255038" cy="1670439"/>
          </a:xfrm>
          <a:prstGeom prst="rect">
            <a:avLst/>
          </a:prstGeom>
        </p:spPr>
      </p:pic>
    </p:spTree>
    <p:extLst>
      <p:ext uri="{BB962C8B-B14F-4D97-AF65-F5344CB8AC3E}">
        <p14:creationId xmlns:p14="http://schemas.microsoft.com/office/powerpoint/2010/main" val="242304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34E3-1010-6E6C-A9A1-4969B936A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1F7A7-C935-063E-AEE8-216421E84706}"/>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Assessment Information</a:t>
            </a:r>
          </a:p>
        </p:txBody>
      </p:sp>
      <p:sp>
        <p:nvSpPr>
          <p:cNvPr id="3" name="Content Placeholder 2">
            <a:extLst>
              <a:ext uri="{FF2B5EF4-FFF2-40B4-BE49-F238E27FC236}">
                <a16:creationId xmlns:a16="http://schemas.microsoft.com/office/drawing/2014/main" id="{3117199C-D3D1-3C0D-3B6E-28B8D36BD27A}"/>
              </a:ext>
            </a:extLst>
          </p:cNvPr>
          <p:cNvSpPr>
            <a:spLocks noGrp="1"/>
          </p:cNvSpPr>
          <p:nvPr>
            <p:ph idx="1"/>
          </p:nvPr>
        </p:nvSpPr>
        <p:spPr>
          <a:xfrm>
            <a:off x="320040" y="1840152"/>
            <a:ext cx="7963989"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BCC0D91-C65D-43C7-B581-85FF3970A260}"/>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8" name="TextBox 7">
            <a:extLst>
              <a:ext uri="{FF2B5EF4-FFF2-40B4-BE49-F238E27FC236}">
                <a16:creationId xmlns:a16="http://schemas.microsoft.com/office/drawing/2014/main" id="{C2EBADFC-8CA0-FBC7-6FE0-559322CAAAA3}"/>
              </a:ext>
            </a:extLst>
          </p:cNvPr>
          <p:cNvSpPr txBox="1"/>
          <p:nvPr/>
        </p:nvSpPr>
        <p:spPr>
          <a:xfrm>
            <a:off x="511628" y="1936127"/>
            <a:ext cx="7641771" cy="3785652"/>
          </a:xfrm>
          <a:prstGeom prst="rect">
            <a:avLst/>
          </a:prstGeom>
          <a:noFill/>
        </p:spPr>
        <p:txBody>
          <a:bodyPr wrap="square">
            <a:spAutoFit/>
          </a:bodyPr>
          <a:lstStyle/>
          <a:p>
            <a:r>
              <a:rPr lang="en-GB" sz="2000" b="1" dirty="0">
                <a:solidFill>
                  <a:schemeClr val="bg1"/>
                </a:solidFill>
              </a:rPr>
              <a:t>How is the course assessed? </a:t>
            </a:r>
            <a:endParaRPr lang="en-GB" sz="2000" dirty="0">
              <a:solidFill>
                <a:schemeClr val="bg1"/>
              </a:solidFill>
            </a:endParaRPr>
          </a:p>
          <a:p>
            <a:r>
              <a:rPr lang="en-GB" sz="2000" dirty="0">
                <a:solidFill>
                  <a:schemeClr val="bg1"/>
                </a:solidFill>
              </a:rPr>
              <a:t>1. The Physical Environment - written examination 37.5% of qualification </a:t>
            </a:r>
          </a:p>
          <a:p>
            <a:r>
              <a:rPr lang="en-GB" sz="2000" dirty="0">
                <a:solidFill>
                  <a:schemeClr val="bg1"/>
                </a:solidFill>
              </a:rPr>
              <a:t>2. The Human Environment - written examination 37.5% of qualification </a:t>
            </a:r>
          </a:p>
          <a:p>
            <a:r>
              <a:rPr lang="en-GB" sz="2000" dirty="0">
                <a:solidFill>
                  <a:schemeClr val="bg1"/>
                </a:solidFill>
              </a:rPr>
              <a:t>3. Geographical Investigations externally assessed written exam 25 % of qualification </a:t>
            </a:r>
          </a:p>
          <a:p>
            <a:endParaRPr lang="en-GB" sz="2000" dirty="0">
              <a:solidFill>
                <a:schemeClr val="bg1"/>
              </a:solidFill>
              <a:latin typeface="Arial"/>
              <a:cs typeface="Arial"/>
            </a:endParaRPr>
          </a:p>
          <a:p>
            <a:r>
              <a:rPr lang="en-GB" sz="2000" b="1" dirty="0">
                <a:solidFill>
                  <a:schemeClr val="bg1"/>
                </a:solidFill>
                <a:cs typeface="Arial"/>
              </a:rPr>
              <a:t>Types of question on the exam.</a:t>
            </a:r>
          </a:p>
          <a:p>
            <a:r>
              <a:rPr lang="en-GB" sz="2000" dirty="0">
                <a:solidFill>
                  <a:schemeClr val="bg1"/>
                </a:solidFill>
              </a:rPr>
              <a:t>Multiple-choice questions, short open response questions, calculations and extended writing.</a:t>
            </a:r>
          </a:p>
          <a:p>
            <a:r>
              <a:rPr lang="en-GB" sz="2000" dirty="0">
                <a:solidFill>
                  <a:schemeClr val="bg1"/>
                </a:solidFill>
              </a:rPr>
              <a:t>Marks are also awarded for spelling, punctuation, grammar and use of specialist terminology.</a:t>
            </a:r>
            <a:endParaRPr lang="en-GB" sz="2000" b="1" dirty="0">
              <a:solidFill>
                <a:schemeClr val="bg1"/>
              </a:solidFill>
              <a:cs typeface="Arial"/>
            </a:endParaRPr>
          </a:p>
        </p:txBody>
      </p:sp>
      <p:pic>
        <p:nvPicPr>
          <p:cNvPr id="11" name="Picture 10" descr="http://www.bmilner.dudley.sch.uk/docs/images/departments/geography/Geography10.jpg">
            <a:extLst>
              <a:ext uri="{FF2B5EF4-FFF2-40B4-BE49-F238E27FC236}">
                <a16:creationId xmlns:a16="http://schemas.microsoft.com/office/drawing/2014/main" id="{5020DF51-FDEF-8059-AC1F-CC1973B36E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72952" y="4291371"/>
            <a:ext cx="3016277" cy="1775425"/>
          </a:xfrm>
          <a:prstGeom prst="rect">
            <a:avLst/>
          </a:prstGeom>
          <a:noFill/>
          <a:ln>
            <a:noFill/>
          </a:ln>
        </p:spPr>
      </p:pic>
      <p:pic>
        <p:nvPicPr>
          <p:cNvPr id="12" name="Content Placeholder 3">
            <a:extLst>
              <a:ext uri="{FF2B5EF4-FFF2-40B4-BE49-F238E27FC236}">
                <a16:creationId xmlns:a16="http://schemas.microsoft.com/office/drawing/2014/main" id="{24DD41D6-8BB3-CE3E-EEF7-C1DECCE3B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2952" y="1804573"/>
            <a:ext cx="2907420" cy="2180565"/>
          </a:xfrm>
          <a:prstGeom prst="rect">
            <a:avLst/>
          </a:prstGeom>
        </p:spPr>
      </p:pic>
    </p:spTree>
    <p:extLst>
      <p:ext uri="{BB962C8B-B14F-4D97-AF65-F5344CB8AC3E}">
        <p14:creationId xmlns:p14="http://schemas.microsoft.com/office/powerpoint/2010/main" val="241113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8391-292D-126E-EF0C-C959AAF93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130EC-8515-2300-69CC-3B36B4DB363A}"/>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Extra Curricular Opportunities</a:t>
            </a:r>
          </a:p>
        </p:txBody>
      </p:sp>
      <p:sp>
        <p:nvSpPr>
          <p:cNvPr id="3" name="Content Placeholder 2">
            <a:extLst>
              <a:ext uri="{FF2B5EF4-FFF2-40B4-BE49-F238E27FC236}">
                <a16:creationId xmlns:a16="http://schemas.microsoft.com/office/drawing/2014/main" id="{E3CBDB6B-3974-510B-DB06-479AE7E7DAF7}"/>
              </a:ext>
            </a:extLst>
          </p:cNvPr>
          <p:cNvSpPr>
            <a:spLocks noGrp="1"/>
          </p:cNvSpPr>
          <p:nvPr>
            <p:ph idx="1"/>
          </p:nvPr>
        </p:nvSpPr>
        <p:spPr>
          <a:xfrm>
            <a:off x="320040" y="1840152"/>
            <a:ext cx="8747760"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434BCC-A621-53B2-E897-9B20607F723C}"/>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6" name="TextBox 5">
            <a:extLst>
              <a:ext uri="{FF2B5EF4-FFF2-40B4-BE49-F238E27FC236}">
                <a16:creationId xmlns:a16="http://schemas.microsoft.com/office/drawing/2014/main" id="{63DBB6F8-0295-1C71-4709-10B707305D25}"/>
              </a:ext>
            </a:extLst>
          </p:cNvPr>
          <p:cNvSpPr txBox="1"/>
          <p:nvPr/>
        </p:nvSpPr>
        <p:spPr>
          <a:xfrm>
            <a:off x="477230" y="1962100"/>
            <a:ext cx="8830056" cy="4072910"/>
          </a:xfrm>
          <a:prstGeom prst="rect">
            <a:avLst/>
          </a:prstGeom>
          <a:noFill/>
        </p:spPr>
        <p:txBody>
          <a:bodyPr wrap="square">
            <a:spAutoFit/>
          </a:bodyPr>
          <a:lstStyle/>
          <a:p>
            <a:pPr marL="12700" marR="414020">
              <a:lnSpc>
                <a:spcPct val="100000"/>
              </a:lnSpc>
              <a:spcBef>
                <a:spcPts val="100"/>
              </a:spcBef>
            </a:pPr>
            <a:r>
              <a:rPr lang="en-GB" dirty="0">
                <a:solidFill>
                  <a:schemeClr val="bg1"/>
                </a:solidFill>
                <a:latin typeface="Arial"/>
                <a:cs typeface="Arial"/>
              </a:rPr>
              <a:t>Whilst studying Geography students will have the opportunity to be involved with the following extra curricular groups</a:t>
            </a:r>
          </a:p>
          <a:p>
            <a:pPr marL="12700" marR="414020">
              <a:lnSpc>
                <a:spcPct val="100000"/>
              </a:lnSpc>
              <a:spcBef>
                <a:spcPts val="100"/>
              </a:spcBef>
            </a:pPr>
            <a:endParaRPr lang="en-GB" sz="1800" dirty="0">
              <a:solidFill>
                <a:schemeClr val="bg1"/>
              </a:solidFill>
              <a:latin typeface="Arial"/>
              <a:cs typeface="Arial"/>
            </a:endParaRPr>
          </a:p>
          <a:p>
            <a:pPr marL="12700" marR="414020">
              <a:lnSpc>
                <a:spcPct val="100000"/>
              </a:lnSpc>
              <a:spcBef>
                <a:spcPts val="100"/>
              </a:spcBef>
            </a:pPr>
            <a:r>
              <a:rPr lang="en-GB" sz="1800" b="1" dirty="0">
                <a:solidFill>
                  <a:schemeClr val="bg1"/>
                </a:solidFill>
                <a:latin typeface="Arial"/>
                <a:cs typeface="Arial"/>
              </a:rPr>
              <a:t>Fair trade Grou</a:t>
            </a:r>
            <a:r>
              <a:rPr lang="en-GB" b="1" dirty="0">
                <a:solidFill>
                  <a:schemeClr val="bg1"/>
                </a:solidFill>
                <a:latin typeface="Arial"/>
                <a:cs typeface="Arial"/>
              </a:rPr>
              <a:t>p </a:t>
            </a:r>
            <a:r>
              <a:rPr lang="en-GB" dirty="0">
                <a:solidFill>
                  <a:schemeClr val="bg1"/>
                </a:solidFill>
                <a:latin typeface="Arial"/>
                <a:cs typeface="Arial"/>
              </a:rPr>
              <a:t>– understanding the role we have in reducing exploitation of our planet’s resources and fair trade for all. </a:t>
            </a:r>
            <a:endParaRPr lang="en-GB" sz="1800" dirty="0">
              <a:solidFill>
                <a:schemeClr val="bg1"/>
              </a:solidFill>
              <a:latin typeface="Arial"/>
              <a:cs typeface="Arial"/>
            </a:endParaRPr>
          </a:p>
          <a:p>
            <a:pPr marL="12700" marR="414020">
              <a:lnSpc>
                <a:spcPct val="100000"/>
              </a:lnSpc>
              <a:spcBef>
                <a:spcPts val="100"/>
              </a:spcBef>
            </a:pPr>
            <a:endParaRPr lang="en-GB" sz="1800" dirty="0">
              <a:solidFill>
                <a:schemeClr val="bg1"/>
              </a:solidFill>
              <a:latin typeface="Arial"/>
              <a:cs typeface="Arial"/>
            </a:endParaRPr>
          </a:p>
          <a:p>
            <a:pPr marL="12700" marR="414020">
              <a:lnSpc>
                <a:spcPct val="100000"/>
              </a:lnSpc>
              <a:spcBef>
                <a:spcPts val="100"/>
              </a:spcBef>
            </a:pPr>
            <a:r>
              <a:rPr lang="en-GB" sz="1800" b="1" dirty="0">
                <a:solidFill>
                  <a:schemeClr val="bg1"/>
                </a:solidFill>
                <a:latin typeface="Arial"/>
                <a:cs typeface="Arial"/>
              </a:rPr>
              <a:t>Weather watchers </a:t>
            </a:r>
            <a:r>
              <a:rPr lang="en-GB" sz="1800" dirty="0">
                <a:solidFill>
                  <a:schemeClr val="bg1"/>
                </a:solidFill>
                <a:latin typeface="Arial"/>
                <a:cs typeface="Arial"/>
              </a:rPr>
              <a:t>– observing and recording daily weather, analysing data and using weather instruments.</a:t>
            </a:r>
          </a:p>
          <a:p>
            <a:pPr marL="12700" marR="414020">
              <a:lnSpc>
                <a:spcPct val="100000"/>
              </a:lnSpc>
              <a:spcBef>
                <a:spcPts val="100"/>
              </a:spcBef>
            </a:pPr>
            <a:endParaRPr lang="en-GB" sz="1800" dirty="0">
              <a:solidFill>
                <a:schemeClr val="bg1"/>
              </a:solidFill>
              <a:latin typeface="Arial"/>
              <a:cs typeface="Arial"/>
            </a:endParaRPr>
          </a:p>
          <a:p>
            <a:pPr marL="12700" marR="414020">
              <a:lnSpc>
                <a:spcPct val="100000"/>
              </a:lnSpc>
              <a:spcBef>
                <a:spcPts val="100"/>
              </a:spcBef>
            </a:pPr>
            <a:r>
              <a:rPr lang="en-GB" sz="1800" b="1" dirty="0">
                <a:solidFill>
                  <a:schemeClr val="bg1"/>
                </a:solidFill>
                <a:latin typeface="Arial"/>
                <a:cs typeface="Arial"/>
              </a:rPr>
              <a:t>Environmental Group </a:t>
            </a:r>
            <a:r>
              <a:rPr lang="en-GB" sz="1800" dirty="0">
                <a:solidFill>
                  <a:schemeClr val="bg1"/>
                </a:solidFill>
                <a:latin typeface="Arial"/>
                <a:cs typeface="Arial"/>
              </a:rPr>
              <a:t>– understanding the current crisis faced by </a:t>
            </a:r>
            <a:r>
              <a:rPr lang="en-GB" dirty="0">
                <a:solidFill>
                  <a:schemeClr val="bg1"/>
                </a:solidFill>
                <a:latin typeface="Arial"/>
                <a:cs typeface="Arial"/>
              </a:rPr>
              <a:t>Planet Earth and </a:t>
            </a:r>
            <a:r>
              <a:rPr lang="en-GB" sz="1800" dirty="0">
                <a:solidFill>
                  <a:schemeClr val="bg1"/>
                </a:solidFill>
                <a:latin typeface="Arial"/>
                <a:cs typeface="Arial"/>
              </a:rPr>
              <a:t>campaigning and encouraging for change.</a:t>
            </a:r>
            <a:endParaRPr lang="en-GB" dirty="0">
              <a:solidFill>
                <a:schemeClr val="bg1"/>
              </a:solidFill>
              <a:latin typeface="Arial"/>
              <a:cs typeface="Arial"/>
            </a:endParaRPr>
          </a:p>
          <a:p>
            <a:pPr marL="12700" marR="414020">
              <a:lnSpc>
                <a:spcPct val="100000"/>
              </a:lnSpc>
              <a:spcBef>
                <a:spcPts val="100"/>
              </a:spcBef>
            </a:pPr>
            <a:endParaRPr lang="en-GB" b="1" dirty="0">
              <a:solidFill>
                <a:schemeClr val="bg1"/>
              </a:solidFill>
              <a:latin typeface="Arial"/>
              <a:cs typeface="Arial"/>
            </a:endParaRPr>
          </a:p>
          <a:p>
            <a:pPr marL="12700" marR="414020">
              <a:lnSpc>
                <a:spcPct val="100000"/>
              </a:lnSpc>
              <a:spcBef>
                <a:spcPts val="100"/>
              </a:spcBef>
            </a:pPr>
            <a:r>
              <a:rPr lang="en-GB" sz="1800" b="1" dirty="0">
                <a:solidFill>
                  <a:schemeClr val="bg1"/>
                </a:solidFill>
                <a:latin typeface="Arial"/>
                <a:cs typeface="Arial"/>
              </a:rPr>
              <a:t>Residential </a:t>
            </a:r>
            <a:r>
              <a:rPr lang="en-GB" sz="1800" dirty="0">
                <a:solidFill>
                  <a:schemeClr val="bg1"/>
                </a:solidFill>
                <a:latin typeface="Arial"/>
                <a:cs typeface="Arial"/>
              </a:rPr>
              <a:t>– a week conducting fieldwork in areas beyond the West Midlands to greater understand the Physical and Human Geography of the UK</a:t>
            </a:r>
            <a:endParaRPr lang="en-GB" dirty="0">
              <a:solidFill>
                <a:schemeClr val="bg1"/>
              </a:solidFill>
            </a:endParaRPr>
          </a:p>
        </p:txBody>
      </p:sp>
      <p:pic>
        <p:nvPicPr>
          <p:cNvPr id="7" name="Picture 6">
            <a:extLst>
              <a:ext uri="{FF2B5EF4-FFF2-40B4-BE49-F238E27FC236}">
                <a16:creationId xmlns:a16="http://schemas.microsoft.com/office/drawing/2014/main" id="{F96A2F5C-4C29-857E-1B6F-365762BCDE6E}"/>
              </a:ext>
            </a:extLst>
          </p:cNvPr>
          <p:cNvPicPr>
            <a:picLocks noChangeAspect="1"/>
          </p:cNvPicPr>
          <p:nvPr/>
        </p:nvPicPr>
        <p:blipFill rotWithShape="1">
          <a:blip r:embed="rId2"/>
          <a:srcRect r="16108" b="16511"/>
          <a:stretch/>
        </p:blipFill>
        <p:spPr>
          <a:xfrm>
            <a:off x="9994658" y="1850248"/>
            <a:ext cx="1438318" cy="1335512"/>
          </a:xfrm>
          <a:prstGeom prst="rect">
            <a:avLst/>
          </a:prstGeom>
        </p:spPr>
      </p:pic>
      <p:pic>
        <p:nvPicPr>
          <p:cNvPr id="8" name="Picture 7">
            <a:extLst>
              <a:ext uri="{FF2B5EF4-FFF2-40B4-BE49-F238E27FC236}">
                <a16:creationId xmlns:a16="http://schemas.microsoft.com/office/drawing/2014/main" id="{35853445-7EC8-B281-9838-3EE37A762313}"/>
              </a:ext>
            </a:extLst>
          </p:cNvPr>
          <p:cNvPicPr>
            <a:picLocks noChangeAspect="1"/>
          </p:cNvPicPr>
          <p:nvPr/>
        </p:nvPicPr>
        <p:blipFill rotWithShape="1">
          <a:blip r:embed="rId3">
            <a:extLst>
              <a:ext uri="{28A0092B-C50C-407E-A947-70E740481C1C}">
                <a14:useLocalDpi xmlns:a14="http://schemas.microsoft.com/office/drawing/2010/main" val="0"/>
              </a:ext>
            </a:extLst>
          </a:blip>
          <a:srcRect b="733"/>
          <a:stretch/>
        </p:blipFill>
        <p:spPr>
          <a:xfrm>
            <a:off x="9994658" y="235833"/>
            <a:ext cx="1438318" cy="1543541"/>
          </a:xfrm>
          <a:prstGeom prst="rect">
            <a:avLst/>
          </a:prstGeom>
        </p:spPr>
      </p:pic>
      <p:pic>
        <p:nvPicPr>
          <p:cNvPr id="9" name="Picture 8">
            <a:extLst>
              <a:ext uri="{FF2B5EF4-FFF2-40B4-BE49-F238E27FC236}">
                <a16:creationId xmlns:a16="http://schemas.microsoft.com/office/drawing/2014/main" id="{FFADABA0-F0DB-4D77-0B13-EC67D1509C9B}"/>
              </a:ext>
            </a:extLst>
          </p:cNvPr>
          <p:cNvPicPr>
            <a:picLocks noChangeAspect="1"/>
          </p:cNvPicPr>
          <p:nvPr/>
        </p:nvPicPr>
        <p:blipFill rotWithShape="1">
          <a:blip r:embed="rId4">
            <a:extLst>
              <a:ext uri="{28A0092B-C50C-407E-A947-70E740481C1C}">
                <a14:useLocalDpi xmlns:a14="http://schemas.microsoft.com/office/drawing/2010/main" val="0"/>
              </a:ext>
            </a:extLst>
          </a:blip>
          <a:srcRect t="10000" r="3791" b="4666"/>
          <a:stretch/>
        </p:blipFill>
        <p:spPr>
          <a:xfrm>
            <a:off x="9994658" y="3185760"/>
            <a:ext cx="1438318" cy="1302000"/>
          </a:xfrm>
          <a:prstGeom prst="rect">
            <a:avLst/>
          </a:prstGeom>
        </p:spPr>
      </p:pic>
      <p:pic>
        <p:nvPicPr>
          <p:cNvPr id="10" name="Picture 2" descr="C:\Users\ahubbard\Pictures\2014-04-06 Yorkshire 2014\Yorkshire 2014 049.JPG">
            <a:extLst>
              <a:ext uri="{FF2B5EF4-FFF2-40B4-BE49-F238E27FC236}">
                <a16:creationId xmlns:a16="http://schemas.microsoft.com/office/drawing/2014/main" id="{E56C09B7-270D-7A7C-2FEC-B0377F271C1E}"/>
              </a:ext>
            </a:extLst>
          </p:cNvPr>
          <p:cNvPicPr>
            <a:picLocks noChangeAspect="1" noChangeArrowheads="1"/>
          </p:cNvPicPr>
          <p:nvPr/>
        </p:nvPicPr>
        <p:blipFill>
          <a:blip r:embed="rId5" cstate="print"/>
          <a:srcRect/>
          <a:stretch>
            <a:fillRect/>
          </a:stretch>
        </p:blipFill>
        <p:spPr bwMode="auto">
          <a:xfrm>
            <a:off x="9605991" y="4615619"/>
            <a:ext cx="1968500" cy="1476375"/>
          </a:xfrm>
          <a:prstGeom prst="rect">
            <a:avLst/>
          </a:prstGeom>
          <a:noFill/>
        </p:spPr>
      </p:pic>
    </p:spTree>
    <p:extLst>
      <p:ext uri="{BB962C8B-B14F-4D97-AF65-F5344CB8AC3E}">
        <p14:creationId xmlns:p14="http://schemas.microsoft.com/office/powerpoint/2010/main" val="324293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DFEE-2960-1656-F27B-8C49F4FFE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CDA90-EB59-D7BC-E44F-8CD6F2EE4148}"/>
              </a:ext>
            </a:extLst>
          </p:cNvPr>
          <p:cNvSpPr>
            <a:spLocks noGrp="1"/>
          </p:cNvSpPr>
          <p:nvPr>
            <p:ph type="title"/>
          </p:nvPr>
        </p:nvSpPr>
        <p:spPr>
          <a:xfrm>
            <a:off x="838200" y="365125"/>
            <a:ext cx="6825343" cy="969899"/>
          </a:xfrm>
          <a:ln w="38100">
            <a:solidFill>
              <a:schemeClr val="bg1"/>
            </a:solidFill>
          </a:ln>
        </p:spPr>
        <p:txBody>
          <a:bodyPr>
            <a:normAutofit fontScale="90000"/>
          </a:bodyPr>
          <a:lstStyle/>
          <a:p>
            <a:pPr algn="ctr"/>
            <a:r>
              <a:rPr lang="en-GB" sz="3600" dirty="0">
                <a:latin typeface="Arial" panose="020B0604020202020204" pitchFamily="34" charset="0"/>
                <a:cs typeface="Arial" panose="020B0604020202020204" pitchFamily="34" charset="0"/>
              </a:rPr>
              <a:t>Next Steps and Career Pathways</a:t>
            </a:r>
          </a:p>
        </p:txBody>
      </p:sp>
      <p:sp>
        <p:nvSpPr>
          <p:cNvPr id="3" name="Content Placeholder 2">
            <a:extLst>
              <a:ext uri="{FF2B5EF4-FFF2-40B4-BE49-F238E27FC236}">
                <a16:creationId xmlns:a16="http://schemas.microsoft.com/office/drawing/2014/main" id="{A4087E14-0194-5771-E91A-2D0A399D2A93}"/>
              </a:ext>
            </a:extLst>
          </p:cNvPr>
          <p:cNvSpPr>
            <a:spLocks noGrp="1"/>
          </p:cNvSpPr>
          <p:nvPr>
            <p:ph idx="1"/>
          </p:nvPr>
        </p:nvSpPr>
        <p:spPr>
          <a:xfrm>
            <a:off x="320040" y="1840153"/>
            <a:ext cx="7343503" cy="4266734"/>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456ED28-55E7-CD40-174D-AC4EA0054A03}"/>
              </a:ext>
            </a:extLst>
          </p:cNvPr>
          <p:cNvSpPr txBox="1"/>
          <p:nvPr/>
        </p:nvSpPr>
        <p:spPr>
          <a:xfrm>
            <a:off x="320040" y="6344422"/>
            <a:ext cx="8167458" cy="369332"/>
          </a:xfrm>
          <a:prstGeom prst="rect">
            <a:avLst/>
          </a:prstGeom>
          <a:noFill/>
          <a:ln w="38100">
            <a:solidFill>
              <a:schemeClr val="bg1"/>
            </a:solidFill>
          </a:ln>
        </p:spPr>
        <p:txBody>
          <a:bodyPr wrap="square" rtlCol="0">
            <a:spAutoFit/>
          </a:bodyPr>
          <a:lstStyle/>
          <a:p>
            <a:r>
              <a:rPr lang="en-GB" b="1" i="1" dirty="0">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dirty="0">
                <a:solidFill>
                  <a:schemeClr val="bg1"/>
                </a:solidFill>
              </a:rPr>
              <a:t>’</a:t>
            </a:r>
          </a:p>
        </p:txBody>
      </p:sp>
      <p:sp>
        <p:nvSpPr>
          <p:cNvPr id="6" name="TextBox 5">
            <a:extLst>
              <a:ext uri="{FF2B5EF4-FFF2-40B4-BE49-F238E27FC236}">
                <a16:creationId xmlns:a16="http://schemas.microsoft.com/office/drawing/2014/main" id="{816F56B3-2816-BE73-DD49-28681474E907}"/>
              </a:ext>
            </a:extLst>
          </p:cNvPr>
          <p:cNvSpPr txBox="1"/>
          <p:nvPr/>
        </p:nvSpPr>
        <p:spPr>
          <a:xfrm>
            <a:off x="455458" y="1941891"/>
            <a:ext cx="7610855" cy="3901068"/>
          </a:xfrm>
          <a:prstGeom prst="rect">
            <a:avLst/>
          </a:prstGeom>
          <a:noFill/>
        </p:spPr>
        <p:txBody>
          <a:bodyPr wrap="square">
            <a:spAutoFit/>
          </a:bodyPr>
          <a:lstStyle/>
          <a:p>
            <a:pPr marL="12700" marR="414020">
              <a:lnSpc>
                <a:spcPct val="100000"/>
              </a:lnSpc>
              <a:spcBef>
                <a:spcPts val="100"/>
              </a:spcBef>
            </a:pPr>
            <a:r>
              <a:rPr lang="en-GB" sz="2000" spc="-20" dirty="0">
                <a:solidFill>
                  <a:schemeClr val="bg1"/>
                </a:solidFill>
                <a:latin typeface="Arial"/>
                <a:cs typeface="Arial"/>
              </a:rPr>
              <a:t>Compared to other subjects, Geography students are among the most employable. They possess the skills employers are looking for. </a:t>
            </a:r>
          </a:p>
          <a:p>
            <a:pPr marL="12700" marR="414020">
              <a:lnSpc>
                <a:spcPct val="100000"/>
              </a:lnSpc>
              <a:spcBef>
                <a:spcPts val="100"/>
              </a:spcBef>
            </a:pPr>
            <a:endParaRPr lang="en-GB" sz="2000" b="1" spc="-20" dirty="0">
              <a:solidFill>
                <a:schemeClr val="bg1"/>
              </a:solidFill>
              <a:latin typeface="Arial"/>
              <a:cs typeface="Arial"/>
            </a:endParaRPr>
          </a:p>
          <a:p>
            <a:pPr marL="12700" marR="414020">
              <a:lnSpc>
                <a:spcPct val="100000"/>
              </a:lnSpc>
              <a:spcBef>
                <a:spcPts val="100"/>
              </a:spcBef>
            </a:pPr>
            <a:r>
              <a:rPr lang="en-GB" sz="2000" b="1" spc="-20" dirty="0">
                <a:solidFill>
                  <a:schemeClr val="bg1"/>
                </a:solidFill>
                <a:latin typeface="Arial"/>
                <a:cs typeface="Arial"/>
              </a:rPr>
              <a:t>Geographers are:- </a:t>
            </a:r>
            <a:r>
              <a:rPr lang="en-GB" sz="2000" spc="-20" dirty="0">
                <a:solidFill>
                  <a:schemeClr val="bg1"/>
                </a:solidFill>
                <a:latin typeface="Arial"/>
                <a:cs typeface="Arial"/>
              </a:rPr>
              <a:t>            	</a:t>
            </a:r>
            <a:r>
              <a:rPr lang="en-GB" sz="2000" b="1" spc="-20" dirty="0">
                <a:solidFill>
                  <a:schemeClr val="bg1"/>
                </a:solidFill>
                <a:latin typeface="Arial"/>
                <a:cs typeface="Arial"/>
              </a:rPr>
              <a:t>Geographers learn how  to:-</a:t>
            </a:r>
          </a:p>
          <a:p>
            <a:pPr marL="298450" marR="414020" indent="-285750">
              <a:lnSpc>
                <a:spcPct val="100000"/>
              </a:lnSpc>
              <a:spcBef>
                <a:spcPts val="100"/>
              </a:spcBef>
              <a:buFont typeface="Arial" panose="020B0604020202020204" pitchFamily="34" charset="0"/>
              <a:buChar char="•"/>
            </a:pPr>
            <a:r>
              <a:rPr lang="en-GB" sz="2000" spc="-20" dirty="0">
                <a:solidFill>
                  <a:schemeClr val="bg1"/>
                </a:solidFill>
                <a:latin typeface="Arial"/>
                <a:cs typeface="Arial"/>
              </a:rPr>
              <a:t>Good communicators		Write concise reports</a:t>
            </a:r>
          </a:p>
          <a:p>
            <a:pPr marL="298450" marR="414020" indent="-285750">
              <a:lnSpc>
                <a:spcPct val="100000"/>
              </a:lnSpc>
              <a:spcBef>
                <a:spcPts val="100"/>
              </a:spcBef>
              <a:buFont typeface="Arial" panose="020B0604020202020204" pitchFamily="34" charset="0"/>
              <a:buChar char="•"/>
            </a:pPr>
            <a:r>
              <a:rPr lang="en-GB" sz="2000" spc="-20" dirty="0">
                <a:solidFill>
                  <a:schemeClr val="bg1"/>
                </a:solidFill>
                <a:latin typeface="Arial"/>
                <a:cs typeface="Arial"/>
              </a:rPr>
              <a:t>Spatially aware		Handle data</a:t>
            </a:r>
          </a:p>
          <a:p>
            <a:pPr marL="298450" marR="414020" indent="-285750">
              <a:lnSpc>
                <a:spcPct val="100000"/>
              </a:lnSpc>
              <a:spcBef>
                <a:spcPts val="100"/>
              </a:spcBef>
              <a:buFont typeface="Arial" panose="020B0604020202020204" pitchFamily="34" charset="0"/>
              <a:buChar char="•"/>
            </a:pPr>
            <a:r>
              <a:rPr lang="en-GB" sz="2000" spc="-20" dirty="0">
                <a:solidFill>
                  <a:schemeClr val="bg1"/>
                </a:solidFill>
                <a:latin typeface="Arial"/>
                <a:cs typeface="Arial"/>
              </a:rPr>
              <a:t>Problem solvers		Ask questions</a:t>
            </a:r>
          </a:p>
          <a:p>
            <a:pPr marL="298450" marR="414020" indent="-285750">
              <a:lnSpc>
                <a:spcPct val="100000"/>
              </a:lnSpc>
              <a:spcBef>
                <a:spcPts val="100"/>
              </a:spcBef>
              <a:buFont typeface="Arial" panose="020B0604020202020204" pitchFamily="34" charset="0"/>
              <a:buChar char="•"/>
            </a:pPr>
            <a:r>
              <a:rPr lang="en-GB" sz="2000" spc="-20" dirty="0">
                <a:solidFill>
                  <a:schemeClr val="bg1"/>
                </a:solidFill>
                <a:latin typeface="Arial"/>
                <a:cs typeface="Arial"/>
              </a:rPr>
              <a:t>Work as part of a team	Make decisions</a:t>
            </a:r>
          </a:p>
          <a:p>
            <a:pPr marL="298450" marR="414020" indent="-285750">
              <a:lnSpc>
                <a:spcPct val="100000"/>
              </a:lnSpc>
              <a:spcBef>
                <a:spcPts val="100"/>
              </a:spcBef>
              <a:buFont typeface="Arial" panose="020B0604020202020204" pitchFamily="34" charset="0"/>
              <a:buChar char="•"/>
            </a:pPr>
            <a:r>
              <a:rPr lang="en-GB" sz="2000" spc="-20" dirty="0">
                <a:solidFill>
                  <a:schemeClr val="bg1"/>
                </a:solidFill>
                <a:latin typeface="Arial"/>
                <a:cs typeface="Arial"/>
              </a:rPr>
              <a:t>Computer literate		Analyse information</a:t>
            </a:r>
          </a:p>
          <a:p>
            <a:pPr marL="298450" marR="414020" indent="-285750">
              <a:lnSpc>
                <a:spcPct val="100000"/>
              </a:lnSpc>
              <a:spcBef>
                <a:spcPts val="100"/>
              </a:spcBef>
              <a:buFont typeface="Arial" panose="020B0604020202020204" pitchFamily="34" charset="0"/>
              <a:buChar char="•"/>
            </a:pPr>
            <a:r>
              <a:rPr lang="en-GB" sz="2000" spc="-20" dirty="0">
                <a:solidFill>
                  <a:schemeClr val="bg1"/>
                </a:solidFill>
                <a:latin typeface="Arial"/>
                <a:cs typeface="Arial"/>
              </a:rPr>
              <a:t>Flexible thinkers		Organise themselves</a:t>
            </a:r>
          </a:p>
          <a:p>
            <a:pPr marL="12700" marR="414020">
              <a:lnSpc>
                <a:spcPct val="100000"/>
              </a:lnSpc>
              <a:spcBef>
                <a:spcPts val="100"/>
              </a:spcBef>
            </a:pPr>
            <a:r>
              <a:rPr lang="en-GB" sz="2000" spc="-20" dirty="0">
                <a:solidFill>
                  <a:schemeClr val="bg1"/>
                </a:solidFill>
                <a:latin typeface="Arial"/>
                <a:cs typeface="Arial"/>
              </a:rPr>
              <a:t>				Think creatively </a:t>
            </a:r>
          </a:p>
        </p:txBody>
      </p:sp>
      <p:pic>
        <p:nvPicPr>
          <p:cNvPr id="7" name="Picture 6">
            <a:extLst>
              <a:ext uri="{FF2B5EF4-FFF2-40B4-BE49-F238E27FC236}">
                <a16:creationId xmlns:a16="http://schemas.microsoft.com/office/drawing/2014/main" id="{1B63AE15-895C-52CC-6FAE-C07C01425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835" y="142842"/>
            <a:ext cx="2884982" cy="1871619"/>
          </a:xfrm>
          <a:prstGeom prst="rect">
            <a:avLst/>
          </a:prstGeom>
        </p:spPr>
      </p:pic>
      <p:pic>
        <p:nvPicPr>
          <p:cNvPr id="8" name="Content Placeholder 8" descr="Graphical user interface, text, application&#10;&#10;Description automatically generated">
            <a:extLst>
              <a:ext uri="{FF2B5EF4-FFF2-40B4-BE49-F238E27FC236}">
                <a16:creationId xmlns:a16="http://schemas.microsoft.com/office/drawing/2014/main" id="{AADBF8B8-2704-EDE8-9C3C-68DFC4C2CF31}"/>
              </a:ext>
            </a:extLst>
          </p:cNvPr>
          <p:cNvPicPr>
            <a:picLocks noChangeAspect="1"/>
          </p:cNvPicPr>
          <p:nvPr/>
        </p:nvPicPr>
        <p:blipFill rotWithShape="1">
          <a:blip r:embed="rId3"/>
          <a:srcRect l="20061" t="18460" r="16775" b="13994"/>
          <a:stretch/>
        </p:blipFill>
        <p:spPr>
          <a:xfrm>
            <a:off x="7798961" y="2116199"/>
            <a:ext cx="3179678" cy="2125156"/>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A28082AB-760A-9C3C-D21E-145638529E92}"/>
              </a:ext>
            </a:extLst>
          </p:cNvPr>
          <p:cNvPicPr>
            <a:picLocks noChangeAspect="1"/>
          </p:cNvPicPr>
          <p:nvPr/>
        </p:nvPicPr>
        <p:blipFill rotWithShape="1">
          <a:blip r:embed="rId4"/>
          <a:srcRect l="27728" t="17856" r="16717" b="7620"/>
          <a:stretch/>
        </p:blipFill>
        <p:spPr>
          <a:xfrm>
            <a:off x="8692283" y="4343093"/>
            <a:ext cx="3179677" cy="2286806"/>
          </a:xfrm>
          <a:prstGeom prst="rect">
            <a:avLst/>
          </a:prstGeom>
        </p:spPr>
      </p:pic>
    </p:spTree>
    <p:extLst>
      <p:ext uri="{BB962C8B-B14F-4D97-AF65-F5344CB8AC3E}">
        <p14:creationId xmlns:p14="http://schemas.microsoft.com/office/powerpoint/2010/main" val="370322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B50F-21F1-5A35-92A8-B4F32ED69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A89C4-3115-900D-E4E0-7A2F8E713E56}"/>
              </a:ext>
            </a:extLst>
          </p:cNvPr>
          <p:cNvSpPr>
            <a:spLocks noGrp="1"/>
          </p:cNvSpPr>
          <p:nvPr>
            <p:ph type="title"/>
          </p:nvPr>
        </p:nvSpPr>
        <p:spPr>
          <a:xfrm>
            <a:off x="838200" y="365125"/>
            <a:ext cx="10515600" cy="99733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Additional Information and Outcomes</a:t>
            </a:r>
          </a:p>
        </p:txBody>
      </p:sp>
      <p:sp>
        <p:nvSpPr>
          <p:cNvPr id="3" name="Content Placeholder 2">
            <a:extLst>
              <a:ext uri="{FF2B5EF4-FFF2-40B4-BE49-F238E27FC236}">
                <a16:creationId xmlns:a16="http://schemas.microsoft.com/office/drawing/2014/main" id="{D674E538-FF2F-ED7B-AC52-A53FFE80A909}"/>
              </a:ext>
            </a:extLst>
          </p:cNvPr>
          <p:cNvSpPr>
            <a:spLocks noGrp="1"/>
          </p:cNvSpPr>
          <p:nvPr>
            <p:ph idx="1"/>
          </p:nvPr>
        </p:nvSpPr>
        <p:spPr>
          <a:xfrm>
            <a:off x="195943" y="1578430"/>
            <a:ext cx="9982200" cy="4600302"/>
          </a:xfrm>
          <a:ln>
            <a:solidFill>
              <a:schemeClr val="bg1"/>
            </a:solidFill>
          </a:ln>
        </p:spPr>
        <p:txBody>
          <a:bodyPr vert="horz" lIns="91440" tIns="45720" rIns="91440" bIns="45720" rtlCol="0" anchor="t">
            <a:normAutofit fontScale="70000" lnSpcReduction="20000"/>
          </a:bodyPr>
          <a:lstStyle/>
          <a:p>
            <a:pPr marL="12700" marR="414020">
              <a:lnSpc>
                <a:spcPct val="100000"/>
              </a:lnSpc>
              <a:spcBef>
                <a:spcPts val="100"/>
              </a:spcBef>
            </a:pPr>
            <a:r>
              <a:rPr lang="en-GB" b="1" dirty="0">
                <a:latin typeface="Arial"/>
                <a:cs typeface="Arial"/>
              </a:rPr>
              <a:t>The department also offers</a:t>
            </a:r>
          </a:p>
          <a:p>
            <a:pPr marL="12700" marR="414020">
              <a:lnSpc>
                <a:spcPct val="100000"/>
              </a:lnSpc>
              <a:spcBef>
                <a:spcPts val="100"/>
              </a:spcBef>
            </a:pPr>
            <a:endParaRPr lang="en-GB" b="1" dirty="0">
              <a:latin typeface="Arial"/>
              <a:cs typeface="Arial"/>
            </a:endParaRPr>
          </a:p>
          <a:p>
            <a:pPr marL="298450" marR="414020" indent="-285750">
              <a:lnSpc>
                <a:spcPct val="100000"/>
              </a:lnSpc>
              <a:spcBef>
                <a:spcPts val="100"/>
              </a:spcBef>
              <a:buFont typeface="Wingdings" panose="05000000000000000000" pitchFamily="2" charset="2"/>
              <a:buChar char="v"/>
            </a:pPr>
            <a:r>
              <a:rPr lang="en-GB" b="1" dirty="0">
                <a:latin typeface="Arial"/>
                <a:cs typeface="Arial"/>
              </a:rPr>
              <a:t>A Humanities Study Hub </a:t>
            </a:r>
            <a:r>
              <a:rPr lang="en-GB" dirty="0">
                <a:latin typeface="Arial"/>
                <a:cs typeface="Arial"/>
              </a:rPr>
              <a:t>– a separate room for access to Geographical resources and IT equipment </a:t>
            </a:r>
          </a:p>
          <a:p>
            <a:pPr marL="12700" marR="414020">
              <a:lnSpc>
                <a:spcPct val="100000"/>
              </a:lnSpc>
              <a:spcBef>
                <a:spcPts val="100"/>
              </a:spcBef>
            </a:pPr>
            <a:endParaRPr lang="en-GB" dirty="0">
              <a:latin typeface="Arial"/>
              <a:cs typeface="Arial"/>
            </a:endParaRPr>
          </a:p>
          <a:p>
            <a:pPr marL="298450" marR="414020" indent="-285750">
              <a:lnSpc>
                <a:spcPct val="100000"/>
              </a:lnSpc>
              <a:spcBef>
                <a:spcPts val="100"/>
              </a:spcBef>
              <a:buFont typeface="Wingdings" panose="05000000000000000000" pitchFamily="2" charset="2"/>
              <a:buChar char="v"/>
            </a:pPr>
            <a:r>
              <a:rPr lang="en-GB" b="1" dirty="0">
                <a:latin typeface="Arial"/>
                <a:cs typeface="Arial"/>
              </a:rPr>
              <a:t>Sixth Form Mentoring Programme </a:t>
            </a:r>
            <a:r>
              <a:rPr lang="en-GB" dirty="0">
                <a:latin typeface="Arial"/>
                <a:cs typeface="Arial"/>
              </a:rPr>
              <a:t>– one to one coaching from learners who have already completed GCSE Geography.</a:t>
            </a:r>
          </a:p>
          <a:p>
            <a:pPr marL="12700" marR="414020">
              <a:lnSpc>
                <a:spcPct val="100000"/>
              </a:lnSpc>
              <a:spcBef>
                <a:spcPts val="100"/>
              </a:spcBef>
            </a:pPr>
            <a:endParaRPr lang="en-GB" b="1" dirty="0">
              <a:latin typeface="Arial"/>
              <a:cs typeface="Arial"/>
            </a:endParaRPr>
          </a:p>
          <a:p>
            <a:pPr marL="298450" marR="414020" indent="-285750">
              <a:lnSpc>
                <a:spcPct val="100000"/>
              </a:lnSpc>
              <a:spcBef>
                <a:spcPts val="100"/>
              </a:spcBef>
              <a:buFont typeface="Wingdings" panose="05000000000000000000" pitchFamily="2" charset="2"/>
              <a:buChar char="v"/>
            </a:pPr>
            <a:r>
              <a:rPr lang="en-GB" b="1" dirty="0">
                <a:latin typeface="Arial"/>
                <a:cs typeface="Arial"/>
              </a:rPr>
              <a:t>Careers vocational focus / opportunities </a:t>
            </a:r>
            <a:r>
              <a:rPr lang="en-GB" dirty="0">
                <a:latin typeface="Arial"/>
                <a:cs typeface="Arial"/>
              </a:rPr>
              <a:t>– incorporated throughout the course to teach the links between theoretical study and the world of work e.g. weather forecasting, water management, architecture and land use planning.</a:t>
            </a:r>
          </a:p>
          <a:p>
            <a:pPr marL="298450" marR="414020" indent="-285750">
              <a:lnSpc>
                <a:spcPct val="100000"/>
              </a:lnSpc>
              <a:spcBef>
                <a:spcPts val="100"/>
              </a:spcBef>
              <a:buFont typeface="Wingdings" panose="05000000000000000000" pitchFamily="2" charset="2"/>
              <a:buChar char="v"/>
            </a:pPr>
            <a:endParaRPr lang="en-GB" dirty="0">
              <a:latin typeface="Arial"/>
              <a:cs typeface="Arial"/>
            </a:endParaRPr>
          </a:p>
          <a:p>
            <a:pPr marL="298450" marR="414020" indent="-285750">
              <a:lnSpc>
                <a:spcPct val="100000"/>
              </a:lnSpc>
              <a:spcBef>
                <a:spcPts val="100"/>
              </a:spcBef>
              <a:buFont typeface="Wingdings" panose="05000000000000000000" pitchFamily="2" charset="2"/>
              <a:buChar char="v"/>
            </a:pPr>
            <a:r>
              <a:rPr lang="en-GB" b="1" dirty="0">
                <a:latin typeface="Arial"/>
                <a:cs typeface="Arial"/>
              </a:rPr>
              <a:t>Exam preparation </a:t>
            </a:r>
            <a:r>
              <a:rPr lang="en-GB" dirty="0">
                <a:latin typeface="Arial"/>
                <a:cs typeface="Arial"/>
              </a:rPr>
              <a:t>– department </a:t>
            </a:r>
          </a:p>
          <a:p>
            <a:pPr marL="12700" marR="414020">
              <a:lnSpc>
                <a:spcPct val="100000"/>
              </a:lnSpc>
              <a:spcBef>
                <a:spcPts val="100"/>
              </a:spcBef>
            </a:pPr>
            <a:r>
              <a:rPr lang="en-GB" dirty="0">
                <a:latin typeface="Arial"/>
                <a:cs typeface="Arial"/>
              </a:rPr>
              <a:t>     produced revision resources, online </a:t>
            </a:r>
          </a:p>
          <a:p>
            <a:pPr marL="12700" marR="414020">
              <a:lnSpc>
                <a:spcPct val="100000"/>
              </a:lnSpc>
              <a:spcBef>
                <a:spcPts val="100"/>
              </a:spcBef>
            </a:pPr>
            <a:r>
              <a:rPr lang="en-GB" dirty="0">
                <a:latin typeface="Arial"/>
                <a:cs typeface="Arial"/>
              </a:rPr>
              <a:t>     help and teaching, after college </a:t>
            </a:r>
          </a:p>
          <a:p>
            <a:pPr marL="12700" marR="414020">
              <a:lnSpc>
                <a:spcPct val="100000"/>
              </a:lnSpc>
              <a:spcBef>
                <a:spcPts val="100"/>
              </a:spcBef>
            </a:pPr>
            <a:r>
              <a:rPr lang="en-GB" dirty="0">
                <a:latin typeface="Arial"/>
                <a:cs typeface="Arial"/>
              </a:rPr>
              <a:t>     revision classes and regular </a:t>
            </a:r>
          </a:p>
          <a:p>
            <a:pPr marL="12700" marR="414020">
              <a:lnSpc>
                <a:spcPct val="100000"/>
              </a:lnSpc>
              <a:spcBef>
                <a:spcPts val="100"/>
              </a:spcBef>
            </a:pPr>
            <a:r>
              <a:rPr lang="en-GB" dirty="0">
                <a:latin typeface="Arial"/>
                <a:cs typeface="Arial"/>
              </a:rPr>
              <a:t>     assessment practise.</a:t>
            </a:r>
          </a:p>
          <a:p>
            <a:pPr marL="12700" marR="414020">
              <a:lnSpc>
                <a:spcPct val="100000"/>
              </a:lnSpc>
              <a:spcBef>
                <a:spcPts val="100"/>
              </a:spcBef>
            </a:pPr>
            <a:endParaRPr lang="en-GB" dirty="0">
              <a:latin typeface="Arial"/>
              <a:cs typeface="Arial"/>
            </a:endParaRPr>
          </a:p>
        </p:txBody>
      </p:sp>
      <p:sp>
        <p:nvSpPr>
          <p:cNvPr id="4" name="TextBox 3">
            <a:extLst>
              <a:ext uri="{FF2B5EF4-FFF2-40B4-BE49-F238E27FC236}">
                <a16:creationId xmlns:a16="http://schemas.microsoft.com/office/drawing/2014/main" id="{79775349-3356-E49E-7471-2D97CBE0956E}"/>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pic>
        <p:nvPicPr>
          <p:cNvPr id="5" name="Picture 4" descr="H:\DCIM\105NIKON\DSCN3875.JPG">
            <a:extLst>
              <a:ext uri="{FF2B5EF4-FFF2-40B4-BE49-F238E27FC236}">
                <a16:creationId xmlns:a16="http://schemas.microsoft.com/office/drawing/2014/main" id="{C6B66EAB-71A6-8CC8-AB9F-9F26A5E953CC}"/>
              </a:ext>
            </a:extLst>
          </p:cNvPr>
          <p:cNvPicPr/>
          <p:nvPr/>
        </p:nvPicPr>
        <p:blipFill rotWithShape="1">
          <a:blip r:embed="rId2" cstate="print"/>
          <a:srcRect l="8338" t="7813" r="20201" b="841"/>
          <a:stretch/>
        </p:blipFill>
        <p:spPr bwMode="auto">
          <a:xfrm>
            <a:off x="9944302" y="3429000"/>
            <a:ext cx="2201902" cy="1739076"/>
          </a:xfrm>
          <a:prstGeom prst="rect">
            <a:avLst/>
          </a:prstGeom>
          <a:noFill/>
          <a:ln w="9525">
            <a:noFill/>
            <a:miter lim="800000"/>
            <a:headEnd/>
            <a:tailEnd/>
          </a:ln>
        </p:spPr>
      </p:pic>
      <p:pic>
        <p:nvPicPr>
          <p:cNvPr id="6" name="Picture 5" descr="H:\DCIM\105NIKON\DSCN3879.JPG">
            <a:extLst>
              <a:ext uri="{FF2B5EF4-FFF2-40B4-BE49-F238E27FC236}">
                <a16:creationId xmlns:a16="http://schemas.microsoft.com/office/drawing/2014/main" id="{A9E1B8D4-B40D-0DCE-D925-D8B2A46BA5D5}"/>
              </a:ext>
            </a:extLst>
          </p:cNvPr>
          <p:cNvPicPr/>
          <p:nvPr/>
        </p:nvPicPr>
        <p:blipFill rotWithShape="1">
          <a:blip r:embed="rId3" cstate="print"/>
          <a:srcRect l="3920" b="6972"/>
          <a:stretch/>
        </p:blipFill>
        <p:spPr bwMode="auto">
          <a:xfrm rot="5400000">
            <a:off x="8136284" y="4456184"/>
            <a:ext cx="1632135" cy="1646771"/>
          </a:xfrm>
          <a:prstGeom prst="rect">
            <a:avLst/>
          </a:prstGeom>
          <a:noFill/>
          <a:ln w="9525">
            <a:noFill/>
            <a:miter lim="800000"/>
            <a:headEnd/>
            <a:tailEnd/>
          </a:ln>
        </p:spPr>
      </p:pic>
      <p:pic>
        <p:nvPicPr>
          <p:cNvPr id="7" name="Picture 6" descr="H:\DCIM\105NIKON\DSCN3880.JPG">
            <a:extLst>
              <a:ext uri="{FF2B5EF4-FFF2-40B4-BE49-F238E27FC236}">
                <a16:creationId xmlns:a16="http://schemas.microsoft.com/office/drawing/2014/main" id="{8A704BDA-AFBE-832D-7B3E-DD372DDA568C}"/>
              </a:ext>
            </a:extLst>
          </p:cNvPr>
          <p:cNvPicPr/>
          <p:nvPr/>
        </p:nvPicPr>
        <p:blipFill>
          <a:blip r:embed="rId4" cstate="print"/>
          <a:srcRect/>
          <a:stretch>
            <a:fillRect/>
          </a:stretch>
        </p:blipFill>
        <p:spPr bwMode="auto">
          <a:xfrm>
            <a:off x="9944302" y="1526190"/>
            <a:ext cx="2242457" cy="1739076"/>
          </a:xfrm>
          <a:prstGeom prst="rect">
            <a:avLst/>
          </a:prstGeom>
          <a:noFill/>
          <a:ln w="9525">
            <a:noFill/>
            <a:miter lim="800000"/>
            <a:headEnd/>
            <a:tailEnd/>
          </a:ln>
        </p:spPr>
      </p:pic>
    </p:spTree>
    <p:extLst>
      <p:ext uri="{BB962C8B-B14F-4D97-AF65-F5344CB8AC3E}">
        <p14:creationId xmlns:p14="http://schemas.microsoft.com/office/powerpoint/2010/main" val="29296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FAFD8-84D8-034D-E6D5-C8174C8F5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9C513-EAB2-7B7F-B8AD-3CD30ED99EF2}"/>
              </a:ext>
            </a:extLst>
          </p:cNvPr>
          <p:cNvSpPr>
            <a:spLocks noGrp="1"/>
          </p:cNvSpPr>
          <p:nvPr>
            <p:ph type="title"/>
          </p:nvPr>
        </p:nvSpPr>
        <p:spPr>
          <a:xfrm>
            <a:off x="838200" y="365125"/>
            <a:ext cx="10515600" cy="1033907"/>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Frequently Asked Questions</a:t>
            </a:r>
          </a:p>
        </p:txBody>
      </p:sp>
      <p:sp>
        <p:nvSpPr>
          <p:cNvPr id="3" name="Content Placeholder 2">
            <a:extLst>
              <a:ext uri="{FF2B5EF4-FFF2-40B4-BE49-F238E27FC236}">
                <a16:creationId xmlns:a16="http://schemas.microsoft.com/office/drawing/2014/main" id="{93E0B2D7-7F56-BCC7-A81A-112726B7E173}"/>
              </a:ext>
            </a:extLst>
          </p:cNvPr>
          <p:cNvSpPr>
            <a:spLocks noGrp="1"/>
          </p:cNvSpPr>
          <p:nvPr>
            <p:ph idx="1"/>
          </p:nvPr>
        </p:nvSpPr>
        <p:spPr>
          <a:xfrm>
            <a:off x="348342" y="1545771"/>
            <a:ext cx="11756572" cy="4833257"/>
          </a:xfrm>
          <a:ln>
            <a:solidFill>
              <a:schemeClr val="bg1"/>
            </a:solidFill>
          </a:ln>
        </p:spPr>
        <p:txBody>
          <a:bodyPr vert="horz" lIns="91440" tIns="45720" rIns="91440" bIns="45720" rtlCol="0" anchor="t">
            <a:normAutofit fontScale="55000" lnSpcReduction="20000"/>
          </a:bodyPr>
          <a:lstStyle/>
          <a:p>
            <a:pPr marL="0" indent="0">
              <a:buNone/>
            </a:pPr>
            <a:r>
              <a:rPr lang="en-GB" sz="3300" b="1" dirty="0">
                <a:latin typeface="Arial" panose="020B0604020202020204" pitchFamily="34" charset="0"/>
                <a:cs typeface="Arial" panose="020B0604020202020204" pitchFamily="34" charset="0"/>
              </a:rPr>
              <a:t>What Teacher will my son or daughter have at GCSE? </a:t>
            </a:r>
          </a:p>
          <a:p>
            <a:pPr marL="0" indent="0">
              <a:buNone/>
            </a:pPr>
            <a:r>
              <a:rPr lang="en-GB" sz="3300" dirty="0">
                <a:latin typeface="Arial" panose="020B0604020202020204" pitchFamily="34" charset="0"/>
                <a:cs typeface="Arial" panose="020B0604020202020204" pitchFamily="34" charset="0"/>
              </a:rPr>
              <a:t>All department staff deliver GCSE Geography so you could be taught by any of the department staff, however, we do try to keep to the same teacher as KS3 where possible, to help with a smooth transition into KS4. </a:t>
            </a:r>
            <a:endParaRPr lang="en-GB" sz="3300" b="1" dirty="0">
              <a:latin typeface="Arial" panose="020B0604020202020204" pitchFamily="34" charset="0"/>
              <a:cs typeface="Arial" panose="020B0604020202020204" pitchFamily="34" charset="0"/>
            </a:endParaRPr>
          </a:p>
          <a:p>
            <a:pPr marL="0" indent="0">
              <a:buNone/>
            </a:pPr>
            <a:r>
              <a:rPr lang="en-GB" sz="3300" b="1" dirty="0">
                <a:latin typeface="Arial" panose="020B0604020202020204" pitchFamily="34" charset="0"/>
                <a:cs typeface="Arial" panose="020B0604020202020204" pitchFamily="34" charset="0"/>
              </a:rPr>
              <a:t>Can I study Geography and History? </a:t>
            </a:r>
          </a:p>
          <a:p>
            <a:pPr marL="0" indent="0">
              <a:buNone/>
            </a:pPr>
            <a:r>
              <a:rPr lang="en-GB" sz="3300" dirty="0">
                <a:latin typeface="Arial" panose="020B0604020202020204" pitchFamily="34" charset="0"/>
                <a:cs typeface="Arial" panose="020B0604020202020204" pitchFamily="34" charset="0"/>
              </a:rPr>
              <a:t>Yes, we have many students who study Geography and History as they appear in different option blocks, and both subjects help develop transferable skills which complement each subject.</a:t>
            </a:r>
          </a:p>
          <a:p>
            <a:pPr marL="0" indent="0">
              <a:buNone/>
            </a:pPr>
            <a:r>
              <a:rPr lang="en-GB" sz="3300" b="1" dirty="0">
                <a:latin typeface="Arial" panose="020B0604020202020204" pitchFamily="34" charset="0"/>
                <a:cs typeface="Arial" panose="020B0604020202020204" pitchFamily="34" charset="0"/>
              </a:rPr>
              <a:t>Will I have to write long essays? </a:t>
            </a:r>
          </a:p>
          <a:p>
            <a:pPr marL="0" indent="0">
              <a:buNone/>
            </a:pPr>
            <a:r>
              <a:rPr lang="en-GB" sz="3300" dirty="0">
                <a:latin typeface="Arial" panose="020B0604020202020204" pitchFamily="34" charset="0"/>
                <a:cs typeface="Arial" panose="020B0604020202020204" pitchFamily="34" charset="0"/>
              </a:rPr>
              <a:t>No, Geography is not an essay subject, and Geography GCSE is about writing in a concise way.</a:t>
            </a:r>
            <a:endParaRPr lang="en-GB" sz="3300" b="1" dirty="0">
              <a:latin typeface="Arial" panose="020B0604020202020204" pitchFamily="34" charset="0"/>
              <a:cs typeface="Arial" panose="020B0604020202020204" pitchFamily="34" charset="0"/>
            </a:endParaRPr>
          </a:p>
          <a:p>
            <a:pPr marL="0" indent="0">
              <a:buNone/>
            </a:pPr>
            <a:r>
              <a:rPr lang="en-GB" sz="3300" b="1" dirty="0">
                <a:latin typeface="Arial" panose="020B0604020202020204" pitchFamily="34" charset="0"/>
                <a:cs typeface="Arial" panose="020B0604020202020204" pitchFamily="34" charset="0"/>
              </a:rPr>
              <a:t>Are there any key resources that I should buy to support my child taking this subject? </a:t>
            </a:r>
          </a:p>
          <a:p>
            <a:pPr marL="0" indent="0">
              <a:buNone/>
            </a:pPr>
            <a:r>
              <a:rPr lang="en-GB" sz="3300" dirty="0">
                <a:latin typeface="Arial" panose="020B0604020202020204" pitchFamily="34" charset="0"/>
                <a:cs typeface="Arial" panose="020B0604020202020204" pitchFamily="34" charset="0"/>
              </a:rPr>
              <a:t>This revision guide is useful to use at home published by </a:t>
            </a:r>
            <a:r>
              <a:rPr lang="en-GB" sz="3300" b="1" i="1" dirty="0">
                <a:latin typeface="Arial" panose="020B0604020202020204" pitchFamily="34" charset="0"/>
                <a:cs typeface="Arial" panose="020B0604020202020204" pitchFamily="34" charset="0"/>
              </a:rPr>
              <a:t>Pearson for Edexcel specification A</a:t>
            </a:r>
          </a:p>
          <a:p>
            <a:pPr marL="0" indent="0">
              <a:buNone/>
            </a:pPr>
            <a:r>
              <a:rPr lang="en-GB" sz="3300" b="1" dirty="0">
                <a:latin typeface="Arial" panose="020B0604020202020204" pitchFamily="34" charset="0"/>
                <a:cs typeface="Arial" panose="020B0604020202020204" pitchFamily="34" charset="0"/>
              </a:rPr>
              <a:t>What can you do with GCSE Geography? </a:t>
            </a:r>
          </a:p>
          <a:p>
            <a:pPr marL="0" indent="0">
              <a:buNone/>
            </a:pPr>
            <a:r>
              <a:rPr lang="en-GB" sz="3300" dirty="0">
                <a:latin typeface="Arial" panose="020B0604020202020204" pitchFamily="34" charset="0"/>
                <a:cs typeface="Arial" panose="020B0604020202020204" pitchFamily="34" charset="0"/>
              </a:rPr>
              <a:t>Employers and universities see Geography as a robust academic subject rich in skills, knowledge and understanding. As a subject linking the arts and the sciences it is highly flexible in terms of what you can combine it with, both at GCSE and A Level. If you choose to take geography on to university there are literally hundreds of courses to choose from and the range of career areas accessed by graduates of Geography will probably surprise you. Careers and jobs can include (but are not limited to) journalism, environmental consultancy, international development, planning and sustainable energy </a:t>
            </a: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1EE200A-F034-6960-18DB-EB1E317CEFE4}"/>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pic>
        <p:nvPicPr>
          <p:cNvPr id="7" name="Picture 6">
            <a:extLst>
              <a:ext uri="{FF2B5EF4-FFF2-40B4-BE49-F238E27FC236}">
                <a16:creationId xmlns:a16="http://schemas.microsoft.com/office/drawing/2014/main" id="{5AD3B53D-44CB-27EA-BF43-30AC06FE1B5E}"/>
              </a:ext>
            </a:extLst>
          </p:cNvPr>
          <p:cNvPicPr>
            <a:picLocks noChangeAspect="1"/>
          </p:cNvPicPr>
          <p:nvPr/>
        </p:nvPicPr>
        <p:blipFill>
          <a:blip r:embed="rId2"/>
          <a:stretch>
            <a:fillRect/>
          </a:stretch>
        </p:blipFill>
        <p:spPr>
          <a:xfrm>
            <a:off x="10739739" y="3276600"/>
            <a:ext cx="1103919" cy="1469301"/>
          </a:xfrm>
          <a:prstGeom prst="rect">
            <a:avLst/>
          </a:prstGeom>
        </p:spPr>
      </p:pic>
    </p:spTree>
    <p:extLst>
      <p:ext uri="{BB962C8B-B14F-4D97-AF65-F5344CB8AC3E}">
        <p14:creationId xmlns:p14="http://schemas.microsoft.com/office/powerpoint/2010/main" val="333092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7B9A3779A7EA469433A912F751FCB4" ma:contentTypeVersion="34" ma:contentTypeDescription="Create a new document." ma:contentTypeScope="" ma:versionID="c3ce0729444492e2e7ed6c1b0c5e5216">
  <xsd:schema xmlns:xsd="http://www.w3.org/2001/XMLSchema" xmlns:xs="http://www.w3.org/2001/XMLSchema" xmlns:p="http://schemas.microsoft.com/office/2006/metadata/properties" xmlns:ns2="e8a53ddf-688e-4772-906e-8e773fbc50f1" xmlns:ns3="85b6cea0-83f0-42c6-9c4f-7c7da97c36bf" targetNamespace="http://schemas.microsoft.com/office/2006/metadata/properties" ma:root="true" ma:fieldsID="7ad4edf24d4580e393b26ef1ec787d03" ns2:_="" ns3:_="">
    <xsd:import namespace="e8a53ddf-688e-4772-906e-8e773fbc50f1"/>
    <xsd:import namespace="85b6cea0-83f0-42c6-9c4f-7c7da97c36bf"/>
    <xsd:element name="properties">
      <xsd:complexType>
        <xsd:sequence>
          <xsd:element name="documentManagement">
            <xsd:complexType>
              <xsd:all>
                <xsd:element ref="ns2:f908b412cb9b47c8b4611620c63c67b6" minOccurs="0"/>
                <xsd:element ref="ns2:TaxCatchAll" minOccurs="0"/>
                <xsd:element ref="ns2:PersonalIdentificationData" minOccurs="0"/>
                <xsd:element ref="ns2:KS" minOccurs="0"/>
                <xsd:element ref="ns2:m886e2b4bfb94daca9fe45812b30eb2c" minOccurs="0"/>
                <xsd:element ref="ns2:ge0bb8af36ee4c1b86ae837e1ac45bea" minOccurs="0"/>
                <xsd:element ref="ns2:c2de43a4609240278ae4a68ac4cf3f9e" minOccurs="0"/>
                <xsd:element ref="ns2:m7d99c2bc7e54546898d75369951989b"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DateTaken" minOccurs="0"/>
                <xsd:element ref="ns2:SharedWithUsers" minOccurs="0"/>
                <xsd:element ref="ns2:SharedWithDetails"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53ddf-688e-4772-906e-8e773fbc50f1" elementFormDefault="qualified">
    <xsd:import namespace="http://schemas.microsoft.com/office/2006/documentManagement/types"/>
    <xsd:import namespace="http://schemas.microsoft.com/office/infopath/2007/PartnerControls"/>
    <xsd:element name="f908b412cb9b47c8b4611620c63c67b6" ma:index="9" nillable="true" ma:taxonomy="true" ma:internalName="f908b412cb9b47c8b4611620c63c67b6" ma:taxonomyFieldName="Staff_x0020_Category" ma:displayName="Staff Category" ma:default="" ma:fieldId="{f908b412-cb9b-47c8-b461-1620c63c67b6}" ma:sspId="c2e1509d-e6fe-4f2c-b84b-042f796b62cd" ma:termSetId="f8bc4358-e857-4663-b491-683e6f28e2e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2096fc8-3490-44c9-9034-ebaff1d2e088}" ma:internalName="TaxCatchAll" ma:showField="CatchAllData" ma:web="e8a53ddf-688e-4772-906e-8e773fbc50f1">
      <xsd:complexType>
        <xsd:complexContent>
          <xsd:extension base="dms:MultiChoiceLookup">
            <xsd:sequence>
              <xsd:element name="Value" type="dms:Lookup" maxOccurs="unbounded" minOccurs="0" nillable="true"/>
            </xsd:sequence>
          </xsd:extension>
        </xsd:complexContent>
      </xsd:complexType>
    </xsd:element>
    <xsd:element name="PersonalIdentificationData" ma:index="11" nillable="true" ma:displayName="Personal Identification Data" ma:default="" ma:internalName="PersonalIdentificationData">
      <xsd:simpleType>
        <xsd:restriction base="dms:Choice">
          <xsd:enumeration value="No"/>
          <xsd:enumeration value="Yes"/>
        </xsd:restriction>
      </xsd:simpleType>
    </xsd:element>
    <xsd:element name="KS" ma:index="12" nillable="true" ma:displayName="Key Stage" ma:default="" ma:internalName="KS">
      <xsd:simpleType>
        <xsd:restriction base="dms:Choice">
          <xsd:enumeration value="Foundation"/>
          <xsd:enumeration value="KS1"/>
          <xsd:enumeration value="KS2"/>
          <xsd:enumeration value="KS3"/>
          <xsd:enumeration value="KS4"/>
          <xsd:enumeration value="KS5"/>
        </xsd:restriction>
      </xsd:simpleType>
    </xsd:element>
    <xsd:element name="m886e2b4bfb94daca9fe45812b30eb2c" ma:index="14" nillable="true" ma:taxonomy="true" ma:internalName="m886e2b4bfb94daca9fe45812b30eb2c" ma:taxonomyFieldName="Topic" ma:displayName="Topic" ma:default="" ma:fieldId="{6886e2b4-bfb9-4dac-a9fe-45812b30eb2c}" ma:sspId="c2e1509d-e6fe-4f2c-b84b-042f796b62cd" ma:termSetId="41e60437-e8ff-4e62-9399-65ea63281720" ma:anchorId="00000000-0000-0000-0000-000000000000" ma:open="false" ma:isKeyword="false">
      <xsd:complexType>
        <xsd:sequence>
          <xsd:element ref="pc:Terms" minOccurs="0" maxOccurs="1"/>
        </xsd:sequence>
      </xsd:complexType>
    </xsd:element>
    <xsd:element name="ge0bb8af36ee4c1b86ae837e1ac45bea" ma:index="16" nillable="true" ma:taxonomy="true" ma:internalName="ge0bb8af36ee4c1b86ae837e1ac45bea" ma:taxonomyFieldName="ExamBoard" ma:displayName="Exam Board" ma:default="" ma:fieldId="{0e0bb8af-36ee-4c1b-86ae-837e1ac45bea}" ma:sspId="c2e1509d-e6fe-4f2c-b84b-042f796b62cd" ma:termSetId="e7b1d02c-96e0-4290-ad22-cc61cd54edc5" ma:anchorId="00000000-0000-0000-0000-000000000000" ma:open="false" ma:isKeyword="false">
      <xsd:complexType>
        <xsd:sequence>
          <xsd:element ref="pc:Terms" minOccurs="0" maxOccurs="1"/>
        </xsd:sequence>
      </xsd:complexType>
    </xsd:element>
    <xsd:element name="c2de43a4609240278ae4a68ac4cf3f9e" ma:index="18" nillable="true" ma:taxonomy="true" ma:internalName="c2de43a4609240278ae4a68ac4cf3f9e" ma:taxonomyFieldName="Week" ma:displayName="Week" ma:default="" ma:fieldId="{c2de43a4-6092-4027-8ae4-a68ac4cf3f9e}" ma:sspId="c2e1509d-e6fe-4f2c-b84b-042f796b62cd" ma:termSetId="b5fe4f1b-a58d-41b3-b60a-50bead852115" ma:anchorId="00000000-0000-0000-0000-000000000000" ma:open="false" ma:isKeyword="false">
      <xsd:complexType>
        <xsd:sequence>
          <xsd:element ref="pc:Terms" minOccurs="0" maxOccurs="1"/>
        </xsd:sequence>
      </xsd:complexType>
    </xsd:element>
    <xsd:element name="m7d99c2bc7e54546898d75369951989b" ma:index="20" nillable="true" ma:taxonomy="true" ma:internalName="m7d99c2bc7e54546898d75369951989b" ma:taxonomyFieldName="Term" ma:displayName="Term" ma:default="" ma:fieldId="{67d99c2b-c7e5-4546-898d-75369951989b}" ma:sspId="c2e1509d-e6fe-4f2c-b84b-042f796b62cd" ma:termSetId="25f3c822-e4c5-4c28-ac02-aa3d1ae3dc16" ma:anchorId="00000000-0000-0000-0000-000000000000" ma:open="false" ma:isKeyword="false">
      <xsd:complexType>
        <xsd:sequence>
          <xsd:element ref="pc:Terms" minOccurs="0" maxOccurs="1"/>
        </xsd:sequence>
      </xsd:complexType>
    </xsd:element>
    <xsd:element name="Year" ma:index="21" nillable="true" ma:displayName="Year" ma:default="" ma:internalName="Year">
      <xsd:simpleType>
        <xsd:restriction base="dms:Choice">
          <xsd:enumeration value="R"/>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restriction>
      </xsd:simpleType>
    </xsd:element>
    <xsd:element name="Lesson" ma:index="22" nillable="true" ma:displayName="Lesson" ma:default="" ma:internalName="Lesson">
      <xsd:simpleType>
        <xsd:restriction base="dms:Text"/>
      </xsd:simpleType>
    </xsd:element>
    <xsd:element name="CustomTags" ma:index="23" nillable="true" ma:displayName="Custom Tags" ma:default="" ma:internalName="CustomTags">
      <xsd:simpleType>
        <xsd:restriction base="dms:Text"/>
      </xsd:simpleType>
    </xsd:element>
    <xsd:element name="CurriculumSubject" ma:index="24" nillable="true" ma:displayName="Curriculum Subject" ma:default="Staff" ma:internalName="CurriculumSubject">
      <xsd:simpleType>
        <xsd:restriction base="dms:Text"/>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b6cea0-83f0-42c6-9c4f-7c7da97c36bf"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c2e1509d-e6fe-4f2c-b84b-042f796b62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Location" ma:index="4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e8a53ddf-688e-4772-906e-8e773fbc50f1" xsi:nil="true"/>
    <Lesson xmlns="e8a53ddf-688e-4772-906e-8e773fbc50f1" xsi:nil="true"/>
    <CustomTags xmlns="e8a53ddf-688e-4772-906e-8e773fbc50f1" xsi:nil="true"/>
    <KS xmlns="e8a53ddf-688e-4772-906e-8e773fbc50f1" xsi:nil="true"/>
    <m7d99c2bc7e54546898d75369951989b xmlns="e8a53ddf-688e-4772-906e-8e773fbc50f1">
      <Terms xmlns="http://schemas.microsoft.com/office/infopath/2007/PartnerControls"/>
    </m7d99c2bc7e54546898d75369951989b>
    <CurriculumSubject xmlns="e8a53ddf-688e-4772-906e-8e773fbc50f1">Staff</CurriculumSubject>
    <c2de43a4609240278ae4a68ac4cf3f9e xmlns="e8a53ddf-688e-4772-906e-8e773fbc50f1">
      <Terms xmlns="http://schemas.microsoft.com/office/infopath/2007/PartnerControls"/>
    </c2de43a4609240278ae4a68ac4cf3f9e>
    <TaxCatchAll xmlns="e8a53ddf-688e-4772-906e-8e773fbc50f1" xsi:nil="true"/>
    <f908b412cb9b47c8b4611620c63c67b6 xmlns="e8a53ddf-688e-4772-906e-8e773fbc50f1">
      <Terms xmlns="http://schemas.microsoft.com/office/infopath/2007/PartnerControls"/>
    </f908b412cb9b47c8b4611620c63c67b6>
    <ge0bb8af36ee4c1b86ae837e1ac45bea xmlns="e8a53ddf-688e-4772-906e-8e773fbc50f1">
      <Terms xmlns="http://schemas.microsoft.com/office/infopath/2007/PartnerControls"/>
    </ge0bb8af36ee4c1b86ae837e1ac45bea>
    <PersonalIdentificationData xmlns="e8a53ddf-688e-4772-906e-8e773fbc50f1" xsi:nil="true"/>
    <lcf76f155ced4ddcb4097134ff3c332f xmlns="85b6cea0-83f0-42c6-9c4f-7c7da97c36bf">
      <Terms xmlns="http://schemas.microsoft.com/office/infopath/2007/PartnerControls"/>
    </lcf76f155ced4ddcb4097134ff3c332f>
    <m886e2b4bfb94daca9fe45812b30eb2c xmlns="e8a53ddf-688e-4772-906e-8e773fbc50f1">
      <Terms xmlns="http://schemas.microsoft.com/office/infopath/2007/PartnerControls"/>
    </m886e2b4bfb94daca9fe45812b30eb2c>
  </documentManagement>
</p:properties>
</file>

<file path=customXml/itemProps1.xml><?xml version="1.0" encoding="utf-8"?>
<ds:datastoreItem xmlns:ds="http://schemas.openxmlformats.org/officeDocument/2006/customXml" ds:itemID="{3252E3CA-69E2-4619-ACA8-8D2C16BCD8CE}">
  <ds:schemaRefs>
    <ds:schemaRef ds:uri="http://schemas.microsoft.com/sharepoint/v3/contenttype/forms"/>
  </ds:schemaRefs>
</ds:datastoreItem>
</file>

<file path=customXml/itemProps2.xml><?xml version="1.0" encoding="utf-8"?>
<ds:datastoreItem xmlns:ds="http://schemas.openxmlformats.org/officeDocument/2006/customXml" ds:itemID="{6520F30A-FD11-4C98-A766-5DC74B6CB426}">
  <ds:schemaRefs>
    <ds:schemaRef ds:uri="85b6cea0-83f0-42c6-9c4f-7c7da97c36bf"/>
    <ds:schemaRef ds:uri="e8a53ddf-688e-4772-906e-8e773fbc50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99D3C7-8993-45A4-8907-F1EDB9DA119B}">
  <ds:schemaRefs>
    <ds:schemaRef ds:uri="272910fa-7f65-41e8-bf4a-bd1e3ed75656"/>
    <ds:schemaRef ds:uri="85b6cea0-83f0-42c6-9c4f-7c7da97c36bf"/>
    <ds:schemaRef ds:uri="ab35c4c7-26b0-482c-98d2-42ed203ca081"/>
    <ds:schemaRef ds:uri="e8a53ddf-688e-4772-906e-8e773fbc50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TotalTime>
  <Words>927</Words>
  <Application>Microsoft Office PowerPoint</Application>
  <PresentationFormat>Widescreen</PresentationFormat>
  <Paragraphs>82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Year 9 Options 2026-2028</vt:lpstr>
      <vt:lpstr>Course and Qualification Information</vt:lpstr>
      <vt:lpstr>Assessment Information</vt:lpstr>
      <vt:lpstr>Extra Curricular Opportunities</vt:lpstr>
      <vt:lpstr>Next Steps and Career Pathways</vt:lpstr>
      <vt:lpstr>Additional Information and Outcomes</vt:lpstr>
      <vt:lpstr>Frequently Asked Questions</vt:lpstr>
    </vt:vector>
  </TitlesOfParts>
  <Company>Bishop Milner Catholic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PSumner</dc:creator>
  <cp:lastModifiedBy>AHubbard</cp:lastModifiedBy>
  <cp:revision>4</cp:revision>
  <dcterms:created xsi:type="dcterms:W3CDTF">2018-01-16T10:20:02Z</dcterms:created>
  <dcterms:modified xsi:type="dcterms:W3CDTF">2026-04-20T12:10:29Z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0x0101001A7B9A3779A7EA469433A912F751FCB4</vt:lpwstr>
  </property>
  <property fmtid="{D5CDD505-2E9C-101B-9397-08002B2CF9AE}" pid="3" name="Order">
    <vt:r8>252200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ExamBoard">
    <vt:lpwstr/>
  </property>
  <property fmtid="{D5CDD505-2E9C-101B-9397-08002B2CF9AE}" pid="10" name="Topic">
    <vt:lpwstr/>
  </property>
  <property fmtid="{D5CDD505-2E9C-101B-9397-08002B2CF9AE}" pid="11" name="Term">
    <vt:lpwstr/>
  </property>
  <property fmtid="{D5CDD505-2E9C-101B-9397-08002B2CF9AE}" pid="12" name="Staff Category">
    <vt:lpwstr/>
  </property>
  <property fmtid="{D5CDD505-2E9C-101B-9397-08002B2CF9AE}" pid="13" name="Week">
    <vt:lpwstr/>
  </property>
  <property fmtid="{D5CDD505-2E9C-101B-9397-08002B2CF9AE}" pid="14" name="Staff_x0020_Category">
    <vt:lpwstr/>
  </property>
  <property fmtid="{D5CDD505-2E9C-101B-9397-08002B2CF9AE}" pid="15" name="MediaServiceImageTags">
    <vt:lpwstr/>
  </property>
</Properties>
</file>