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87" r:id="rId6"/>
    <p:sldId id="288" r:id="rId7"/>
    <p:sldId id="289" r:id="rId8"/>
    <p:sldId id="290" r:id="rId9"/>
    <p:sldId id="291" r:id="rId10"/>
    <p:sldId id="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88F0C-4568-4F19-AEB6-6BD1C976FCDF}" v="3" dt="2026-04-20T09:16:47.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08786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49166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72647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10165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81930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60471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D01CE2-BC9F-4133-A516-55A1561DEC61}" type="datetimeFigureOut">
              <a:rPr lang="en-GB" smtClean="0"/>
              <a:t>20/04/2026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254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D01CE2-BC9F-4133-A516-55A1561DEC61}" type="datetimeFigureOut">
              <a:rPr lang="en-GB" smtClean="0"/>
              <a:t>20/04/2026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0834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01CE2-BC9F-4133-A516-55A1561DEC61}" type="datetimeFigureOut">
              <a:rPr lang="en-GB" smtClean="0"/>
              <a:t>20/04/2026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42723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84168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5061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01CE2-BC9F-4133-A516-55A1561DEC61}" type="datetimeFigureOut">
              <a:rPr lang="en-GB" smtClean="0"/>
              <a:t>20/04/2026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5C3A9-377D-4DC9-A399-0F1E970B8214}" type="slidenum">
              <a:rPr lang="en-GB" smtClean="0"/>
              <a:t>‹#›</a:t>
            </a:fld>
            <a:endParaRPr lang="en-GB"/>
          </a:p>
        </p:txBody>
      </p:sp>
    </p:spTree>
    <p:extLst>
      <p:ext uri="{BB962C8B-B14F-4D97-AF65-F5344CB8AC3E}">
        <p14:creationId xmlns:p14="http://schemas.microsoft.com/office/powerpoint/2010/main" val="885959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6D58-345B-487D-A9AE-5F38CA899D8C}"/>
              </a:ext>
            </a:extLst>
          </p:cNvPr>
          <p:cNvSpPr>
            <a:spLocks noGrp="1"/>
          </p:cNvSpPr>
          <p:nvPr>
            <p:ph type="title"/>
          </p:nvPr>
        </p:nvSpPr>
        <p:spPr>
          <a:xfrm>
            <a:off x="674703" y="365125"/>
            <a:ext cx="10679097" cy="1325563"/>
          </a:xfrm>
          <a:ln w="38100">
            <a:solidFill>
              <a:schemeClr val="bg1"/>
            </a:solidFill>
          </a:ln>
        </p:spPr>
        <p:txBody>
          <a:bodyPr>
            <a:normAutofit/>
          </a:bodyPr>
          <a:lstStyle/>
          <a:p>
            <a:pPr algn="ctr"/>
            <a:r>
              <a:rPr lang="en-GB" dirty="0">
                <a:latin typeface="Arial"/>
                <a:cs typeface="Arial"/>
              </a:rPr>
              <a:t>Year 9 Options 2026-2028</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6FFC97-2FF4-46F9-B477-41D307BA4F08}"/>
              </a:ext>
            </a:extLst>
          </p:cNvPr>
          <p:cNvSpPr txBox="1"/>
          <p:nvPr/>
        </p:nvSpPr>
        <p:spPr>
          <a:xfrm>
            <a:off x="2159122" y="6211907"/>
            <a:ext cx="8167458" cy="369332"/>
          </a:xfrm>
          <a:prstGeom prst="rect">
            <a:avLst/>
          </a:prstGeom>
          <a:noFill/>
          <a:ln w="38100">
            <a:solidFill>
              <a:schemeClr val="bg1"/>
            </a:solidFill>
          </a:ln>
        </p:spPr>
        <p:txBody>
          <a:bodyPr wrap="square" rtlCol="0">
            <a:spAutoFit/>
          </a:bodyPr>
          <a:lstStyle/>
          <a:p>
            <a:r>
              <a:rPr lang="en-GB" b="1" i="1" dirty="0">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dirty="0">
                <a:solidFill>
                  <a:schemeClr val="bg1"/>
                </a:solidFill>
              </a:rPr>
              <a:t>’</a:t>
            </a:r>
          </a:p>
        </p:txBody>
      </p:sp>
      <p:sp>
        <p:nvSpPr>
          <p:cNvPr id="3" name="Title 1">
            <a:extLst>
              <a:ext uri="{FF2B5EF4-FFF2-40B4-BE49-F238E27FC236}">
                <a16:creationId xmlns:a16="http://schemas.microsoft.com/office/drawing/2014/main" id="{9C77A789-9FAB-05CE-2815-9BFF06B451CD}"/>
              </a:ext>
            </a:extLst>
          </p:cNvPr>
          <p:cNvSpPr txBox="1">
            <a:spLocks/>
          </p:cNvSpPr>
          <p:nvPr/>
        </p:nvSpPr>
        <p:spPr>
          <a:xfrm>
            <a:off x="2862345" y="2625734"/>
            <a:ext cx="6467309" cy="1325563"/>
          </a:xfrm>
          <a:prstGeom prst="rect">
            <a:avLst/>
          </a:prstGeom>
          <a:ln w="38100">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ctr"/>
            <a:r>
              <a:rPr lang="en-GB" dirty="0">
                <a:latin typeface="Arial"/>
                <a:cs typeface="Arial"/>
              </a:rPr>
              <a:t>Enterprise</a:t>
            </a:r>
          </a:p>
          <a:p>
            <a:pPr algn="ctr"/>
            <a:r>
              <a:rPr lang="en-GB" dirty="0">
                <a:latin typeface="Arial"/>
                <a:cs typeface="Arial"/>
              </a:rPr>
              <a:t>and Marketing</a:t>
            </a:r>
            <a:endParaRPr lang="en-GB"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072C949-B773-65DE-C175-6B5A6A2E20BC}"/>
              </a:ext>
            </a:extLst>
          </p:cNvPr>
          <p:cNvPicPr>
            <a:picLocks noChangeAspect="1"/>
          </p:cNvPicPr>
          <p:nvPr/>
        </p:nvPicPr>
        <p:blipFill>
          <a:blip r:embed="rId2"/>
          <a:stretch>
            <a:fillRect/>
          </a:stretch>
        </p:blipFill>
        <p:spPr>
          <a:xfrm>
            <a:off x="170415" y="4065939"/>
            <a:ext cx="3505089" cy="1949706"/>
          </a:xfrm>
          <a:prstGeom prst="rect">
            <a:avLst/>
          </a:prstGeom>
        </p:spPr>
      </p:pic>
      <p:pic>
        <p:nvPicPr>
          <p:cNvPr id="10" name="Picture 9">
            <a:extLst>
              <a:ext uri="{FF2B5EF4-FFF2-40B4-BE49-F238E27FC236}">
                <a16:creationId xmlns:a16="http://schemas.microsoft.com/office/drawing/2014/main" id="{9F185A0F-EF3B-6BD9-2CDB-A46B98872D1B}"/>
              </a:ext>
            </a:extLst>
          </p:cNvPr>
          <p:cNvPicPr>
            <a:picLocks noChangeAspect="1"/>
          </p:cNvPicPr>
          <p:nvPr/>
        </p:nvPicPr>
        <p:blipFill>
          <a:blip r:embed="rId3"/>
          <a:stretch>
            <a:fillRect/>
          </a:stretch>
        </p:blipFill>
        <p:spPr>
          <a:xfrm>
            <a:off x="8516498" y="4106748"/>
            <a:ext cx="3466146" cy="1949707"/>
          </a:xfrm>
          <a:prstGeom prst="rect">
            <a:avLst/>
          </a:prstGeom>
        </p:spPr>
      </p:pic>
    </p:spTree>
    <p:extLst>
      <p:ext uri="{BB962C8B-B14F-4D97-AF65-F5344CB8AC3E}">
        <p14:creationId xmlns:p14="http://schemas.microsoft.com/office/powerpoint/2010/main" val="399530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8F93-35A6-F64A-436F-98D0B27CD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562CC-1806-CB79-828C-13E2915874CA}"/>
              </a:ext>
            </a:extLst>
          </p:cNvPr>
          <p:cNvSpPr>
            <a:spLocks noGrp="1"/>
          </p:cNvSpPr>
          <p:nvPr>
            <p:ph type="title"/>
          </p:nvPr>
        </p:nvSpPr>
        <p:spPr>
          <a:xfrm>
            <a:off x="838200" y="365125"/>
            <a:ext cx="10515600" cy="969899"/>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Course and Qualification Information</a:t>
            </a:r>
          </a:p>
        </p:txBody>
      </p:sp>
      <p:sp>
        <p:nvSpPr>
          <p:cNvPr id="3" name="Content Placeholder 2">
            <a:extLst>
              <a:ext uri="{FF2B5EF4-FFF2-40B4-BE49-F238E27FC236}">
                <a16:creationId xmlns:a16="http://schemas.microsoft.com/office/drawing/2014/main" id="{8D9735B1-45C2-2A62-F8F1-96148BEE0BDB}"/>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40D666A-EA89-4CC5-8F90-73C86030D5A6}"/>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6" name="TextBox 5">
            <a:extLst>
              <a:ext uri="{FF2B5EF4-FFF2-40B4-BE49-F238E27FC236}">
                <a16:creationId xmlns:a16="http://schemas.microsoft.com/office/drawing/2014/main" id="{BEF0B70E-A263-9958-F9D7-37B7B1490123}"/>
              </a:ext>
            </a:extLst>
          </p:cNvPr>
          <p:cNvSpPr txBox="1"/>
          <p:nvPr/>
        </p:nvSpPr>
        <p:spPr>
          <a:xfrm>
            <a:off x="442452" y="1936955"/>
            <a:ext cx="11277600" cy="4247317"/>
          </a:xfrm>
          <a:prstGeom prst="rect">
            <a:avLst/>
          </a:prstGeom>
          <a:noFill/>
        </p:spPr>
        <p:txBody>
          <a:bodyPr wrap="square" rtlCol="0">
            <a:spAutoFit/>
          </a:bodyPr>
          <a:lstStyle/>
          <a:p>
            <a:r>
              <a:rPr lang="en-GB" b="1" dirty="0">
                <a:solidFill>
                  <a:schemeClr val="bg1"/>
                </a:solidFill>
              </a:rPr>
              <a:t>Cambridge National in Enterprise and Marketing</a:t>
            </a:r>
          </a:p>
          <a:p>
            <a:endParaRPr lang="en-GB" dirty="0">
              <a:solidFill>
                <a:schemeClr val="bg1"/>
              </a:solidFill>
            </a:endParaRPr>
          </a:p>
          <a:p>
            <a:r>
              <a:rPr lang="en-GB" dirty="0">
                <a:solidFill>
                  <a:schemeClr val="bg1"/>
                </a:solidFill>
              </a:rPr>
              <a:t>Cambridge Nationals are vocational qualifications at Level 1/2 for students aged 14–16.</a:t>
            </a:r>
          </a:p>
          <a:p>
            <a:endParaRPr lang="en-GB" dirty="0">
              <a:solidFill>
                <a:schemeClr val="bg1"/>
              </a:solidFill>
            </a:endParaRPr>
          </a:p>
          <a:p>
            <a:r>
              <a:rPr lang="en-GB" dirty="0">
                <a:solidFill>
                  <a:schemeClr val="bg1"/>
                </a:solidFill>
              </a:rPr>
              <a:t>An aspiration for many young people is to be self-employed and start their own business. The skills required for this, such as being able to work collaboratively and creatively, solve problems and have awareness of businesses and customers, are also those requested by employers.</a:t>
            </a:r>
          </a:p>
          <a:p>
            <a:endParaRPr lang="en-GB" dirty="0">
              <a:solidFill>
                <a:schemeClr val="bg1"/>
              </a:solidFill>
            </a:endParaRPr>
          </a:p>
          <a:p>
            <a:r>
              <a:rPr lang="en-GB" dirty="0">
                <a:solidFill>
                  <a:schemeClr val="bg1"/>
                </a:solidFill>
              </a:rPr>
              <a:t>The qualification allows students to get to grips with key aspects of running small businesses with a focus on enterprise and marketing. </a:t>
            </a:r>
          </a:p>
          <a:p>
            <a:endParaRPr lang="en-GB" dirty="0">
              <a:solidFill>
                <a:schemeClr val="bg1"/>
              </a:solidFill>
            </a:endParaRPr>
          </a:p>
          <a:p>
            <a:r>
              <a:rPr lang="en-GB" dirty="0">
                <a:solidFill>
                  <a:schemeClr val="bg1"/>
                </a:solidFill>
              </a:rPr>
              <a:t>All learners will study three compulsory units:  </a:t>
            </a:r>
          </a:p>
          <a:p>
            <a:r>
              <a:rPr lang="en-GB" dirty="0">
                <a:solidFill>
                  <a:schemeClr val="bg1"/>
                </a:solidFill>
              </a:rPr>
              <a:t>• </a:t>
            </a:r>
            <a:r>
              <a:rPr lang="en-GB" b="1" dirty="0">
                <a:solidFill>
                  <a:schemeClr val="bg1"/>
                </a:solidFill>
              </a:rPr>
              <a:t>Enterprise and marketing concepts - Unit 1 – exam – Year 11</a:t>
            </a:r>
          </a:p>
          <a:p>
            <a:r>
              <a:rPr lang="en-GB" b="1" dirty="0">
                <a:solidFill>
                  <a:schemeClr val="bg1"/>
                </a:solidFill>
              </a:rPr>
              <a:t>• Design a business proposal - Unit 2 – coursework – Year 10</a:t>
            </a:r>
          </a:p>
          <a:p>
            <a:r>
              <a:rPr lang="en-GB" b="1" dirty="0">
                <a:solidFill>
                  <a:schemeClr val="bg1"/>
                </a:solidFill>
              </a:rPr>
              <a:t>• Market and pitch a business proposal - Unit 3 – coursework – Year 11</a:t>
            </a:r>
          </a:p>
        </p:txBody>
      </p:sp>
    </p:spTree>
    <p:extLst>
      <p:ext uri="{BB962C8B-B14F-4D97-AF65-F5344CB8AC3E}">
        <p14:creationId xmlns:p14="http://schemas.microsoft.com/office/powerpoint/2010/main" val="242304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34E3-1010-6E6C-A9A1-4969B936A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1F7A7-C935-063E-AEE8-216421E84706}"/>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Assessment Information</a:t>
            </a:r>
          </a:p>
        </p:txBody>
      </p:sp>
      <p:sp>
        <p:nvSpPr>
          <p:cNvPr id="3" name="Content Placeholder 2">
            <a:extLst>
              <a:ext uri="{FF2B5EF4-FFF2-40B4-BE49-F238E27FC236}">
                <a16:creationId xmlns:a16="http://schemas.microsoft.com/office/drawing/2014/main" id="{3117199C-D3D1-3C0D-3B6E-28B8D36BD27A}"/>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BCC0D91-C65D-43C7-B581-85FF3970A260}"/>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TextBox 4">
            <a:extLst>
              <a:ext uri="{FF2B5EF4-FFF2-40B4-BE49-F238E27FC236}">
                <a16:creationId xmlns:a16="http://schemas.microsoft.com/office/drawing/2014/main" id="{A7393F95-661D-7FB8-DCF0-DC0179356E5F}"/>
              </a:ext>
            </a:extLst>
          </p:cNvPr>
          <p:cNvSpPr txBox="1"/>
          <p:nvPr/>
        </p:nvSpPr>
        <p:spPr>
          <a:xfrm>
            <a:off x="442452" y="1936955"/>
            <a:ext cx="11277600" cy="3970318"/>
          </a:xfrm>
          <a:prstGeom prst="rect">
            <a:avLst/>
          </a:prstGeom>
          <a:noFill/>
        </p:spPr>
        <p:txBody>
          <a:bodyPr wrap="square" rtlCol="0">
            <a:spAutoFit/>
          </a:bodyPr>
          <a:lstStyle/>
          <a:p>
            <a:r>
              <a:rPr lang="en-GB" b="1" dirty="0">
                <a:solidFill>
                  <a:schemeClr val="bg1"/>
                </a:solidFill>
              </a:rPr>
              <a:t>Unit 1 – Year 11 – External exam – 1 hour and 30 minutes</a:t>
            </a:r>
          </a:p>
          <a:p>
            <a:r>
              <a:rPr lang="en-GB" dirty="0">
                <a:solidFill>
                  <a:schemeClr val="bg1"/>
                </a:solidFill>
              </a:rPr>
              <a:t>Students will learn about the methods businesses use to understand their market and develop  products, investigate what makes a product viable and understand how businesses attract customers.  They will also learn about key aspects of small businesses, including ownership and departments. </a:t>
            </a:r>
          </a:p>
          <a:p>
            <a:endParaRPr lang="en-GB" dirty="0">
              <a:solidFill>
                <a:schemeClr val="bg1"/>
              </a:solidFill>
            </a:endParaRPr>
          </a:p>
          <a:p>
            <a:r>
              <a:rPr lang="en-GB" b="1" dirty="0">
                <a:solidFill>
                  <a:schemeClr val="bg1"/>
                </a:solidFill>
              </a:rPr>
              <a:t>Unit 2 – Year 10 – Internally assessed coursework</a:t>
            </a:r>
            <a:r>
              <a:rPr lang="en-GB" dirty="0">
                <a:solidFill>
                  <a:schemeClr val="bg1"/>
                </a:solidFill>
              </a:rPr>
              <a:t> </a:t>
            </a:r>
          </a:p>
          <a:p>
            <a:r>
              <a:rPr lang="en-GB" dirty="0">
                <a:solidFill>
                  <a:schemeClr val="bg1"/>
                </a:solidFill>
              </a:rPr>
              <a:t>In unit 2, students are provided with a business challenge. From this they will create a researched and costed business proposal. Students will need to undertake activities such as conducting market research, presenting data, using idea generation tools, seeking and acting on feedback, and costing proposals.</a:t>
            </a:r>
          </a:p>
          <a:p>
            <a:endParaRPr lang="en-GB" dirty="0">
              <a:solidFill>
                <a:schemeClr val="bg1"/>
              </a:solidFill>
            </a:endParaRPr>
          </a:p>
          <a:p>
            <a:r>
              <a:rPr lang="en-GB" b="1" dirty="0">
                <a:solidFill>
                  <a:schemeClr val="bg1"/>
                </a:solidFill>
              </a:rPr>
              <a:t>Unit 3 – Year 11 – Internally assessed coursework </a:t>
            </a:r>
          </a:p>
          <a:p>
            <a:r>
              <a:rPr lang="en-GB" dirty="0">
                <a:solidFill>
                  <a:schemeClr val="bg1"/>
                </a:solidFill>
              </a:rPr>
              <a:t>In unit 3, students will prepare for and pitch their own business from unit 2. Alongside developing a brand identity, students will investigate how to promote their product. After delivering their practice and professional pitch, they will review their own performance and business proposal.</a:t>
            </a:r>
          </a:p>
        </p:txBody>
      </p:sp>
    </p:spTree>
    <p:extLst>
      <p:ext uri="{BB962C8B-B14F-4D97-AF65-F5344CB8AC3E}">
        <p14:creationId xmlns:p14="http://schemas.microsoft.com/office/powerpoint/2010/main" val="241113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88391-292D-126E-EF0C-C959AAF93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130EC-8515-2300-69CC-3B36B4DB363A}"/>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Extra Curricular Opportunities</a:t>
            </a:r>
          </a:p>
        </p:txBody>
      </p:sp>
      <p:sp>
        <p:nvSpPr>
          <p:cNvPr id="3" name="Content Placeholder 2">
            <a:extLst>
              <a:ext uri="{FF2B5EF4-FFF2-40B4-BE49-F238E27FC236}">
                <a16:creationId xmlns:a16="http://schemas.microsoft.com/office/drawing/2014/main" id="{E3CBDB6B-3974-510B-DB06-479AE7E7DAF7}"/>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434BCC-A621-53B2-E897-9B20607F723C}"/>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TextBox 4">
            <a:extLst>
              <a:ext uri="{FF2B5EF4-FFF2-40B4-BE49-F238E27FC236}">
                <a16:creationId xmlns:a16="http://schemas.microsoft.com/office/drawing/2014/main" id="{6845C01C-0FD3-F8C0-CCD7-AE3F1B715712}"/>
              </a:ext>
            </a:extLst>
          </p:cNvPr>
          <p:cNvSpPr txBox="1"/>
          <p:nvPr/>
        </p:nvSpPr>
        <p:spPr>
          <a:xfrm>
            <a:off x="442452" y="1936955"/>
            <a:ext cx="11277600" cy="2585323"/>
          </a:xfrm>
          <a:prstGeom prst="rect">
            <a:avLst/>
          </a:prstGeom>
          <a:noFill/>
        </p:spPr>
        <p:txBody>
          <a:bodyPr wrap="square" rtlCol="0">
            <a:spAutoFit/>
          </a:bodyPr>
          <a:lstStyle/>
          <a:p>
            <a:r>
              <a:rPr lang="en-GB" dirty="0">
                <a:solidFill>
                  <a:schemeClr val="bg1"/>
                </a:solidFill>
              </a:rPr>
              <a:t>Talks from managers in local businesses</a:t>
            </a:r>
          </a:p>
          <a:p>
            <a:endParaRPr lang="en-GB" dirty="0">
              <a:solidFill>
                <a:schemeClr val="bg1"/>
              </a:solidFill>
            </a:endParaRPr>
          </a:p>
          <a:p>
            <a:r>
              <a:rPr lang="en-GB" dirty="0">
                <a:solidFill>
                  <a:schemeClr val="bg1"/>
                </a:solidFill>
              </a:rPr>
              <a:t>Work Skills </a:t>
            </a:r>
            <a:r>
              <a:rPr lang="en-GB">
                <a:solidFill>
                  <a:schemeClr val="bg1"/>
                </a:solidFill>
              </a:rPr>
              <a:t>Enterprise Competition March 2027</a:t>
            </a:r>
            <a:endParaRPr lang="en-GB" dirty="0">
              <a:solidFill>
                <a:schemeClr val="bg1"/>
              </a:solidFill>
            </a:endParaRPr>
          </a:p>
          <a:p>
            <a:endParaRPr lang="en-GB" dirty="0">
              <a:solidFill>
                <a:schemeClr val="bg1"/>
              </a:solidFill>
            </a:endParaRPr>
          </a:p>
          <a:p>
            <a:r>
              <a:rPr lang="en-GB" dirty="0">
                <a:solidFill>
                  <a:schemeClr val="bg1"/>
                </a:solidFill>
              </a:rPr>
              <a:t>Develop team working and communication skills</a:t>
            </a:r>
          </a:p>
          <a:p>
            <a:endParaRPr lang="en-GB" dirty="0">
              <a:solidFill>
                <a:schemeClr val="bg1"/>
              </a:solidFill>
            </a:endParaRPr>
          </a:p>
          <a:p>
            <a:r>
              <a:rPr lang="en-GB" dirty="0">
                <a:solidFill>
                  <a:schemeClr val="bg1"/>
                </a:solidFill>
              </a:rPr>
              <a:t>Develop presentation skills</a:t>
            </a:r>
          </a:p>
          <a:p>
            <a:endParaRPr lang="en-GB" dirty="0">
              <a:solidFill>
                <a:schemeClr val="bg1"/>
              </a:solidFill>
            </a:endParaRPr>
          </a:p>
          <a:p>
            <a:r>
              <a:rPr lang="en-GB" dirty="0">
                <a:solidFill>
                  <a:schemeClr val="bg1"/>
                </a:solidFill>
              </a:rPr>
              <a:t>Transferable skills for college/university</a:t>
            </a:r>
          </a:p>
        </p:txBody>
      </p:sp>
      <p:pic>
        <p:nvPicPr>
          <p:cNvPr id="6" name="Picture 5">
            <a:extLst>
              <a:ext uri="{FF2B5EF4-FFF2-40B4-BE49-F238E27FC236}">
                <a16:creationId xmlns:a16="http://schemas.microsoft.com/office/drawing/2014/main" id="{FE4E9C9F-A56C-A827-77BB-F1210979A78A}"/>
              </a:ext>
            </a:extLst>
          </p:cNvPr>
          <p:cNvPicPr>
            <a:picLocks noChangeAspect="1"/>
          </p:cNvPicPr>
          <p:nvPr/>
        </p:nvPicPr>
        <p:blipFill rotWithShape="1">
          <a:blip r:embed="rId2"/>
          <a:srcRect l="31473" t="21009" r="32185" b="39860"/>
          <a:stretch/>
        </p:blipFill>
        <p:spPr>
          <a:xfrm>
            <a:off x="8032955" y="4211590"/>
            <a:ext cx="3054234" cy="1848959"/>
          </a:xfrm>
          <a:prstGeom prst="rect">
            <a:avLst/>
          </a:prstGeom>
        </p:spPr>
      </p:pic>
      <p:pic>
        <p:nvPicPr>
          <p:cNvPr id="7" name="Picture 6">
            <a:extLst>
              <a:ext uri="{FF2B5EF4-FFF2-40B4-BE49-F238E27FC236}">
                <a16:creationId xmlns:a16="http://schemas.microsoft.com/office/drawing/2014/main" id="{53BC0CBE-46D0-4C45-B7CC-5711DCE37045}"/>
              </a:ext>
            </a:extLst>
          </p:cNvPr>
          <p:cNvPicPr>
            <a:picLocks noChangeAspect="1"/>
          </p:cNvPicPr>
          <p:nvPr/>
        </p:nvPicPr>
        <p:blipFill>
          <a:blip r:embed="rId3"/>
          <a:stretch>
            <a:fillRect/>
          </a:stretch>
        </p:blipFill>
        <p:spPr>
          <a:xfrm>
            <a:off x="8357420" y="1936955"/>
            <a:ext cx="2729769" cy="2100643"/>
          </a:xfrm>
          <a:prstGeom prst="rect">
            <a:avLst/>
          </a:prstGeom>
        </p:spPr>
      </p:pic>
    </p:spTree>
    <p:extLst>
      <p:ext uri="{BB962C8B-B14F-4D97-AF65-F5344CB8AC3E}">
        <p14:creationId xmlns:p14="http://schemas.microsoft.com/office/powerpoint/2010/main" val="324293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0DFEE-2960-1656-F27B-8C49F4FFE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CDA90-EB59-D7BC-E44F-8CD6F2EE4148}"/>
              </a:ext>
            </a:extLst>
          </p:cNvPr>
          <p:cNvSpPr>
            <a:spLocks noGrp="1"/>
          </p:cNvSpPr>
          <p:nvPr>
            <p:ph type="title"/>
          </p:nvPr>
        </p:nvSpPr>
        <p:spPr>
          <a:xfrm>
            <a:off x="838200" y="365125"/>
            <a:ext cx="10515600" cy="969899"/>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Next Steps and Career Pathways</a:t>
            </a:r>
          </a:p>
        </p:txBody>
      </p:sp>
      <p:sp>
        <p:nvSpPr>
          <p:cNvPr id="3" name="Content Placeholder 2">
            <a:extLst>
              <a:ext uri="{FF2B5EF4-FFF2-40B4-BE49-F238E27FC236}">
                <a16:creationId xmlns:a16="http://schemas.microsoft.com/office/drawing/2014/main" id="{A4087E14-0194-5771-E91A-2D0A399D2A93}"/>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456ED28-55E7-CD40-174D-AC4EA0054A03}"/>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TextBox 4">
            <a:extLst>
              <a:ext uri="{FF2B5EF4-FFF2-40B4-BE49-F238E27FC236}">
                <a16:creationId xmlns:a16="http://schemas.microsoft.com/office/drawing/2014/main" id="{5017E1C0-8711-EBD7-7C2F-7B76F3B1D7E3}"/>
              </a:ext>
            </a:extLst>
          </p:cNvPr>
          <p:cNvSpPr txBox="1"/>
          <p:nvPr/>
        </p:nvSpPr>
        <p:spPr>
          <a:xfrm>
            <a:off x="442452" y="1936955"/>
            <a:ext cx="11277600" cy="4247317"/>
          </a:xfrm>
          <a:prstGeom prst="rect">
            <a:avLst/>
          </a:prstGeom>
          <a:noFill/>
        </p:spPr>
        <p:txBody>
          <a:bodyPr wrap="square" rtlCol="0">
            <a:spAutoFit/>
          </a:bodyPr>
          <a:lstStyle/>
          <a:p>
            <a:r>
              <a:rPr lang="en-GB" dirty="0">
                <a:solidFill>
                  <a:schemeClr val="bg1"/>
                </a:solidFill>
              </a:rPr>
              <a:t>Cambridge Nationals provide a strong base for progression to further education, whether it is Level 3 BTECs, A Levels,  apprenticeship or work.</a:t>
            </a:r>
          </a:p>
          <a:p>
            <a:endParaRPr lang="en-GB" dirty="0">
              <a:solidFill>
                <a:schemeClr val="bg1"/>
              </a:solidFill>
            </a:endParaRPr>
          </a:p>
          <a:p>
            <a:r>
              <a:rPr lang="en-GB" dirty="0">
                <a:solidFill>
                  <a:schemeClr val="bg1"/>
                </a:solidFill>
              </a:rPr>
              <a:t>Knowledge gained would be of use for further studies in other business and management qualifications including </a:t>
            </a:r>
          </a:p>
          <a:p>
            <a:r>
              <a:rPr lang="en-GB" dirty="0">
                <a:solidFill>
                  <a:schemeClr val="bg1"/>
                </a:solidFill>
              </a:rPr>
              <a:t>retail, marketing and customer service. Through the study of three units, this course helps students to develop applied knowledge and practical skills in Enterprise and Marketing and is designed with both practical and theoretical elements, which will prepare students for further study of qualifications in Enterprise, Marketing, Business or Economics.</a:t>
            </a:r>
          </a:p>
          <a:p>
            <a:endParaRPr lang="en-GB" dirty="0">
              <a:solidFill>
                <a:schemeClr val="bg1"/>
              </a:solidFill>
            </a:endParaRPr>
          </a:p>
          <a:p>
            <a:r>
              <a:rPr lang="en-GB" dirty="0">
                <a:solidFill>
                  <a:schemeClr val="bg1"/>
                </a:solidFill>
              </a:rPr>
              <a:t>The course is useful for a wide range of careers, including management, finance, law, media, psychology, accountancy.</a:t>
            </a:r>
          </a:p>
          <a:p>
            <a:endParaRPr lang="en-GB" dirty="0">
              <a:solidFill>
                <a:schemeClr val="bg1"/>
              </a:solidFill>
            </a:endParaRPr>
          </a:p>
          <a:p>
            <a:r>
              <a:rPr lang="en-GB" dirty="0">
                <a:solidFill>
                  <a:schemeClr val="bg1"/>
                </a:solidFill>
              </a:rPr>
              <a:t>You will also know how to set up and run your own business!</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70322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CB50F-21F1-5A35-92A8-B4F32ED69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A89C4-3115-900D-E4E0-7A2F8E713E56}"/>
              </a:ext>
            </a:extLst>
          </p:cNvPr>
          <p:cNvSpPr>
            <a:spLocks noGrp="1"/>
          </p:cNvSpPr>
          <p:nvPr>
            <p:ph type="title"/>
          </p:nvPr>
        </p:nvSpPr>
        <p:spPr>
          <a:xfrm>
            <a:off x="838200" y="365125"/>
            <a:ext cx="10515600" cy="99733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Additional Information and Outcomes</a:t>
            </a:r>
          </a:p>
        </p:txBody>
      </p:sp>
      <p:sp>
        <p:nvSpPr>
          <p:cNvPr id="3" name="Content Placeholder 2">
            <a:extLst>
              <a:ext uri="{FF2B5EF4-FFF2-40B4-BE49-F238E27FC236}">
                <a16:creationId xmlns:a16="http://schemas.microsoft.com/office/drawing/2014/main" id="{D674E538-FF2F-ED7B-AC52-A53FFE80A909}"/>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9775349-3356-E49E-7471-2D97CBE0956E}"/>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6" name="TextBox 5">
            <a:extLst>
              <a:ext uri="{FF2B5EF4-FFF2-40B4-BE49-F238E27FC236}">
                <a16:creationId xmlns:a16="http://schemas.microsoft.com/office/drawing/2014/main" id="{832AB702-60DE-7D70-2466-F8D6E8C7BC2E}"/>
              </a:ext>
            </a:extLst>
          </p:cNvPr>
          <p:cNvSpPr txBox="1"/>
          <p:nvPr/>
        </p:nvSpPr>
        <p:spPr>
          <a:xfrm>
            <a:off x="442452" y="1936955"/>
            <a:ext cx="11277600" cy="3416320"/>
          </a:xfrm>
          <a:prstGeom prst="rect">
            <a:avLst/>
          </a:prstGeom>
          <a:noFill/>
        </p:spPr>
        <p:txBody>
          <a:bodyPr wrap="square" rtlCol="0">
            <a:spAutoFit/>
          </a:bodyPr>
          <a:lstStyle/>
          <a:p>
            <a:r>
              <a:rPr lang="en-GB" dirty="0">
                <a:solidFill>
                  <a:schemeClr val="bg1"/>
                </a:solidFill>
              </a:rPr>
              <a:t>Cambridge Nationals are vocational qualifications at Level 1/2 for students aged 14–16. An aspiration for many young people is to be self-employed and start their own business. The  skills required for this, such as being able to work in a team and creatively, solve problems and have an awareness of businesses and customers, are also those requested by employers.</a:t>
            </a:r>
          </a:p>
          <a:p>
            <a:endParaRPr lang="en-GB" dirty="0">
              <a:solidFill>
                <a:schemeClr val="bg1"/>
              </a:solidFill>
            </a:endParaRPr>
          </a:p>
          <a:p>
            <a:r>
              <a:rPr lang="en-GB" dirty="0">
                <a:solidFill>
                  <a:schemeClr val="bg1"/>
                </a:solidFill>
              </a:rPr>
              <a:t>Each unit is graded Pass, Merit or Distinction. Each grade is allocated points, and the total points students achieve determines their final grade.</a:t>
            </a:r>
          </a:p>
          <a:p>
            <a:endParaRPr lang="en-GB" dirty="0">
              <a:solidFill>
                <a:schemeClr val="bg1"/>
              </a:solidFill>
            </a:endParaRPr>
          </a:p>
          <a:p>
            <a:r>
              <a:rPr lang="en-GB" dirty="0">
                <a:solidFill>
                  <a:schemeClr val="bg1"/>
                </a:solidFill>
              </a:rPr>
              <a:t>The syllabus can be found using this QR code:</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graphicFrame>
        <p:nvGraphicFramePr>
          <p:cNvPr id="7" name="Table 6">
            <a:extLst>
              <a:ext uri="{FF2B5EF4-FFF2-40B4-BE49-F238E27FC236}">
                <a16:creationId xmlns:a16="http://schemas.microsoft.com/office/drawing/2014/main" id="{FE0FC7A9-CFAA-81DE-145A-FFD1FF2A3870}"/>
              </a:ext>
            </a:extLst>
          </p:cNvPr>
          <p:cNvGraphicFramePr>
            <a:graphicFrameLocks noGrp="1"/>
          </p:cNvGraphicFramePr>
          <p:nvPr>
            <p:extLst>
              <p:ext uri="{D42A27DB-BD31-4B8C-83A1-F6EECF244321}">
                <p14:modId xmlns:p14="http://schemas.microsoft.com/office/powerpoint/2010/main" val="2063854742"/>
              </p:ext>
            </p:extLst>
          </p:nvPr>
        </p:nvGraphicFramePr>
        <p:xfrm>
          <a:off x="5867962" y="3685711"/>
          <a:ext cx="5673600" cy="2420738"/>
        </p:xfrm>
        <a:graphic>
          <a:graphicData uri="http://schemas.openxmlformats.org/drawingml/2006/table">
            <a:tbl>
              <a:tblPr firstRow="1" bandRow="1">
                <a:tableStyleId>{5C22544A-7EE6-4342-B048-85BDC9FD1C3A}</a:tableStyleId>
              </a:tblPr>
              <a:tblGrid>
                <a:gridCol w="1891200">
                  <a:extLst>
                    <a:ext uri="{9D8B030D-6E8A-4147-A177-3AD203B41FA5}">
                      <a16:colId xmlns:a16="http://schemas.microsoft.com/office/drawing/2014/main" val="2675991245"/>
                    </a:ext>
                  </a:extLst>
                </a:gridCol>
                <a:gridCol w="1891200">
                  <a:extLst>
                    <a:ext uri="{9D8B030D-6E8A-4147-A177-3AD203B41FA5}">
                      <a16:colId xmlns:a16="http://schemas.microsoft.com/office/drawing/2014/main" val="3613430664"/>
                    </a:ext>
                  </a:extLst>
                </a:gridCol>
                <a:gridCol w="1891200">
                  <a:extLst>
                    <a:ext uri="{9D8B030D-6E8A-4147-A177-3AD203B41FA5}">
                      <a16:colId xmlns:a16="http://schemas.microsoft.com/office/drawing/2014/main" val="1975790302"/>
                    </a:ext>
                  </a:extLst>
                </a:gridCol>
              </a:tblGrid>
              <a:tr h="370840">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rPr>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8372141"/>
                  </a:ext>
                </a:extLst>
              </a:tr>
              <a:tr h="370840">
                <a:tc>
                  <a:txBody>
                    <a:bodyPr/>
                    <a:lstStyle/>
                    <a:p>
                      <a:r>
                        <a:rPr lang="en-GB" b="1" dirty="0">
                          <a:solidFill>
                            <a:schemeClr val="tx1"/>
                          </a:solidFill>
                        </a:rPr>
                        <a:t>Distinction*-Pass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8816655"/>
                  </a:ext>
                </a:extLst>
              </a:tr>
              <a:tr h="370840">
                <a:tc>
                  <a:txBody>
                    <a:bodyPr/>
                    <a:lstStyle/>
                    <a:p>
                      <a:r>
                        <a:rPr lang="en-GB" b="1" dirty="0">
                          <a:solidFill>
                            <a:schemeClr val="tx1"/>
                          </a:solidFill>
                        </a:rPr>
                        <a:t>Distinction*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4347201"/>
                  </a:ext>
                </a:extLst>
              </a:tr>
              <a:tr h="370840">
                <a:tc>
                  <a:txBody>
                    <a:bodyPr/>
                    <a:lstStyle/>
                    <a:p>
                      <a:r>
                        <a:rPr lang="en-GB" b="1" dirty="0">
                          <a:solidFill>
                            <a:schemeClr val="tx1"/>
                          </a:solidFill>
                        </a:rPr>
                        <a:t>Distinction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662735"/>
                  </a:ext>
                </a:extLst>
              </a:tr>
              <a:tr h="370840">
                <a:tc>
                  <a:txBody>
                    <a:bodyPr/>
                    <a:lstStyle/>
                    <a:p>
                      <a:r>
                        <a:rPr lang="en-GB" b="1" dirty="0">
                          <a:solidFill>
                            <a:schemeClr val="tx1"/>
                          </a:solidFill>
                        </a:rPr>
                        <a:t>Merit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2393328"/>
                  </a:ext>
                </a:extLst>
              </a:tr>
              <a:tr h="480178">
                <a:tc>
                  <a:txBody>
                    <a:bodyPr/>
                    <a:lstStyle/>
                    <a:p>
                      <a:r>
                        <a:rPr lang="en-GB" b="1" dirty="0">
                          <a:solidFill>
                            <a:schemeClr val="tx1"/>
                          </a:solidFill>
                        </a:rPr>
                        <a:t>Pass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5511100"/>
                  </a:ext>
                </a:extLst>
              </a:tr>
            </a:tbl>
          </a:graphicData>
        </a:graphic>
      </p:graphicFrame>
      <p:pic>
        <p:nvPicPr>
          <p:cNvPr id="8" name="Picture 7">
            <a:extLst>
              <a:ext uri="{FF2B5EF4-FFF2-40B4-BE49-F238E27FC236}">
                <a16:creationId xmlns:a16="http://schemas.microsoft.com/office/drawing/2014/main" id="{E0C8497B-6CB4-EF3C-B5BE-98D4CF3AF106}"/>
              </a:ext>
            </a:extLst>
          </p:cNvPr>
          <p:cNvPicPr>
            <a:picLocks noChangeAspect="1"/>
          </p:cNvPicPr>
          <p:nvPr/>
        </p:nvPicPr>
        <p:blipFill>
          <a:blip r:embed="rId2"/>
          <a:stretch>
            <a:fillRect/>
          </a:stretch>
        </p:blipFill>
        <p:spPr>
          <a:xfrm>
            <a:off x="2108076" y="4455435"/>
            <a:ext cx="1670651" cy="1691692"/>
          </a:xfrm>
          <a:prstGeom prst="rect">
            <a:avLst/>
          </a:prstGeom>
        </p:spPr>
      </p:pic>
    </p:spTree>
    <p:extLst>
      <p:ext uri="{BB962C8B-B14F-4D97-AF65-F5344CB8AC3E}">
        <p14:creationId xmlns:p14="http://schemas.microsoft.com/office/powerpoint/2010/main" val="29296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FAFD8-84D8-034D-E6D5-C8174C8F5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9C513-EAB2-7B7F-B8AD-3CD30ED99EF2}"/>
              </a:ext>
            </a:extLst>
          </p:cNvPr>
          <p:cNvSpPr>
            <a:spLocks noGrp="1"/>
          </p:cNvSpPr>
          <p:nvPr>
            <p:ph type="title"/>
          </p:nvPr>
        </p:nvSpPr>
        <p:spPr>
          <a:xfrm>
            <a:off x="838200" y="365125"/>
            <a:ext cx="10515600" cy="1033907"/>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Frequently Asked Questions</a:t>
            </a:r>
          </a:p>
        </p:txBody>
      </p:sp>
      <p:sp>
        <p:nvSpPr>
          <p:cNvPr id="3" name="Content Placeholder 2">
            <a:extLst>
              <a:ext uri="{FF2B5EF4-FFF2-40B4-BE49-F238E27FC236}">
                <a16:creationId xmlns:a16="http://schemas.microsoft.com/office/drawing/2014/main" id="{93E0B2D7-7F56-BCC7-A81A-112726B7E173}"/>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1EE200A-F034-6960-18DB-EB1E317CEFE4}"/>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TextBox 4">
            <a:extLst>
              <a:ext uri="{FF2B5EF4-FFF2-40B4-BE49-F238E27FC236}">
                <a16:creationId xmlns:a16="http://schemas.microsoft.com/office/drawing/2014/main" id="{B6D842A8-738F-5D66-1B9B-B1BF2C73AD72}"/>
              </a:ext>
            </a:extLst>
          </p:cNvPr>
          <p:cNvSpPr txBox="1"/>
          <p:nvPr/>
        </p:nvSpPr>
        <p:spPr>
          <a:xfrm>
            <a:off x="442452" y="1936955"/>
            <a:ext cx="11277600" cy="5355312"/>
          </a:xfrm>
          <a:prstGeom prst="rect">
            <a:avLst/>
          </a:prstGeom>
          <a:noFill/>
        </p:spPr>
        <p:txBody>
          <a:bodyPr wrap="square" rtlCol="0">
            <a:spAutoFit/>
          </a:bodyPr>
          <a:lstStyle/>
          <a:p>
            <a:r>
              <a:rPr lang="en-GB" b="1" dirty="0">
                <a:solidFill>
                  <a:schemeClr val="bg1"/>
                </a:solidFill>
              </a:rPr>
              <a:t>How many units do I have to do?</a:t>
            </a:r>
            <a:endParaRPr lang="en-GB" dirty="0">
              <a:solidFill>
                <a:schemeClr val="bg1"/>
              </a:solidFill>
            </a:endParaRPr>
          </a:p>
          <a:p>
            <a:r>
              <a:rPr lang="en-GB" dirty="0">
                <a:solidFill>
                  <a:schemeClr val="bg1"/>
                </a:solidFill>
              </a:rPr>
              <a:t>2 coursework units </a:t>
            </a:r>
            <a:r>
              <a:rPr lang="en-GB" b="1" dirty="0">
                <a:solidFill>
                  <a:schemeClr val="bg1"/>
                </a:solidFill>
              </a:rPr>
              <a:t>and</a:t>
            </a:r>
            <a:r>
              <a:rPr lang="en-GB" dirty="0">
                <a:solidFill>
                  <a:schemeClr val="bg1"/>
                </a:solidFill>
              </a:rPr>
              <a:t> 1 exam. In the first unit (year 10) students develop a product set by the exam board. In the second unit (year 11), students complete a pitch and marketing strategy for their previously designed product.</a:t>
            </a:r>
          </a:p>
          <a:p>
            <a:endParaRPr lang="en-GB" dirty="0">
              <a:solidFill>
                <a:schemeClr val="bg1"/>
              </a:solidFill>
            </a:endParaRPr>
          </a:p>
          <a:p>
            <a:r>
              <a:rPr lang="en-GB" b="1" dirty="0">
                <a:solidFill>
                  <a:schemeClr val="bg1"/>
                </a:solidFill>
              </a:rPr>
              <a:t>Do I have to do an exam?</a:t>
            </a:r>
          </a:p>
          <a:p>
            <a:r>
              <a:rPr lang="en-GB" dirty="0">
                <a:solidFill>
                  <a:schemeClr val="bg1"/>
                </a:solidFill>
              </a:rPr>
              <a:t>Yes, it is taken at the end of Year 11. It is a 1 hour 30-minute written exam. A calculator is needed for some questions.</a:t>
            </a:r>
          </a:p>
          <a:p>
            <a:endParaRPr lang="en-GB" dirty="0">
              <a:solidFill>
                <a:schemeClr val="bg1"/>
              </a:solidFill>
            </a:endParaRPr>
          </a:p>
          <a:p>
            <a:r>
              <a:rPr lang="en-GB" b="1" dirty="0">
                <a:solidFill>
                  <a:schemeClr val="bg1"/>
                </a:solidFill>
              </a:rPr>
              <a:t>What do I do if I find the work difficult?</a:t>
            </a:r>
          </a:p>
          <a:p>
            <a:r>
              <a:rPr lang="en-GB" dirty="0">
                <a:solidFill>
                  <a:schemeClr val="bg1"/>
                </a:solidFill>
              </a:rPr>
              <a:t>You will be given books &amp; notes to help you complete the work. There are also plans to follow for your coursework.</a:t>
            </a:r>
          </a:p>
          <a:p>
            <a:endParaRPr lang="en-GB" dirty="0">
              <a:solidFill>
                <a:schemeClr val="bg1"/>
              </a:solidFill>
            </a:endParaRPr>
          </a:p>
          <a:p>
            <a:r>
              <a:rPr lang="en-GB" b="1" dirty="0">
                <a:solidFill>
                  <a:schemeClr val="bg1"/>
                </a:solidFill>
              </a:rPr>
              <a:t>Do I need to buy any textbooks/equipment?</a:t>
            </a:r>
          </a:p>
          <a:p>
            <a:r>
              <a:rPr lang="en-GB" dirty="0">
                <a:solidFill>
                  <a:schemeClr val="bg1"/>
                </a:solidFill>
              </a:rPr>
              <a:t>You do not need to buy any textbooks. You will need a calculator for the exam in Year 11.</a:t>
            </a:r>
          </a:p>
          <a:p>
            <a:endParaRPr lang="en-GB" dirty="0">
              <a:solidFill>
                <a:schemeClr val="bg1"/>
              </a:solidFill>
            </a:endParaRPr>
          </a:p>
          <a:p>
            <a:r>
              <a:rPr lang="en-GB" b="1" dirty="0">
                <a:solidFill>
                  <a:schemeClr val="bg1"/>
                </a:solidFill>
              </a:rPr>
              <a:t>Will I pass?</a:t>
            </a:r>
          </a:p>
          <a:p>
            <a:r>
              <a:rPr lang="en-GB" dirty="0">
                <a:solidFill>
                  <a:schemeClr val="bg1"/>
                </a:solidFill>
              </a:rPr>
              <a:t>Yes, if you complete the set work and follow the advice of Mr Cutler.</a:t>
            </a: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33092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e8a53ddf-688e-4772-906e-8e773fbc50f1" xsi:nil="true"/>
    <Lesson xmlns="e8a53ddf-688e-4772-906e-8e773fbc50f1" xsi:nil="true"/>
    <CustomTags xmlns="e8a53ddf-688e-4772-906e-8e773fbc50f1" xsi:nil="true"/>
    <KS xmlns="e8a53ddf-688e-4772-906e-8e773fbc50f1" xsi:nil="true"/>
    <m7d99c2bc7e54546898d75369951989b xmlns="e8a53ddf-688e-4772-906e-8e773fbc50f1">
      <Terms xmlns="http://schemas.microsoft.com/office/infopath/2007/PartnerControls"/>
    </m7d99c2bc7e54546898d75369951989b>
    <CurriculumSubject xmlns="e8a53ddf-688e-4772-906e-8e773fbc50f1">Staff</CurriculumSubject>
    <c2de43a4609240278ae4a68ac4cf3f9e xmlns="e8a53ddf-688e-4772-906e-8e773fbc50f1">
      <Terms xmlns="http://schemas.microsoft.com/office/infopath/2007/PartnerControls"/>
    </c2de43a4609240278ae4a68ac4cf3f9e>
    <TaxCatchAll xmlns="e8a53ddf-688e-4772-906e-8e773fbc50f1" xsi:nil="true"/>
    <f908b412cb9b47c8b4611620c63c67b6 xmlns="e8a53ddf-688e-4772-906e-8e773fbc50f1">
      <Terms xmlns="http://schemas.microsoft.com/office/infopath/2007/PartnerControls"/>
    </f908b412cb9b47c8b4611620c63c67b6>
    <ge0bb8af36ee4c1b86ae837e1ac45bea xmlns="e8a53ddf-688e-4772-906e-8e773fbc50f1">
      <Terms xmlns="http://schemas.microsoft.com/office/infopath/2007/PartnerControls"/>
    </ge0bb8af36ee4c1b86ae837e1ac45bea>
    <PersonalIdentificationData xmlns="e8a53ddf-688e-4772-906e-8e773fbc50f1" xsi:nil="true"/>
    <lcf76f155ced4ddcb4097134ff3c332f xmlns="85b6cea0-83f0-42c6-9c4f-7c7da97c36bf">
      <Terms xmlns="http://schemas.microsoft.com/office/infopath/2007/PartnerControls"/>
    </lcf76f155ced4ddcb4097134ff3c332f>
    <m886e2b4bfb94daca9fe45812b30eb2c xmlns="e8a53ddf-688e-4772-906e-8e773fbc50f1">
      <Terms xmlns="http://schemas.microsoft.com/office/infopath/2007/PartnerControls"/>
    </m886e2b4bfb94daca9fe45812b30eb2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7B9A3779A7EA469433A912F751FCB4" ma:contentTypeVersion="34" ma:contentTypeDescription="Create a new document." ma:contentTypeScope="" ma:versionID="c3ce0729444492e2e7ed6c1b0c5e5216">
  <xsd:schema xmlns:xsd="http://www.w3.org/2001/XMLSchema" xmlns:xs="http://www.w3.org/2001/XMLSchema" xmlns:p="http://schemas.microsoft.com/office/2006/metadata/properties" xmlns:ns2="e8a53ddf-688e-4772-906e-8e773fbc50f1" xmlns:ns3="85b6cea0-83f0-42c6-9c4f-7c7da97c36bf" targetNamespace="http://schemas.microsoft.com/office/2006/metadata/properties" ma:root="true" ma:fieldsID="7ad4edf24d4580e393b26ef1ec787d03" ns2:_="" ns3:_="">
    <xsd:import namespace="e8a53ddf-688e-4772-906e-8e773fbc50f1"/>
    <xsd:import namespace="85b6cea0-83f0-42c6-9c4f-7c7da97c36bf"/>
    <xsd:element name="properties">
      <xsd:complexType>
        <xsd:sequence>
          <xsd:element name="documentManagement">
            <xsd:complexType>
              <xsd:all>
                <xsd:element ref="ns2:f908b412cb9b47c8b4611620c63c67b6" minOccurs="0"/>
                <xsd:element ref="ns2:TaxCatchAll" minOccurs="0"/>
                <xsd:element ref="ns2:PersonalIdentificationData" minOccurs="0"/>
                <xsd:element ref="ns2:KS" minOccurs="0"/>
                <xsd:element ref="ns2:m886e2b4bfb94daca9fe45812b30eb2c" minOccurs="0"/>
                <xsd:element ref="ns2:ge0bb8af36ee4c1b86ae837e1ac45bea" minOccurs="0"/>
                <xsd:element ref="ns2:c2de43a4609240278ae4a68ac4cf3f9e" minOccurs="0"/>
                <xsd:element ref="ns2:m7d99c2bc7e54546898d75369951989b"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DateTaken" minOccurs="0"/>
                <xsd:element ref="ns2:SharedWithUsers" minOccurs="0"/>
                <xsd:element ref="ns2:SharedWithDetails"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53ddf-688e-4772-906e-8e773fbc50f1" elementFormDefault="qualified">
    <xsd:import namespace="http://schemas.microsoft.com/office/2006/documentManagement/types"/>
    <xsd:import namespace="http://schemas.microsoft.com/office/infopath/2007/PartnerControls"/>
    <xsd:element name="f908b412cb9b47c8b4611620c63c67b6" ma:index="9" nillable="true" ma:taxonomy="true" ma:internalName="f908b412cb9b47c8b4611620c63c67b6" ma:taxonomyFieldName="Staff_x0020_Category" ma:displayName="Staff Category" ma:default="" ma:fieldId="{f908b412-cb9b-47c8-b461-1620c63c67b6}" ma:sspId="c2e1509d-e6fe-4f2c-b84b-042f796b62cd" ma:termSetId="f8bc4358-e857-4663-b491-683e6f28e2e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2096fc8-3490-44c9-9034-ebaff1d2e088}" ma:internalName="TaxCatchAll" ma:showField="CatchAllData" ma:web="e8a53ddf-688e-4772-906e-8e773fbc50f1">
      <xsd:complexType>
        <xsd:complexContent>
          <xsd:extension base="dms:MultiChoiceLookup">
            <xsd:sequence>
              <xsd:element name="Value" type="dms:Lookup" maxOccurs="unbounded" minOccurs="0" nillable="true"/>
            </xsd:sequence>
          </xsd:extension>
        </xsd:complexContent>
      </xsd:complexType>
    </xsd:element>
    <xsd:element name="PersonalIdentificationData" ma:index="11" nillable="true" ma:displayName="Personal Identification Data" ma:default="" ma:internalName="PersonalIdentificationData">
      <xsd:simpleType>
        <xsd:restriction base="dms:Choice">
          <xsd:enumeration value="No"/>
          <xsd:enumeration value="Yes"/>
        </xsd:restriction>
      </xsd:simpleType>
    </xsd:element>
    <xsd:element name="KS" ma:index="12" nillable="true" ma:displayName="Key Stage" ma:default="" ma:internalName="KS">
      <xsd:simpleType>
        <xsd:restriction base="dms:Choice">
          <xsd:enumeration value="Foundation"/>
          <xsd:enumeration value="KS1"/>
          <xsd:enumeration value="KS2"/>
          <xsd:enumeration value="KS3"/>
          <xsd:enumeration value="KS4"/>
          <xsd:enumeration value="KS5"/>
        </xsd:restriction>
      </xsd:simpleType>
    </xsd:element>
    <xsd:element name="m886e2b4bfb94daca9fe45812b30eb2c" ma:index="14" nillable="true" ma:taxonomy="true" ma:internalName="m886e2b4bfb94daca9fe45812b30eb2c" ma:taxonomyFieldName="Topic" ma:displayName="Topic" ma:default="" ma:fieldId="{6886e2b4-bfb9-4dac-a9fe-45812b30eb2c}" ma:sspId="c2e1509d-e6fe-4f2c-b84b-042f796b62cd" ma:termSetId="41e60437-e8ff-4e62-9399-65ea63281720" ma:anchorId="00000000-0000-0000-0000-000000000000" ma:open="false" ma:isKeyword="false">
      <xsd:complexType>
        <xsd:sequence>
          <xsd:element ref="pc:Terms" minOccurs="0" maxOccurs="1"/>
        </xsd:sequence>
      </xsd:complexType>
    </xsd:element>
    <xsd:element name="ge0bb8af36ee4c1b86ae837e1ac45bea" ma:index="16" nillable="true" ma:taxonomy="true" ma:internalName="ge0bb8af36ee4c1b86ae837e1ac45bea" ma:taxonomyFieldName="ExamBoard" ma:displayName="Exam Board" ma:default="" ma:fieldId="{0e0bb8af-36ee-4c1b-86ae-837e1ac45bea}" ma:sspId="c2e1509d-e6fe-4f2c-b84b-042f796b62cd" ma:termSetId="e7b1d02c-96e0-4290-ad22-cc61cd54edc5" ma:anchorId="00000000-0000-0000-0000-000000000000" ma:open="false" ma:isKeyword="false">
      <xsd:complexType>
        <xsd:sequence>
          <xsd:element ref="pc:Terms" minOccurs="0" maxOccurs="1"/>
        </xsd:sequence>
      </xsd:complexType>
    </xsd:element>
    <xsd:element name="c2de43a4609240278ae4a68ac4cf3f9e" ma:index="18" nillable="true" ma:taxonomy="true" ma:internalName="c2de43a4609240278ae4a68ac4cf3f9e" ma:taxonomyFieldName="Week" ma:displayName="Week" ma:default="" ma:fieldId="{c2de43a4-6092-4027-8ae4-a68ac4cf3f9e}" ma:sspId="c2e1509d-e6fe-4f2c-b84b-042f796b62cd" ma:termSetId="b5fe4f1b-a58d-41b3-b60a-50bead852115" ma:anchorId="00000000-0000-0000-0000-000000000000" ma:open="false" ma:isKeyword="false">
      <xsd:complexType>
        <xsd:sequence>
          <xsd:element ref="pc:Terms" minOccurs="0" maxOccurs="1"/>
        </xsd:sequence>
      </xsd:complexType>
    </xsd:element>
    <xsd:element name="m7d99c2bc7e54546898d75369951989b" ma:index="20" nillable="true" ma:taxonomy="true" ma:internalName="m7d99c2bc7e54546898d75369951989b" ma:taxonomyFieldName="Term" ma:displayName="Term" ma:default="" ma:fieldId="{67d99c2b-c7e5-4546-898d-75369951989b}" ma:sspId="c2e1509d-e6fe-4f2c-b84b-042f796b62cd" ma:termSetId="25f3c822-e4c5-4c28-ac02-aa3d1ae3dc16" ma:anchorId="00000000-0000-0000-0000-000000000000" ma:open="false" ma:isKeyword="false">
      <xsd:complexType>
        <xsd:sequence>
          <xsd:element ref="pc:Terms" minOccurs="0" maxOccurs="1"/>
        </xsd:sequence>
      </xsd:complexType>
    </xsd:element>
    <xsd:element name="Year" ma:index="21" nillable="true" ma:displayName="Year" ma:default="" ma:internalName="Year">
      <xsd:simpleType>
        <xsd:restriction base="dms:Choice">
          <xsd:enumeration value="R"/>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restriction>
      </xsd:simpleType>
    </xsd:element>
    <xsd:element name="Lesson" ma:index="22" nillable="true" ma:displayName="Lesson" ma:default="" ma:internalName="Lesson">
      <xsd:simpleType>
        <xsd:restriction base="dms:Text"/>
      </xsd:simpleType>
    </xsd:element>
    <xsd:element name="CustomTags" ma:index="23" nillable="true" ma:displayName="Custom Tags" ma:default="" ma:internalName="CustomTags">
      <xsd:simpleType>
        <xsd:restriction base="dms:Text"/>
      </xsd:simpleType>
    </xsd:element>
    <xsd:element name="CurriculumSubject" ma:index="24" nillable="true" ma:displayName="Curriculum Subject" ma:default="Staff" ma:internalName="CurriculumSubject">
      <xsd:simpleType>
        <xsd:restriction base="dms:Text"/>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b6cea0-83f0-42c6-9c4f-7c7da97c36bf"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LengthInSeconds" ma:index="32" nillable="true" ma:displayName="Length (seconds)" ma:internalName="MediaLengthInSeconds" ma:readOnly="true">
      <xsd:simpleType>
        <xsd:restriction base="dms:Unknown"/>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c2e1509d-e6fe-4f2c-b84b-042f796b62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Location" ma:index="4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99D3C7-8993-45A4-8907-F1EDB9DA119B}">
  <ds:schemaRefs>
    <ds:schemaRef ds:uri="272910fa-7f65-41e8-bf4a-bd1e3ed75656"/>
    <ds:schemaRef ds:uri="85b6cea0-83f0-42c6-9c4f-7c7da97c36bf"/>
    <ds:schemaRef ds:uri="ab35c4c7-26b0-482c-98d2-42ed203ca081"/>
    <ds:schemaRef ds:uri="e8a53ddf-688e-4772-906e-8e773fbc50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252E3CA-69E2-4619-ACA8-8D2C16BCD8CE}">
  <ds:schemaRefs>
    <ds:schemaRef ds:uri="http://schemas.microsoft.com/sharepoint/v3/contenttype/forms"/>
  </ds:schemaRefs>
</ds:datastoreItem>
</file>

<file path=customXml/itemProps3.xml><?xml version="1.0" encoding="utf-8"?>
<ds:datastoreItem xmlns:ds="http://schemas.openxmlformats.org/officeDocument/2006/customXml" ds:itemID="{6520F30A-FD11-4C98-A766-5DC74B6CB426}">
  <ds:schemaRefs>
    <ds:schemaRef ds:uri="85b6cea0-83f0-42c6-9c4f-7c7da97c36bf"/>
    <ds:schemaRef ds:uri="e8a53ddf-688e-4772-906e-8e773fbc50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234</TotalTime>
  <Words>942</Words>
  <Application>Microsoft Office PowerPoint</Application>
  <PresentationFormat>Widescreen</PresentationFormat>
  <Paragraphs>93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Year 9 Options 2026-2028</vt:lpstr>
      <vt:lpstr>Course and Qualification Information</vt:lpstr>
      <vt:lpstr>Assessment Information</vt:lpstr>
      <vt:lpstr>Extra Curricular Opportunities</vt:lpstr>
      <vt:lpstr>Next Steps and Career Pathways</vt:lpstr>
      <vt:lpstr>Additional Information and Outcomes</vt:lpstr>
      <vt:lpstr>Frequently Asked Questions</vt:lpstr>
    </vt:vector>
  </TitlesOfParts>
  <Company>Bishop Milner Catholic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PSumner</dc:creator>
  <cp:lastModifiedBy>MHambrook</cp:lastModifiedBy>
  <cp:revision>9</cp:revision>
  <dcterms:created xsi:type="dcterms:W3CDTF">2018-01-16T10:20:02Z</dcterms:created>
  <dcterms:modified xsi:type="dcterms:W3CDTF">2026-04-20T12:03:39Z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0x0101001A7B9A3779A7EA469433A912F751FCB4</vt:lpwstr>
  </property>
  <property fmtid="{D5CDD505-2E9C-101B-9397-08002B2CF9AE}" pid="3" name="Order">
    <vt:r8>252200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ExamBoard">
    <vt:lpwstr/>
  </property>
  <property fmtid="{D5CDD505-2E9C-101B-9397-08002B2CF9AE}" pid="10" name="Topic">
    <vt:lpwstr/>
  </property>
  <property fmtid="{D5CDD505-2E9C-101B-9397-08002B2CF9AE}" pid="11" name="Term">
    <vt:lpwstr/>
  </property>
  <property fmtid="{D5CDD505-2E9C-101B-9397-08002B2CF9AE}" pid="12" name="Staff Category">
    <vt:lpwstr/>
  </property>
  <property fmtid="{D5CDD505-2E9C-101B-9397-08002B2CF9AE}" pid="13" name="Week">
    <vt:lpwstr/>
  </property>
  <property fmtid="{D5CDD505-2E9C-101B-9397-08002B2CF9AE}" pid="14" name="Staff_x0020_Category">
    <vt:lpwstr/>
  </property>
  <property fmtid="{D5CDD505-2E9C-101B-9397-08002B2CF9AE}" pid="15" name="MediaServiceImageTags">
    <vt:lpwstr/>
  </property>
</Properties>
</file>