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389" r:id="rId3"/>
    <p:sldId id="298" r:id="rId4"/>
    <p:sldId id="304" r:id="rId5"/>
    <p:sldId id="297" r:id="rId6"/>
    <p:sldId id="291" r:id="rId7"/>
    <p:sldId id="292" r:id="rId8"/>
    <p:sldId id="302" r:id="rId9"/>
    <p:sldId id="293" r:id="rId10"/>
    <p:sldId id="299" r:id="rId11"/>
    <p:sldId id="300" r:id="rId12"/>
    <p:sldId id="301" r:id="rId13"/>
    <p:sldId id="3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45C9E-BB30-38A5-45D8-169E768C0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1D4324-83A9-B2A5-7D27-F6EC8C4D3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AFB39-C665-9A08-541B-0F2A47209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8A27-AD60-418B-9B61-F1B2B9C9AF1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4F473-6DB7-D3EA-83FF-433172B2E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113AC-6386-ED77-F9BB-EE54DE884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1985-09D1-4AE7-ACFB-E9E39A711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85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C18C-248C-E8F5-3FEB-AC0023E9B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E227B-986F-5E2E-F163-372037848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21D80-EC38-D4A4-423F-921D3ACB2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8A27-AD60-418B-9B61-F1B2B9C9AF1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44CF1-599E-5745-277E-7ACC14B32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B03ED-5F12-8925-9F95-B981F4CDC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1985-09D1-4AE7-ACFB-E9E39A711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655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64159F-885F-0AC3-19B0-09E12EBB6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5B820-59E8-6107-7AC5-011DF3151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FED77-DBFA-54F9-0A7B-8B06151F0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8A27-AD60-418B-9B61-F1B2B9C9AF1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7EC4E-0FCC-6B74-AC7A-8EC2E09FF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2DFC1-3716-B758-2AE1-60B619634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1985-09D1-4AE7-ACFB-E9E39A711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1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6EA3-2EA8-4A88-8CF4-12F4329D9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B1B65-4A8E-2800-491C-0D1BF62CB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9CF8E-8168-6DD9-B4BD-D06740A8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8A27-AD60-418B-9B61-F1B2B9C9AF1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DB8E6-3D63-3CEA-ABE3-FB648D0D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AC52B-6CD0-12A8-68BA-D34004EA8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1985-09D1-4AE7-ACFB-E9E39A711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38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A8E01-F7F2-C440-A30C-042A25BB1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9CE68-92B1-5BAD-02ED-B01BE2EF8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24C5E-70BC-E3DE-F971-A1A3C53B0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8A27-AD60-418B-9B61-F1B2B9C9AF1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C24E1-483F-4849-3B71-AA066272A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11029-CECA-EAB4-F19F-95CC61C79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1985-09D1-4AE7-ACFB-E9E39A711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28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5FE5-D8D4-7551-F497-6E8D1A16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99AF4-B18B-BE92-450F-0A1B6E2FC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C9DB6F-EFB3-5FAD-75D8-A9244EED1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6D20-061A-D0DA-815A-C297236E7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8A27-AD60-418B-9B61-F1B2B9C9AF1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26807-0B2C-92C5-FA4C-62070199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647FF-B313-051B-1D96-57734F163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1985-09D1-4AE7-ACFB-E9E39A711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343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48323-DA9B-3AA2-DFE6-66C30DAC5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94C4A-37FE-47A6-2BCD-869E3AAFC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3AACC-8208-FEC7-6D0D-AB020F534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FD0177-A82B-4EFC-4DEE-B56CE50CDD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96E0EF-B12E-33CB-5523-CBB99A67B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98E22-E6F2-23AA-6F32-ACC36E818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8A27-AD60-418B-9B61-F1B2B9C9AF1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361DB4-314D-6775-1BFF-C8A55CDC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D2376D-E3D0-E44B-D9EF-AE5F3F33E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1985-09D1-4AE7-ACFB-E9E39A711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78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AF08-C67A-E665-E4F3-AAFB18B3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8D6D1-194F-97C0-6A08-15BD6A24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8A27-AD60-418B-9B61-F1B2B9C9AF1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45297-ADBB-1EDB-74A0-20C297E97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A0E64-6D4E-D407-E2C4-5BC103CFC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1985-09D1-4AE7-ACFB-E9E39A711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04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6C825-CFEF-4831-E001-8535F5D09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8A27-AD60-418B-9B61-F1B2B9C9AF1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0E3833-3B23-A09A-6445-3DA03F3C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231F4-09D0-5D91-C649-F93AD4D73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1985-09D1-4AE7-ACFB-E9E39A711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224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694F-1DE6-13BD-3140-E4CEAED3E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713AA-10B2-03A7-5660-5AE65386E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91887-715C-F5C9-A593-47913946A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28554-176D-EFC7-06EF-0DF5DDC9C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8A27-AD60-418B-9B61-F1B2B9C9AF1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FC524-C581-2B57-3D8E-33A2190B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DBB6F-8B05-557D-B0B3-DD4ECB1AC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1985-09D1-4AE7-ACFB-E9E39A711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96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420A5-B60E-8630-F332-B66F8FEB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D2BC4E-D755-FE9C-2DD5-E74CF9075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ED069-D848-0A72-60A5-23B4289AA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48B56-C7D1-6709-0D88-3015EDDA9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58A27-AD60-418B-9B61-F1B2B9C9AF1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306854-17E8-ADCB-B2B4-DEB5C9A6D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6B66A-FE75-C314-E60F-FA28AC0C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51985-09D1-4AE7-ACFB-E9E39A711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453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277558-F2E5-37BD-0307-D789B0EC7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54A72-AA8F-8C5B-93A2-0B10EDB64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F57FB-5A85-8799-9AAF-3125D18C31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F58A27-AD60-418B-9B61-F1B2B9C9AF1C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616F3-91AB-A407-646D-BFC399A26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51541-F583-722A-C0C8-C4F88DAB7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A51985-09D1-4AE7-ACFB-E9E39A711B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8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png"/><Relationship Id="rId2" Type="http://schemas.openxmlformats.org/officeDocument/2006/relationships/hyperlink" Target="https://www.youtube.com/watch?v=Wq_O8G5OCCI" TargetMode="Externa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16.jpg"/><Relationship Id="rId3" Type="http://schemas.openxmlformats.org/officeDocument/2006/relationships/image" Target="../media/image52.wmf"/><Relationship Id="rId7" Type="http://schemas.openxmlformats.org/officeDocument/2006/relationships/image" Target="../media/image55.wmf"/><Relationship Id="rId12" Type="http://schemas.openxmlformats.org/officeDocument/2006/relationships/image" Target="../media/image60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jpe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emf"/><Relationship Id="rId7" Type="http://schemas.openxmlformats.org/officeDocument/2006/relationships/image" Target="../media/image72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bbc.co.uk/bitesize/guides/zrx7xfr/revision/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1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9.jpeg"/><Relationship Id="rId7" Type="http://schemas.openxmlformats.org/officeDocument/2006/relationships/image" Target="../media/image1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emf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jpeg"/><Relationship Id="rId1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jpeg"/><Relationship Id="rId7" Type="http://schemas.openxmlformats.org/officeDocument/2006/relationships/image" Target="../media/image4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16.jp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8668" y="325299"/>
            <a:ext cx="6758382" cy="637780"/>
          </a:xfrm>
        </p:spPr>
        <p:txBody>
          <a:bodyPr>
            <a:normAutofit fontScale="90000"/>
          </a:bodyPr>
          <a:lstStyle/>
          <a:p>
            <a:r>
              <a:rPr lang="en-GB" sz="4000"/>
              <a:t>OCR GCSE Design &amp; Technology </a:t>
            </a:r>
          </a:p>
        </p:txBody>
      </p:sp>
      <p:sp>
        <p:nvSpPr>
          <p:cNvPr id="3" name="TextBox 2">
            <a:hlinkClick r:id="rId2"/>
          </p:cNvPr>
          <p:cNvSpPr txBox="1"/>
          <p:nvPr/>
        </p:nvSpPr>
        <p:spPr>
          <a:xfrm>
            <a:off x="3802708" y="990056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Why take Design &amp; Technology? A short video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92928-DBC4-4974-BD8B-9E13DA4EE19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9" t="10936" r="23933" b="14063"/>
          <a:stretch/>
        </p:blipFill>
        <p:spPr bwMode="auto">
          <a:xfrm flipH="1">
            <a:off x="1629488" y="3546268"/>
            <a:ext cx="1452164" cy="1431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5" descr="X:\Edgecliff\2014-15\2014-15 KS4\year 11 prod design coursework 2014\Matthew Bridgewater DT Product Design Coursework\Coursework\Walker Models\K'Nex Walker Pictures\K'Nex Walker - Mk1\Walker-1.JPG">
            <a:extLst>
              <a:ext uri="{FF2B5EF4-FFF2-40B4-BE49-F238E27FC236}">
                <a16:creationId xmlns:a16="http://schemas.microsoft.com/office/drawing/2014/main" id="{076FE601-16A0-49CD-91C4-C3106B1EB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53" y="1922095"/>
            <a:ext cx="1556762" cy="121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G_2050">
            <a:extLst>
              <a:ext uri="{FF2B5EF4-FFF2-40B4-BE49-F238E27FC236}">
                <a16:creationId xmlns:a16="http://schemas.microsoft.com/office/drawing/2014/main" id="{2C7822AE-1FBF-4432-8879-4F7E55ADB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82"/>
          <a:stretch/>
        </p:blipFill>
        <p:spPr bwMode="auto">
          <a:xfrm>
            <a:off x="6404218" y="1849753"/>
            <a:ext cx="1880374" cy="150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</p:pic>
      <p:pic>
        <p:nvPicPr>
          <p:cNvPr id="8" name="Picture 3" descr="IMG_2053">
            <a:extLst>
              <a:ext uri="{FF2B5EF4-FFF2-40B4-BE49-F238E27FC236}">
                <a16:creationId xmlns:a16="http://schemas.microsoft.com/office/drawing/2014/main" id="{93918537-EAC3-491E-A69D-0A30E9665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r="19586"/>
          <a:stretch/>
        </p:blipFill>
        <p:spPr bwMode="auto">
          <a:xfrm>
            <a:off x="8385075" y="1691158"/>
            <a:ext cx="2070048" cy="16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</p:pic>
      <p:pic>
        <p:nvPicPr>
          <p:cNvPr id="9" name="Picture 2" descr="IMG_2978">
            <a:extLst>
              <a:ext uri="{FF2B5EF4-FFF2-40B4-BE49-F238E27FC236}">
                <a16:creationId xmlns:a16="http://schemas.microsoft.com/office/drawing/2014/main" id="{93730B23-D78C-4DAC-BB34-FE6095F16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27" y="5031327"/>
            <a:ext cx="1772424" cy="121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</p:pic>
      <p:pic>
        <p:nvPicPr>
          <p:cNvPr id="10" name="Picture 3" descr="IMG_3067">
            <a:extLst>
              <a:ext uri="{FF2B5EF4-FFF2-40B4-BE49-F238E27FC236}">
                <a16:creationId xmlns:a16="http://schemas.microsoft.com/office/drawing/2014/main" id="{ECFB43F6-1901-4BD5-AAEA-0B88CE764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35" y="3546371"/>
            <a:ext cx="1808312" cy="101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</p:pic>
      <p:pic>
        <p:nvPicPr>
          <p:cNvPr id="11" name="Picture 2" descr="IMG_0388[1]">
            <a:extLst>
              <a:ext uri="{FF2B5EF4-FFF2-40B4-BE49-F238E27FC236}">
                <a16:creationId xmlns:a16="http://schemas.microsoft.com/office/drawing/2014/main" id="{F96FB7EB-04CD-4701-917E-C0897CE71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1498" r="1874"/>
          <a:stretch>
            <a:fillRect/>
          </a:stretch>
        </p:blipFill>
        <p:spPr bwMode="auto">
          <a:xfrm>
            <a:off x="8483605" y="3398377"/>
            <a:ext cx="1965694" cy="158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55437FC7-7F18-4927-9002-8413035B6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 r="5522"/>
          <a:stretch>
            <a:fillRect/>
          </a:stretch>
        </p:blipFill>
        <p:spPr bwMode="auto">
          <a:xfrm>
            <a:off x="6797869" y="3396402"/>
            <a:ext cx="1483889" cy="152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3" name="Picture 4" descr="IMG_1324">
            <a:extLst>
              <a:ext uri="{FF2B5EF4-FFF2-40B4-BE49-F238E27FC236}">
                <a16:creationId xmlns:a16="http://schemas.microsoft.com/office/drawing/2014/main" id="{4B55F896-B866-437A-BEC4-269557451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1" t="10631" r="13584" b="18780"/>
          <a:stretch/>
        </p:blipFill>
        <p:spPr bwMode="auto">
          <a:xfrm>
            <a:off x="8747210" y="4990675"/>
            <a:ext cx="1450881" cy="125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</p:pic>
      <p:pic>
        <p:nvPicPr>
          <p:cNvPr id="14" name="Picture 9" descr="IMG_3244 mini">
            <a:extLst>
              <a:ext uri="{FF2B5EF4-FFF2-40B4-BE49-F238E27FC236}">
                <a16:creationId xmlns:a16="http://schemas.microsoft.com/office/drawing/2014/main" id="{6D102781-1521-4E9D-8307-2EBB49972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98" y="1606351"/>
            <a:ext cx="1691231" cy="180911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88900" cap="sq" algn="ctr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0" sy="0" algn="ctr" rotWithShape="0">
                    <a:srgbClr val="000000">
                      <a:alpha val="0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2" descr="X:\Edgecliff\2014-15\2014-15 KS4\year 11 prod design coursework 2014\Coursework Katherine Riley\Photos\finished (4).jpg">
            <a:extLst>
              <a:ext uri="{FF2B5EF4-FFF2-40B4-BE49-F238E27FC236}">
                <a16:creationId xmlns:a16="http://schemas.microsoft.com/office/drawing/2014/main" id="{1A8CDBD7-A61D-4DA9-A58D-B1183263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08" y="4863085"/>
            <a:ext cx="1060222" cy="121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IMG_3047">
            <a:extLst>
              <a:ext uri="{FF2B5EF4-FFF2-40B4-BE49-F238E27FC236}">
                <a16:creationId xmlns:a16="http://schemas.microsoft.com/office/drawing/2014/main" id="{A9A43F5B-50C6-4C55-80D2-7D72FF659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 r="41650" b="14343"/>
          <a:stretch/>
        </p:blipFill>
        <p:spPr bwMode="auto">
          <a:xfrm>
            <a:off x="5084136" y="4724311"/>
            <a:ext cx="1452163" cy="150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C000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5CB444-C2E1-4BF0-A955-91FE81CD02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2512" y="1802725"/>
            <a:ext cx="1174195" cy="1619875"/>
          </a:xfrm>
          <a:prstGeom prst="rect">
            <a:avLst/>
          </a:prstGeom>
        </p:spPr>
      </p:pic>
      <p:pic>
        <p:nvPicPr>
          <p:cNvPr id="18" name="Picture 17" descr="X:\updated chair\IMG_4285.JPG">
            <a:extLst>
              <a:ext uri="{FF2B5EF4-FFF2-40B4-BE49-F238E27FC236}">
                <a16:creationId xmlns:a16="http://schemas.microsoft.com/office/drawing/2014/main" id="{308C5B1D-768C-44F7-A2AC-ECA6B0ECDADE}"/>
              </a:ext>
            </a:extLst>
          </p:cNvPr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r="20587"/>
          <a:stretch/>
        </p:blipFill>
        <p:spPr bwMode="auto">
          <a:xfrm rot="5400000">
            <a:off x="3241796" y="3201449"/>
            <a:ext cx="1584622" cy="1452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46D6C9-D5C4-4023-8A3C-65264E06262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83628" y="4863581"/>
            <a:ext cx="1773728" cy="1504563"/>
          </a:xfrm>
          <a:prstGeom prst="rect">
            <a:avLst/>
          </a:prstGeom>
        </p:spPr>
      </p:pic>
      <p:pic>
        <p:nvPicPr>
          <p:cNvPr id="4" name="Picture 3" descr="C:\Users\lmaitland\AppData\Local\Microsoft\Windows\INetCache\Content.MSO\E56AC93D.tmp">
            <a:extLst>
              <a:ext uri="{FF2B5EF4-FFF2-40B4-BE49-F238E27FC236}">
                <a16:creationId xmlns:a16="http://schemas.microsoft.com/office/drawing/2014/main" id="{6F13A138-57BD-E6A9-802F-9B6A9429C4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5" y="167239"/>
            <a:ext cx="1171768" cy="11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38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D160E-2C7D-4364-9B0F-F396A602E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363" y="214770"/>
            <a:ext cx="5873079" cy="1235968"/>
          </a:xfrm>
        </p:spPr>
        <p:txBody>
          <a:bodyPr>
            <a:normAutofit/>
          </a:bodyPr>
          <a:lstStyle/>
          <a:p>
            <a:r>
              <a:rPr lang="en-GB" sz="4000"/>
              <a:t>Project 3: Student desk with chair iterations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902BDCA-F8FE-46C9-887E-ECFD09C567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878058"/>
              </p:ext>
            </p:extLst>
          </p:nvPr>
        </p:nvGraphicFramePr>
        <p:xfrm>
          <a:off x="2733610" y="3943191"/>
          <a:ext cx="1915859" cy="1606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514240" imgH="2437920" progId="">
                  <p:embed/>
                </p:oleObj>
              </mc:Choice>
              <mc:Fallback>
                <p:oleObj r:id="rId2" imgW="2514240" imgH="2437920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902BDCA-F8FE-46C9-887E-ECFD09C567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33610" y="3943191"/>
                        <a:ext cx="1915859" cy="16060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EC46D4C-6742-4715-84F4-2A18995F08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" b="8661"/>
          <a:stretch/>
        </p:blipFill>
        <p:spPr>
          <a:xfrm>
            <a:off x="3691540" y="2010945"/>
            <a:ext cx="1414094" cy="1531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6910F2-3D3C-4893-89C7-24E2D21F08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58" y="2020063"/>
            <a:ext cx="1418404" cy="1375274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79274E8-3E32-4CD6-9CAF-2A406DB572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698878"/>
              </p:ext>
            </p:extLst>
          </p:nvPr>
        </p:nvGraphicFramePr>
        <p:xfrm>
          <a:off x="1236530" y="4275605"/>
          <a:ext cx="1091197" cy="1100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599840" imgH="1866600" progId="">
                  <p:embed/>
                </p:oleObj>
              </mc:Choice>
              <mc:Fallback>
                <p:oleObj r:id="rId6" imgW="1599840" imgH="1866600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379274E8-3E32-4CD6-9CAF-2A406DB572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36530" y="4275605"/>
                        <a:ext cx="1091197" cy="1100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3" descr="IMG_8006">
            <a:extLst>
              <a:ext uri="{FF2B5EF4-FFF2-40B4-BE49-F238E27FC236}">
                <a16:creationId xmlns:a16="http://schemas.microsoft.com/office/drawing/2014/main" id="{C9868ED5-6BC7-43DB-9B01-CCE8F4E7D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5"/>
          <a:stretch/>
        </p:blipFill>
        <p:spPr bwMode="auto">
          <a:xfrm rot="5400000">
            <a:off x="9307248" y="4146676"/>
            <a:ext cx="1851706" cy="14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1E3F2F-F821-474D-82C0-17717B959C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442" y="2045522"/>
            <a:ext cx="1068307" cy="1462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AF5A27-51B2-4C07-A383-F688FE344B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1208" r="25847" b="7092"/>
          <a:stretch/>
        </p:blipFill>
        <p:spPr>
          <a:xfrm rot="5400000">
            <a:off x="5444425" y="4198334"/>
            <a:ext cx="1446758" cy="12551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26A2DB-4410-4971-B150-3CF4D7CAE8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7804" y="2163129"/>
            <a:ext cx="1634253" cy="14879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7F37D5-4274-49F2-A9DF-366122E823B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 r="20003"/>
          <a:stretch/>
        </p:blipFill>
        <p:spPr>
          <a:xfrm>
            <a:off x="7049000" y="4102511"/>
            <a:ext cx="1623359" cy="1446756"/>
          </a:xfrm>
          <a:prstGeom prst="rect">
            <a:avLst/>
          </a:prstGeom>
        </p:spPr>
      </p:pic>
      <p:pic>
        <p:nvPicPr>
          <p:cNvPr id="3" name="Picture 2" descr="C:\Users\lmaitland\AppData\Local\Microsoft\Windows\INetCache\Content.MSO\E56AC93D.tmp">
            <a:extLst>
              <a:ext uri="{FF2B5EF4-FFF2-40B4-BE49-F238E27FC236}">
                <a16:creationId xmlns:a16="http://schemas.microsoft.com/office/drawing/2014/main" id="{4E070AAA-CDAC-9A51-BFC6-774761243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5" y="252952"/>
            <a:ext cx="1171768" cy="11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96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BEB1-66FF-43FD-AD5F-D40B857D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701" y="510133"/>
            <a:ext cx="6626464" cy="644185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Project 3</a:t>
            </a:r>
            <a:r>
              <a:rPr lang="en-GB" sz="4000" dirty="0"/>
              <a:t>: Developmental iterations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28003-6A3D-4DF3-8BCC-1E1CA9BD7F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0" t="17514" r="10695" b="13868"/>
          <a:stretch/>
        </p:blipFill>
        <p:spPr>
          <a:xfrm>
            <a:off x="4482181" y="2211696"/>
            <a:ext cx="2656102" cy="1505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5F0A9F-277E-44F7-B02B-E992CB992D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6" t="16872" r="13532" b="23308"/>
          <a:stretch/>
        </p:blipFill>
        <p:spPr>
          <a:xfrm>
            <a:off x="4362217" y="4416417"/>
            <a:ext cx="2896031" cy="1435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D52E58-E593-4BF0-9F56-E1393693AB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9" t="12847" r="28725" b="26183"/>
          <a:stretch/>
        </p:blipFill>
        <p:spPr>
          <a:xfrm>
            <a:off x="2100140" y="4298517"/>
            <a:ext cx="1788730" cy="1450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7B102C-EB21-4C38-AA4C-43BFBB9C9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40" y="1853942"/>
            <a:ext cx="1813874" cy="2117574"/>
          </a:xfrm>
          <a:prstGeom prst="rect">
            <a:avLst/>
          </a:prstGeom>
        </p:spPr>
      </p:pic>
      <p:pic>
        <p:nvPicPr>
          <p:cNvPr id="16" name="Picture 3" descr="IMG_8006">
            <a:extLst>
              <a:ext uri="{FF2B5EF4-FFF2-40B4-BE49-F238E27FC236}">
                <a16:creationId xmlns:a16="http://schemas.microsoft.com/office/drawing/2014/main" id="{B84A6380-9112-4034-9457-7070ABB9B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5"/>
          <a:stretch/>
        </p:blipFill>
        <p:spPr bwMode="auto">
          <a:xfrm rot="5400000">
            <a:off x="7661771" y="4202809"/>
            <a:ext cx="2104757" cy="164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06C859-1533-4E4D-8ACE-FA549A538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062" y="1872547"/>
            <a:ext cx="1444738" cy="1977433"/>
          </a:xfrm>
          <a:prstGeom prst="rect">
            <a:avLst/>
          </a:prstGeom>
        </p:spPr>
      </p:pic>
      <p:pic>
        <p:nvPicPr>
          <p:cNvPr id="3" name="Picture 2" descr="C:\Users\lmaitland\AppData\Local\Microsoft\Windows\INetCache\Content.MSO\E56AC93D.tmp">
            <a:extLst>
              <a:ext uri="{FF2B5EF4-FFF2-40B4-BE49-F238E27FC236}">
                <a16:creationId xmlns:a16="http://schemas.microsoft.com/office/drawing/2014/main" id="{2EF346A4-8C39-8A99-1120-FC7BDB68D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2" y="209348"/>
            <a:ext cx="1171768" cy="11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3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A381F-6C10-42EF-82ED-E2E1D161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547" y="343250"/>
            <a:ext cx="6022457" cy="807268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Project 3: Final iteration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A8D83-DB75-4C00-9357-F78416235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21" y="2001989"/>
            <a:ext cx="1899922" cy="1611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AD1FF-CBCB-4F07-A2D4-927B793E3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642" y="1886457"/>
            <a:ext cx="1270079" cy="1611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49BA7F-1F59-4D40-9E04-5FE3BE169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68" y="1801203"/>
            <a:ext cx="2414902" cy="1945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D5980-63A1-4CFA-81E6-A35811989C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8" t="6231" r="8507" b="14578"/>
          <a:stretch/>
        </p:blipFill>
        <p:spPr>
          <a:xfrm rot="5400000">
            <a:off x="1757023" y="4068234"/>
            <a:ext cx="2129048" cy="1899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2CE886-6179-46D9-85D8-1C480842AF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r="9158"/>
          <a:stretch/>
        </p:blipFill>
        <p:spPr>
          <a:xfrm rot="5400000">
            <a:off x="3625420" y="4230037"/>
            <a:ext cx="2361066" cy="1658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B9268-E9B9-4C06-8101-8DE3A4B6F5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t="8412" r="3318"/>
          <a:stretch/>
        </p:blipFill>
        <p:spPr>
          <a:xfrm rot="5400000">
            <a:off x="5784044" y="4053685"/>
            <a:ext cx="2210938" cy="2010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2FEB30-9100-4B12-A121-D11AF46B29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/>
          <a:stretch/>
        </p:blipFill>
        <p:spPr>
          <a:xfrm rot="5400000">
            <a:off x="7913716" y="3588092"/>
            <a:ext cx="2570228" cy="2419024"/>
          </a:xfrm>
          <a:prstGeom prst="rect">
            <a:avLst/>
          </a:prstGeom>
        </p:spPr>
      </p:pic>
      <p:pic>
        <p:nvPicPr>
          <p:cNvPr id="3" name="Picture 2" descr="C:\Users\lmaitland\AppData\Local\Microsoft\Windows\INetCache\Content.MSO\E56AC93D.tmp">
            <a:extLst>
              <a:ext uri="{FF2B5EF4-FFF2-40B4-BE49-F238E27FC236}">
                <a16:creationId xmlns:a16="http://schemas.microsoft.com/office/drawing/2014/main" id="{DFA76AF1-8F61-B846-212F-3FC6F1C9F4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4" y="343250"/>
            <a:ext cx="1171768" cy="11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82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85413"/>
            <a:ext cx="7543800" cy="1450757"/>
          </a:xfrm>
        </p:spPr>
        <p:txBody>
          <a:bodyPr>
            <a:normAutofit fontScale="90000"/>
          </a:bodyPr>
          <a:lstStyle/>
          <a:p>
            <a:r>
              <a:rPr lang="en-GB" sz="4000"/>
              <a:t>What job could Design &amp; Technology  lead onto? …to name a few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F30EA9-D99C-4763-B5B3-C69540ACD281}"/>
              </a:ext>
            </a:extLst>
          </p:cNvPr>
          <p:cNvSpPr/>
          <p:nvPr/>
        </p:nvSpPr>
        <p:spPr>
          <a:xfrm>
            <a:off x="2207568" y="240985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Product Designer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Product Engineer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Architect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Entrepreneur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Engineer electrical/mechanical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Materials science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Manufacturing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CAD Designer/ CAD Engineer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Quality assurance/Quality 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Construction industry all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Television/media Engineer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Traditional trades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89C256-277D-4D75-8E0B-C3A7E3967FA7}"/>
              </a:ext>
            </a:extLst>
          </p:cNvPr>
          <p:cNvSpPr/>
          <p:nvPr/>
        </p:nvSpPr>
        <p:spPr>
          <a:xfrm>
            <a:off x="6600056" y="2132857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Creative industry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Theatre/Set Designer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Television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Visual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Graphic Designer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Web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Games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App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Illustrator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Advertising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Garden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Civic design/Town planner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The list goes on….</a:t>
            </a:r>
          </a:p>
        </p:txBody>
      </p:sp>
      <p:pic>
        <p:nvPicPr>
          <p:cNvPr id="4" name="Picture 3" descr="C:\Users\lmaitland\AppData\Local\Microsoft\Windows\INetCache\Content.MSO\E56AC93D.tmp">
            <a:extLst>
              <a:ext uri="{FF2B5EF4-FFF2-40B4-BE49-F238E27FC236}">
                <a16:creationId xmlns:a16="http://schemas.microsoft.com/office/drawing/2014/main" id="{78BB1488-B924-1854-965E-04410E556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29" y="152401"/>
            <a:ext cx="1171768" cy="11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33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E8A3-486E-4D23-8B01-BA082106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305" y="318782"/>
            <a:ext cx="6496853" cy="1164766"/>
          </a:xfrm>
        </p:spPr>
        <p:txBody>
          <a:bodyPr>
            <a:normAutofit fontScale="90000"/>
          </a:bodyPr>
          <a:lstStyle/>
          <a:p>
            <a:r>
              <a:rPr lang="en-GB" sz="4000"/>
              <a:t>Who would be suited to this course? Is this for me..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24521-9D8E-47CE-8DB9-2A6DC2B20494}"/>
              </a:ext>
            </a:extLst>
          </p:cNvPr>
          <p:cNvSpPr/>
          <p:nvPr/>
        </p:nvSpPr>
        <p:spPr>
          <a:xfrm>
            <a:off x="1758892" y="2021747"/>
            <a:ext cx="8909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201F1E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970809-46D0-4480-BF96-D69DD5DCE680}"/>
              </a:ext>
            </a:extLst>
          </p:cNvPr>
          <p:cNvSpPr txBox="1"/>
          <p:nvPr/>
        </p:nvSpPr>
        <p:spPr>
          <a:xfrm>
            <a:off x="3772249" y="1892724"/>
            <a:ext cx="67680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Students who are interested in investigating an opportunity to design &amp; make something new.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Imaginative students who like to create &amp; innovate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Students that enjoy creating an electronic folder &amp; evidencing their creative journey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Students who can be trusted to work independently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Students who enjoy following a process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DE46AF-8CA8-470F-9694-56B1A4091EF3}"/>
              </a:ext>
            </a:extLst>
          </p:cNvPr>
          <p:cNvSpPr txBox="1"/>
          <p:nvPr/>
        </p:nvSpPr>
        <p:spPr>
          <a:xfrm>
            <a:off x="3903682" y="4452510"/>
            <a:ext cx="6142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Students who can’t be bothered with drawing/designing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Students who just want to make something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Students that don’t like 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Students that would prefer being told what to make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Students who like to be directed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0B1BE-72BB-465D-96BF-B23DC3DC5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89" t="18434" r="5275" b="16694"/>
          <a:stretch/>
        </p:blipFill>
        <p:spPr>
          <a:xfrm>
            <a:off x="1651669" y="2271908"/>
            <a:ext cx="1254677" cy="1024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55D772-2BBB-4FB2-920E-B24B1C828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84" t="19491" r="53124" b="13684"/>
          <a:stretch/>
        </p:blipFill>
        <p:spPr>
          <a:xfrm>
            <a:off x="1758892" y="4394268"/>
            <a:ext cx="1254677" cy="1194637"/>
          </a:xfrm>
          <a:prstGeom prst="rect">
            <a:avLst/>
          </a:prstGeom>
        </p:spPr>
      </p:pic>
      <p:pic>
        <p:nvPicPr>
          <p:cNvPr id="6" name="Picture 5" descr="C:\Users\lmaitland\AppData\Local\Microsoft\Windows\INetCache\Content.MSO\E56AC93D.tmp">
            <a:extLst>
              <a:ext uri="{FF2B5EF4-FFF2-40B4-BE49-F238E27FC236}">
                <a16:creationId xmlns:a16="http://schemas.microsoft.com/office/drawing/2014/main" id="{4CC25583-CD2B-D94D-9577-5B7B66648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4" y="318782"/>
            <a:ext cx="1171768" cy="11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47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7C744-7927-4C7B-84A7-E8F712D4A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864" y="444618"/>
            <a:ext cx="6240570" cy="604847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How is the course structured?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B84918-5845-4850-97EE-74FF45C2D362}"/>
              </a:ext>
            </a:extLst>
          </p:cNvPr>
          <p:cNvSpPr/>
          <p:nvPr/>
        </p:nvSpPr>
        <p:spPr>
          <a:xfrm>
            <a:off x="5649759" y="1986542"/>
            <a:ext cx="61882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/>
              <a:t>Students can use materials &amp; including: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Graphical techniques/communication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CAD/CAM (laser cutting/3D printing/milling)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 and physical prototyping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Wood/manufactured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Metals/alloys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Plastic/composites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Textiles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Electronics/systems/programming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New/Smart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Recycled materials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AB7373-D267-4BF2-B500-75C54220B184}"/>
              </a:ext>
            </a:extLst>
          </p:cNvPr>
          <p:cNvSpPr/>
          <p:nvPr/>
        </p:nvSpPr>
        <p:spPr>
          <a:xfrm>
            <a:off x="1081548" y="2183186"/>
            <a:ext cx="40937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/>
              <a:t>The  GCSE Design &amp; Technology Qualification is made up of : </a:t>
            </a:r>
          </a:p>
          <a:p>
            <a:endParaRPr lang="en-GB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50% coursework </a:t>
            </a:r>
            <a:r>
              <a:rPr lang="en-GB" sz="2000" dirty="0"/>
              <a:t>(30-35hrs)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50% exam </a:t>
            </a:r>
            <a:r>
              <a:rPr lang="en-GB" sz="2000" dirty="0"/>
              <a:t>(2hrs)</a:t>
            </a:r>
          </a:p>
        </p:txBody>
      </p:sp>
      <p:pic>
        <p:nvPicPr>
          <p:cNvPr id="5" name="Picture 4" descr="C:\Users\lmaitland\AppData\Local\Microsoft\Windows\INetCache\Content.MSO\E56AC93D.tmp">
            <a:extLst>
              <a:ext uri="{FF2B5EF4-FFF2-40B4-BE49-F238E27FC236}">
                <a16:creationId xmlns:a16="http://schemas.microsoft.com/office/drawing/2014/main" id="{3B7E96E1-DACB-E108-88F7-AC605D7E7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5" y="167239"/>
            <a:ext cx="1171768" cy="11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3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E24521-9D8E-47CE-8DB9-2A6DC2B20494}"/>
              </a:ext>
            </a:extLst>
          </p:cNvPr>
          <p:cNvSpPr/>
          <p:nvPr/>
        </p:nvSpPr>
        <p:spPr>
          <a:xfrm>
            <a:off x="2108200" y="4514969"/>
            <a:ext cx="4504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201F1E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indent="-90170"/>
            <a:r>
              <a:rPr lang="en-GB" sz="2000" b="1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Evaluate</a:t>
            </a:r>
            <a:r>
              <a:rPr lang="en-GB" sz="2000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: Students evaluate throughout the design process based on stakeholder &amp; user feedback. Students identify strengths &amp; weaknesses &amp; respond accordingly</a:t>
            </a:r>
            <a:endParaRPr lang="en-GB" sz="2000" kern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95FDD4-A480-4FCE-9E0D-0DE521E8170B}"/>
              </a:ext>
            </a:extLst>
          </p:cNvPr>
          <p:cNvSpPr/>
          <p:nvPr/>
        </p:nvSpPr>
        <p:spPr>
          <a:xfrm>
            <a:off x="2448232" y="397721"/>
            <a:ext cx="6684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rgbClr val="201F1E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NEA (Non Examined Assessment) </a:t>
            </a:r>
            <a:r>
              <a:rPr lang="en-GB" b="1" u="sng" dirty="0" err="1">
                <a:solidFill>
                  <a:srgbClr val="201F1E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Powerpoint</a:t>
            </a:r>
            <a:r>
              <a:rPr lang="en-GB" b="1" u="sng" dirty="0">
                <a:solidFill>
                  <a:srgbClr val="201F1E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portfolio (roughly 25 slides)</a:t>
            </a: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12163E-1BC1-4FB7-A611-444DF9226431}"/>
              </a:ext>
            </a:extLst>
          </p:cNvPr>
          <p:cNvSpPr/>
          <p:nvPr/>
        </p:nvSpPr>
        <p:spPr>
          <a:xfrm>
            <a:off x="666306" y="1877591"/>
            <a:ext cx="38799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Explore</a:t>
            </a:r>
            <a:endParaRPr lang="en-GB" sz="2000" kern="14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r>
              <a:rPr lang="en-GB" sz="2000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Students explore a creative context, identifying a stakeholder, analyse relevant</a:t>
            </a:r>
            <a:r>
              <a:rPr lang="en-GB" sz="20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existing products/systems, to then create a technical specification</a:t>
            </a:r>
            <a:endParaRPr lang="en-GB" sz="2000" kern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AA59A0-17BC-446A-8DCF-FFE01893FD53}"/>
              </a:ext>
            </a:extLst>
          </p:cNvPr>
          <p:cNvSpPr/>
          <p:nvPr/>
        </p:nvSpPr>
        <p:spPr>
          <a:xfrm>
            <a:off x="6608533" y="1801624"/>
            <a:ext cx="575931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-90170"/>
            <a:r>
              <a:rPr lang="en-GB" sz="2000" b="1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Create</a:t>
            </a:r>
          </a:p>
          <a:p>
            <a:pPr marL="90170" indent="-90170"/>
            <a:r>
              <a:rPr lang="en-GB" sz="2000" b="1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Design thinking</a:t>
            </a:r>
            <a:r>
              <a:rPr lang="en-GB" sz="2000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: Innovative and creative response to identified d problem using a range of creative design processes &amp; iterations</a:t>
            </a:r>
            <a:endParaRPr lang="en-GB" sz="2000" kern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2000" b="1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Design Communication: </a:t>
            </a:r>
            <a:r>
              <a:rPr lang="en-GB" sz="2000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Evidence Informal graphics &amp; modelling skills and progression towards final prototype </a:t>
            </a:r>
            <a:endParaRPr lang="en-GB" sz="2000" kern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 indent="-90170"/>
            <a:r>
              <a:rPr lang="en-GB" sz="2000" b="1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Creation of prototype</a:t>
            </a:r>
            <a:r>
              <a:rPr lang="en-GB" sz="2000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: Use of relevant materials based on properties identified during exploration &amp; design phase.</a:t>
            </a:r>
            <a:endParaRPr lang="en-GB" sz="2000" kern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3EC0248-AB54-43D1-A9FD-DD3FF1557FCC}"/>
              </a:ext>
            </a:extLst>
          </p:cNvPr>
          <p:cNvSpPr/>
          <p:nvPr/>
        </p:nvSpPr>
        <p:spPr>
          <a:xfrm rot="16200000">
            <a:off x="5150633" y="2795445"/>
            <a:ext cx="696286" cy="411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51E543E-E678-4ABB-97FF-AC0382C8F264}"/>
              </a:ext>
            </a:extLst>
          </p:cNvPr>
          <p:cNvSpPr/>
          <p:nvPr/>
        </p:nvSpPr>
        <p:spPr>
          <a:xfrm rot="1855518">
            <a:off x="5639601" y="4309439"/>
            <a:ext cx="696286" cy="411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B258205-A7D1-461C-98A8-9749C256B8CE}"/>
              </a:ext>
            </a:extLst>
          </p:cNvPr>
          <p:cNvSpPr/>
          <p:nvPr/>
        </p:nvSpPr>
        <p:spPr>
          <a:xfrm rot="7509177">
            <a:off x="3937834" y="3954851"/>
            <a:ext cx="696286" cy="4110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52AC1C-7AA3-40C4-996D-4E335798E109}"/>
              </a:ext>
            </a:extLst>
          </p:cNvPr>
          <p:cNvSpPr/>
          <p:nvPr/>
        </p:nvSpPr>
        <p:spPr>
          <a:xfrm>
            <a:off x="2552385" y="1306933"/>
            <a:ext cx="9122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The course simulates how design &amp; manufacturing professionals work</a:t>
            </a:r>
            <a:endParaRPr lang="en-GB" sz="1400" kern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C:\Users\lmaitland\AppData\Local\Microsoft\Windows\INetCache\Content.MSO\E56AC93D.tmp">
            <a:extLst>
              <a:ext uri="{FF2B5EF4-FFF2-40B4-BE49-F238E27FC236}">
                <a16:creationId xmlns:a16="http://schemas.microsoft.com/office/drawing/2014/main" id="{5D407AB9-6446-C9B2-FF55-0D5866368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4" y="318782"/>
            <a:ext cx="1171768" cy="11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04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6875" y="255520"/>
            <a:ext cx="7036524" cy="1027996"/>
          </a:xfrm>
        </p:spPr>
        <p:txBody>
          <a:bodyPr>
            <a:normAutofit fontScale="90000"/>
          </a:bodyPr>
          <a:lstStyle/>
          <a:p>
            <a:r>
              <a:rPr lang="en-GB"/>
              <a:t>Difference between KS3 &amp; GCSE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05F0B-D2D2-433B-939F-51C84E3FE265}"/>
              </a:ext>
            </a:extLst>
          </p:cNvPr>
          <p:cNvSpPr txBox="1"/>
          <p:nvPr/>
        </p:nvSpPr>
        <p:spPr>
          <a:xfrm>
            <a:off x="2566331" y="1584204"/>
            <a:ext cx="75836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Student given a design context, for example: Sports &amp; fitness, Gardening, Urban living, Celebrations etc..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Student researches chosen area &amp; identify a gap in the market or a chance to design &amp; create a new product/system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Student identifies the customer &amp; stakeholders and communicate with them throughout the design &amp; make process, responding to what they want.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Student follows an iterative design process: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3EB3E5-36AB-43F2-985A-76FA2E8C3547}"/>
              </a:ext>
            </a:extLst>
          </p:cNvPr>
          <p:cNvSpPr/>
          <p:nvPr/>
        </p:nvSpPr>
        <p:spPr>
          <a:xfrm>
            <a:off x="3226875" y="5559050"/>
            <a:ext cx="610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hlinkClick r:id="rId2"/>
              </a:rPr>
              <a:t>Iterative design process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lmaitland\AppData\Local\Microsoft\Windows\INetCache\Content.MSO\E56AC93D.tmp">
            <a:extLst>
              <a:ext uri="{FF2B5EF4-FFF2-40B4-BE49-F238E27FC236}">
                <a16:creationId xmlns:a16="http://schemas.microsoft.com/office/drawing/2014/main" id="{061E286F-4F81-C2F5-A050-11738FBF4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1" y="255520"/>
            <a:ext cx="1171768" cy="11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07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8">
            <a:extLst>
              <a:ext uri="{FF2B5EF4-FFF2-40B4-BE49-F238E27FC236}">
                <a16:creationId xmlns:a16="http://schemas.microsoft.com/office/drawing/2014/main" id="{59C52FD8-819A-4343-9E85-DC8E6E775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440" y="1991530"/>
            <a:ext cx="1373236" cy="1193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14" descr="Picture 14">
            <a:extLst>
              <a:ext uri="{FF2B5EF4-FFF2-40B4-BE49-F238E27FC236}">
                <a16:creationId xmlns:a16="http://schemas.microsoft.com/office/drawing/2014/main" id="{E49C21C3-97B7-49D0-A87A-C842D93E4B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83" t="9825" r="26008" b="12137"/>
          <a:stretch>
            <a:fillRect/>
          </a:stretch>
        </p:blipFill>
        <p:spPr>
          <a:xfrm>
            <a:off x="6909354" y="2217672"/>
            <a:ext cx="1725205" cy="1381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13" descr="Picture 13">
            <a:extLst>
              <a:ext uri="{FF2B5EF4-FFF2-40B4-BE49-F238E27FC236}">
                <a16:creationId xmlns:a16="http://schemas.microsoft.com/office/drawing/2014/main" id="{F86F06ED-0A5F-4592-9311-F32A66A7B7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16" t="4614" r="11736"/>
          <a:stretch>
            <a:fillRect/>
          </a:stretch>
        </p:blipFill>
        <p:spPr>
          <a:xfrm>
            <a:off x="8831354" y="2217672"/>
            <a:ext cx="1725205" cy="1372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7" descr="Picture 7">
            <a:extLst>
              <a:ext uri="{FF2B5EF4-FFF2-40B4-BE49-F238E27FC236}">
                <a16:creationId xmlns:a16="http://schemas.microsoft.com/office/drawing/2014/main" id="{FF9C56BC-DF30-474A-9B46-CA048310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844" t="33438" r="40269" b="36646"/>
          <a:stretch>
            <a:fillRect/>
          </a:stretch>
        </p:blipFill>
        <p:spPr>
          <a:xfrm rot="14669261">
            <a:off x="4294818" y="4733809"/>
            <a:ext cx="1229506" cy="1387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1" descr="Picture 1">
            <a:extLst>
              <a:ext uri="{FF2B5EF4-FFF2-40B4-BE49-F238E27FC236}">
                <a16:creationId xmlns:a16="http://schemas.microsoft.com/office/drawing/2014/main" id="{E7D6D0CE-98FF-4BCC-B4B2-C72987C0F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044" y="4759538"/>
            <a:ext cx="1275506" cy="1317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Picture 8">
            <a:extLst>
              <a:ext uri="{FF2B5EF4-FFF2-40B4-BE49-F238E27FC236}">
                <a16:creationId xmlns:a16="http://schemas.microsoft.com/office/drawing/2014/main" id="{AAEAD264-7741-403A-9293-9EF75641B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338" y="3746092"/>
            <a:ext cx="1275641" cy="1063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20190320_152854.jpg" descr="20190320_152854.jpg">
            <a:extLst>
              <a:ext uri="{FF2B5EF4-FFF2-40B4-BE49-F238E27FC236}">
                <a16:creationId xmlns:a16="http://schemas.microsoft.com/office/drawing/2014/main" id="{92526979-390D-45F8-9D8B-F2D30F3B47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1354" y="4159825"/>
            <a:ext cx="1979704" cy="1484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20190322_140603.jpg" descr="20190322_140603.jpg">
            <a:extLst>
              <a:ext uri="{FF2B5EF4-FFF2-40B4-BE49-F238E27FC236}">
                <a16:creationId xmlns:a16="http://schemas.microsoft.com/office/drawing/2014/main" id="{C2E07DFD-022C-432D-94C3-DB4BB4B9ABB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729" t="10680" r="20294" b="23813"/>
          <a:stretch>
            <a:fillRect/>
          </a:stretch>
        </p:blipFill>
        <p:spPr>
          <a:xfrm>
            <a:off x="6993206" y="4159825"/>
            <a:ext cx="1661550" cy="140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2" descr="Picture 2">
            <a:extLst>
              <a:ext uri="{FF2B5EF4-FFF2-40B4-BE49-F238E27FC236}">
                <a16:creationId xmlns:a16="http://schemas.microsoft.com/office/drawing/2014/main" id="{10AB92ED-F3EB-49A3-B6A4-BB8B4BF9D3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3555" y="1991531"/>
            <a:ext cx="1223963" cy="1120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3" descr="Picture 3">
            <a:extLst>
              <a:ext uri="{FF2B5EF4-FFF2-40B4-BE49-F238E27FC236}">
                <a16:creationId xmlns:a16="http://schemas.microsoft.com/office/drawing/2014/main" id="{2E426D41-E3C6-43C9-A920-3C5E56FF89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4744" y="1973798"/>
            <a:ext cx="1088234" cy="1063229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B3C842C-2B42-41E3-9FC1-5FE463BD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278" y="517616"/>
            <a:ext cx="8816173" cy="742950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Project 1</a:t>
            </a:r>
            <a:r>
              <a:rPr lang="en-GB" sz="4000" dirty="0"/>
              <a:t>: Headphone stand with electronic interface prototyping. Iterative process</a:t>
            </a:r>
          </a:p>
        </p:txBody>
      </p:sp>
      <p:pic>
        <p:nvPicPr>
          <p:cNvPr id="2" name="Picture 1" descr="C:\Users\lmaitland\AppData\Local\Microsoft\Windows\INetCache\Content.MSO\E56AC93D.tmp">
            <a:extLst>
              <a:ext uri="{FF2B5EF4-FFF2-40B4-BE49-F238E27FC236}">
                <a16:creationId xmlns:a16="http://schemas.microsoft.com/office/drawing/2014/main" id="{2F8B774D-67D1-5CE2-4FB9-3364BBA557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9" y="329382"/>
            <a:ext cx="1171768" cy="11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7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318" y="543476"/>
            <a:ext cx="7082290" cy="742950"/>
          </a:xfrm>
        </p:spPr>
        <p:txBody>
          <a:bodyPr>
            <a:normAutofit fontScale="90000"/>
          </a:bodyPr>
          <a:lstStyle/>
          <a:p>
            <a:r>
              <a:rPr lang="en-GB" sz="4000"/>
              <a:t>Project 1: Headphone stand with electronic interface prototyping</a:t>
            </a:r>
          </a:p>
        </p:txBody>
      </p:sp>
      <p:pic>
        <p:nvPicPr>
          <p:cNvPr id="3" name="Kopf Headphone Holder 280419 iso.jpg" descr="Kopf Headphone Holder 280419 iso.jpg">
            <a:extLst>
              <a:ext uri="{FF2B5EF4-FFF2-40B4-BE49-F238E27FC236}">
                <a16:creationId xmlns:a16="http://schemas.microsoft.com/office/drawing/2014/main" id="{A023F927-2D53-4BB9-AC6E-ACA87B8B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06" y="4097361"/>
            <a:ext cx="2796646" cy="1978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20190428_110307.jpg" descr="20190428_110307.jpg">
            <a:extLst>
              <a:ext uri="{FF2B5EF4-FFF2-40B4-BE49-F238E27FC236}">
                <a16:creationId xmlns:a16="http://schemas.microsoft.com/office/drawing/2014/main" id="{E80DB094-31FB-40CE-BDDF-5E4BDD9A82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404" t="8810" r="20448" b="14715"/>
          <a:stretch>
            <a:fillRect/>
          </a:stretch>
        </p:blipFill>
        <p:spPr>
          <a:xfrm>
            <a:off x="5397744" y="4156389"/>
            <a:ext cx="1744891" cy="1919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20190320_152854.jpg" descr="20190320_152854.jpg">
            <a:extLst>
              <a:ext uri="{FF2B5EF4-FFF2-40B4-BE49-F238E27FC236}">
                <a16:creationId xmlns:a16="http://schemas.microsoft.com/office/drawing/2014/main" id="{BE19A500-C5A7-4C66-8DD0-8A84A2D7B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331" y="1917564"/>
            <a:ext cx="1933439" cy="1450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20190319_190403.jpg" descr="20190319_190403.jpg">
            <a:extLst>
              <a:ext uri="{FF2B5EF4-FFF2-40B4-BE49-F238E27FC236}">
                <a16:creationId xmlns:a16="http://schemas.microsoft.com/office/drawing/2014/main" id="{BA84EFE2-E62A-4EB5-BE74-D95F967C69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69" t="20644" r="33972" b="33697"/>
          <a:stretch>
            <a:fillRect/>
          </a:stretch>
        </p:blipFill>
        <p:spPr>
          <a:xfrm>
            <a:off x="7829433" y="1917564"/>
            <a:ext cx="2207435" cy="1375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20190322_140606.jpg" descr="20190322_140606.jpg">
            <a:extLst>
              <a:ext uri="{FF2B5EF4-FFF2-40B4-BE49-F238E27FC236}">
                <a16:creationId xmlns:a16="http://schemas.microsoft.com/office/drawing/2014/main" id="{625917BC-7705-4234-9424-3AD32DD06F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494" t="24621" r="20896" b="20893"/>
          <a:stretch>
            <a:fillRect/>
          </a:stretch>
        </p:blipFill>
        <p:spPr>
          <a:xfrm>
            <a:off x="5363864" y="1872653"/>
            <a:ext cx="1778771" cy="1465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A8C899-1778-4DD1-9AC2-7917AE0FB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8626" y="3998783"/>
            <a:ext cx="2448267" cy="2076740"/>
          </a:xfrm>
          <a:prstGeom prst="rect">
            <a:avLst/>
          </a:prstGeom>
        </p:spPr>
      </p:pic>
      <p:pic>
        <p:nvPicPr>
          <p:cNvPr id="4" name="Picture 3" descr="C:\Users\lmaitland\AppData\Local\Microsoft\Windows\INetCache\Content.MSO\E56AC93D.tmp">
            <a:extLst>
              <a:ext uri="{FF2B5EF4-FFF2-40B4-BE49-F238E27FC236}">
                <a16:creationId xmlns:a16="http://schemas.microsoft.com/office/drawing/2014/main" id="{C98360EA-5627-1FCA-6EC7-E7F46B330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6" y="126823"/>
            <a:ext cx="1171768" cy="11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44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C08C-5547-4D06-95B9-C7CD9B939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991" y="418633"/>
            <a:ext cx="7062892" cy="986494"/>
          </a:xfrm>
        </p:spPr>
        <p:txBody>
          <a:bodyPr>
            <a:normAutofit fontScale="90000"/>
          </a:bodyPr>
          <a:lstStyle/>
          <a:p>
            <a:r>
              <a:rPr lang="en-GB"/>
              <a:t>Project 2:Rotating storage Iterative process</a:t>
            </a:r>
          </a:p>
        </p:txBody>
      </p:sp>
      <p:pic>
        <p:nvPicPr>
          <p:cNvPr id="4" name="Picture 3" descr="thumbnailSFKY2O99">
            <a:extLst>
              <a:ext uri="{FF2B5EF4-FFF2-40B4-BE49-F238E27FC236}">
                <a16:creationId xmlns:a16="http://schemas.microsoft.com/office/drawing/2014/main" id="{32230DA9-0066-4CF7-BA2B-63656C1D3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8233" r="7385" b="17872"/>
          <a:stretch/>
        </p:blipFill>
        <p:spPr bwMode="auto">
          <a:xfrm>
            <a:off x="2600687" y="3586525"/>
            <a:ext cx="1809152" cy="244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10" descr="thumbnail2YMN18MP">
            <a:extLst>
              <a:ext uri="{FF2B5EF4-FFF2-40B4-BE49-F238E27FC236}">
                <a16:creationId xmlns:a16="http://schemas.microsoft.com/office/drawing/2014/main" id="{4F0DBD4E-7428-4A3A-9432-727021C0F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r="14830"/>
          <a:stretch/>
        </p:blipFill>
        <p:spPr bwMode="auto">
          <a:xfrm>
            <a:off x="4775229" y="3397935"/>
            <a:ext cx="1897323" cy="263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B2BA43C-75F6-4321-813B-54F467251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9" r="44177" b="11512"/>
          <a:stretch/>
        </p:blipFill>
        <p:spPr bwMode="auto">
          <a:xfrm>
            <a:off x="1490510" y="1947944"/>
            <a:ext cx="1809152" cy="145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9DB4CB0-6553-481D-82EF-CF237DA2E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r="15651" b="13992"/>
          <a:stretch/>
        </p:blipFill>
        <p:spPr bwMode="auto">
          <a:xfrm>
            <a:off x="9168788" y="1559461"/>
            <a:ext cx="1499212" cy="171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156D82F-C768-4A2F-BE5C-F123D359B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20255" r="13913" b="28985"/>
          <a:stretch/>
        </p:blipFill>
        <p:spPr bwMode="auto">
          <a:xfrm rot="16200000">
            <a:off x="7454566" y="1780430"/>
            <a:ext cx="1629410" cy="136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4A3D5A6-C263-451A-B8BF-2CDA721F6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t="25723"/>
          <a:stretch/>
        </p:blipFill>
        <p:spPr bwMode="auto">
          <a:xfrm>
            <a:off x="4764234" y="1851592"/>
            <a:ext cx="986193" cy="10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14523B35-71E5-4DD5-9224-13B605C61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7" t="28018" r="12285"/>
          <a:stretch/>
        </p:blipFill>
        <p:spPr bwMode="auto">
          <a:xfrm>
            <a:off x="3084991" y="1887557"/>
            <a:ext cx="1240264" cy="151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61072D-5F0A-499D-B53C-8CA12F033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4" r="34686" b="10261"/>
          <a:stretch/>
        </p:blipFill>
        <p:spPr bwMode="auto">
          <a:xfrm>
            <a:off x="6347098" y="1774098"/>
            <a:ext cx="1135751" cy="137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E8234F-F9AF-483C-ADE4-0DDAC62C99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9321" y="3480986"/>
            <a:ext cx="784696" cy="1435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9A5B5A-8670-4571-94D9-3C4041D28D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2456" y="5128861"/>
            <a:ext cx="1566400" cy="913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B7550B-C4D7-4913-AA20-AE017D557F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33361" y="3672866"/>
            <a:ext cx="1199080" cy="1252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038125-5AED-41E5-A1C4-0CF672D1BD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6842" y="3620320"/>
            <a:ext cx="673694" cy="1357313"/>
          </a:xfrm>
          <a:prstGeom prst="rect">
            <a:avLst/>
          </a:prstGeom>
        </p:spPr>
      </p:pic>
      <p:pic>
        <p:nvPicPr>
          <p:cNvPr id="3" name="Picture 2" descr="C:\Users\lmaitland\AppData\Local\Microsoft\Windows\INetCache\Content.MSO\E56AC93D.tmp">
            <a:extLst>
              <a:ext uri="{FF2B5EF4-FFF2-40B4-BE49-F238E27FC236}">
                <a16:creationId xmlns:a16="http://schemas.microsoft.com/office/drawing/2014/main" id="{B827034C-5004-76C7-BB90-6EA71DCA43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3" y="332078"/>
            <a:ext cx="1171768" cy="11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82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3562" y="298335"/>
            <a:ext cx="6340775" cy="74295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/>
              <a:t>Project 2: Stand &amp; final iterations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1FA95-68BE-45B5-821F-AB73BADD2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303" y="2791561"/>
            <a:ext cx="2910967" cy="4015860"/>
          </a:xfrm>
          <a:prstGeom prst="rect">
            <a:avLst/>
          </a:prstGeom>
        </p:spPr>
      </p:pic>
      <p:pic>
        <p:nvPicPr>
          <p:cNvPr id="6" name="Picture 14" descr="https://attachments.office.net/owa/z.massey14@kinverhigh.co.uk/service.svc/s/GetAttachmentThumbnail?id=AQMkADU3ZWRhZDYwLWM5MDEtNDZhMS05YTM0LThmODNiMmYzNmM3MQBGAAADYKlHy9%2F%2BTEeOoPBDBqCBDAcA9Lvf4hvVmkGm%2FE9RklSIbgAAAgEMAAAA9Lvf4hvVmkGm%2FE9RklSIbgADp%2BiNwgAAAAESABAA6mlcQ37z3kuARt%2BiKqZrYw%3D%3D&amp;thumbnailType=2&amp;owa=outlook.office365.com&amp;scriptVer=2019020404.06&amp;X-OWA-CANARY=BCmBGlF4kUKVOn7jeiOQvpAAzFMgkNYY-1LiaDzLoORKPDcizX6wYgE92fugM7DQ3RE9UZwTWqU.&amp;token=eyJhbGciOiJSUzI1NiIsImtpZCI6IjA2MDBGOUY2NzQ2MjA3MzdFNzM0MDRFMjg3QzQ1QTgxOENCN0NFQjgiLCJ4NXQiOiJCZ0Q1OW5SaUJ6Zm5OQVRpaDhSYWdZeTN6cmciLCJ0eXAiOiJKV1QifQ.eyJ2ZXIiOiJFeGNoYW5nZS5DYWxsYmFjay5WMSIsImFwcGN0eHNlbmRlciI6Ik93YURvd25sb2FkQGM5NWM1M2IzLTg3NzctNGExYy04MWUwLTMzNDAwODUxNjA3ZCIsImFwcGN0eCI6IntcIm1zZXhjaHByb3RcIjpcIm93YVwiLFwicHJpbWFyeXNpZFwiOlwiUy0xLTUtMjEtMjg0MTk2NjM4Mi0yMjA3NjcxOTI4LTM4MjA2NTgzODctMjM3NTY4XCIsXCJwdWlkXCI6XCIxMTUzNzY1OTMxOTE1MzQ3MjEyXCIsXCJvaWRcIjpcIjU5YTk1NTI0LThmNmMtNGVhMi04MTFkLWE1NGJkYjRkNmQ2N1wiLFwic2NvcGVcIjpcIk93YURvd25sb2FkXCJ9IiwibmJmIjoxNTQ5ODg5NjI4LCJleHAiOjE1NDk4OTAyMjgsImlzcyI6IjAwMDAwMDAyLTAwMDAtMGZmMS1jZTAwLTAwMDAwMDAwMDAwMEBjOTVjNTNiMy04Nzc3LTRhMWMtODFlMC0zMzQwMDg1MTYwN2QiLCJhdWQiOiIwMDAwMDAwMi0wMDAwLTBmZjEtY2UwMC0wMDAwMDAwMDAwMDAvYXR0YWNobWVudHMub2ZmaWNlLm5ldEBjOTVjNTNiMy04Nzc3LTRhMWMtODFlMC0zMzQwMDg1MTYwN2QifQ.F7GhVP3Gcl_j3fIXplt_lszAWpL9EP_oJ_a5XORkUW1D3mdNzTL_el-qijv7BkMe-DVrnXhq0tiApSv1VuZD0Fz_RL7sUcdbNfR_9ViihJiaDP8ZsA7vEj3NcQmzh1AEEEGTsn-Jg75bJt45hCNcAVE6d643Jifg6yxZJDuTAMmkkAxY6p5evthG8BHjDj1tLReRZ_vvz8_JUhHvQ8I65PPF0WgBwQpDiNSCwWGtJRGqDZJ_xUpwjMOJEsHoRENG_XZ7kVw4QuE9eH1kX0cs_S4QwUlPVjo4R422zw0AEYZBtLbHy-5Gfj1DJjp-4I6Iqvh0r83HVM8y48yYnkVqYA&amp;animation=true">
            <a:extLst>
              <a:ext uri="{FF2B5EF4-FFF2-40B4-BE49-F238E27FC236}">
                <a16:creationId xmlns:a16="http://schemas.microsoft.com/office/drawing/2014/main" id="{F6E0C9CB-BF57-4AA2-8DB1-43309C18D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t="13976" b="6709"/>
          <a:stretch/>
        </p:blipFill>
        <p:spPr bwMode="auto">
          <a:xfrm>
            <a:off x="4774377" y="3429000"/>
            <a:ext cx="2646722" cy="286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B1935B8-96D5-4AB0-8B4A-21E2EC0E3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2" t="9013" r="26371" b="13842"/>
          <a:stretch/>
        </p:blipFill>
        <p:spPr bwMode="auto">
          <a:xfrm rot="1306470">
            <a:off x="4964878" y="1327892"/>
            <a:ext cx="1363307" cy="165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thumbnailXA8AN70W">
            <a:extLst>
              <a:ext uri="{FF2B5EF4-FFF2-40B4-BE49-F238E27FC236}">
                <a16:creationId xmlns:a16="http://schemas.microsoft.com/office/drawing/2014/main" id="{5FC00C89-9F71-4619-A5D7-6E6402A1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30" y="3411805"/>
            <a:ext cx="2205500" cy="293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FD9D1E5-2A45-40D1-ACF0-95711A32D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4" r="29146"/>
          <a:stretch/>
        </p:blipFill>
        <p:spPr bwMode="auto">
          <a:xfrm rot="1131073">
            <a:off x="3178208" y="1583416"/>
            <a:ext cx="1193990" cy="149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9128C7D-DE8B-4B58-92CE-3A4CBE99C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03" y="1484356"/>
            <a:ext cx="1465708" cy="133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27649A0E-69EC-4AE5-AB19-9C7DE501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859" y="1404822"/>
            <a:ext cx="1104722" cy="112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49353F-5A4A-42B4-8AF1-41C9752A31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660" b="14105"/>
          <a:stretch/>
        </p:blipFill>
        <p:spPr>
          <a:xfrm>
            <a:off x="10437107" y="732202"/>
            <a:ext cx="1119535" cy="1501700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F435E5E5-7D42-40A5-9EC0-039F5AFB0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2" t="21924" r="24163" b="11059"/>
          <a:stretch/>
        </p:blipFill>
        <p:spPr bwMode="auto">
          <a:xfrm rot="973476">
            <a:off x="6910329" y="1464438"/>
            <a:ext cx="1605315" cy="137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lmaitland\AppData\Local\Microsoft\Windows\INetCache\Content.MSO\E56AC93D.tmp">
            <a:extLst>
              <a:ext uri="{FF2B5EF4-FFF2-40B4-BE49-F238E27FC236}">
                <a16:creationId xmlns:a16="http://schemas.microsoft.com/office/drawing/2014/main" id="{D0F76842-58B0-8644-3301-63B42432AC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6" y="108044"/>
            <a:ext cx="1171768" cy="11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94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531</Words>
  <Application>Microsoft Office PowerPoint</Application>
  <PresentationFormat>Widescreen</PresentationFormat>
  <Paragraphs>83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OCR GCSE Design &amp; Technology </vt:lpstr>
      <vt:lpstr>Who would be suited to this course? Is this for me..</vt:lpstr>
      <vt:lpstr>How is the course structured?</vt:lpstr>
      <vt:lpstr>PowerPoint Presentation</vt:lpstr>
      <vt:lpstr>Difference between KS3 &amp; GCSE</vt:lpstr>
      <vt:lpstr>Project 1: Headphone stand with electronic interface prototyping. Iterative process</vt:lpstr>
      <vt:lpstr>Project 1: Headphone stand with electronic interface prototyping</vt:lpstr>
      <vt:lpstr>Project 2:Rotating storage Iterative process</vt:lpstr>
      <vt:lpstr>Project 2: Stand &amp; final iterations</vt:lpstr>
      <vt:lpstr>Project 3: Student desk with chair iterations</vt:lpstr>
      <vt:lpstr>Project 3: Developmental iterations</vt:lpstr>
      <vt:lpstr>Project 3: Final iteration development</vt:lpstr>
      <vt:lpstr>What job could Design &amp; Technology  lead onto? …to name a few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JWilks</dc:creator>
  <cp:lastModifiedBy>JWilks</cp:lastModifiedBy>
  <cp:revision>4</cp:revision>
  <dcterms:created xsi:type="dcterms:W3CDTF">2026-03-20T11:31:14Z</dcterms:created>
  <dcterms:modified xsi:type="dcterms:W3CDTF">2026-04-20T12:06:14Z</dcterms:modified>
</cp:coreProperties>
</file>