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3" r:id="rId5"/>
    <p:sldId id="287" r:id="rId6"/>
    <p:sldId id="288" r:id="rId7"/>
    <p:sldId id="289" r:id="rId8"/>
    <p:sldId id="290" r:id="rId9"/>
    <p:sldId id="291" r:id="rId10"/>
    <p:sldId id="29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48F4A8-943A-4396-8F34-5B4C630988A8}" v="47" dt="2026-02-25T15:00:15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45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66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47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656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30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717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26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414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23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68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11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01CE2-BC9F-4133-A516-55A1561DEC61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5C3A9-377D-4DC9-A399-0F1E970B82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95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86D58-345B-487D-A9AE-5F38CA899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703" y="365125"/>
            <a:ext cx="10679097" cy="1325563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Arial"/>
                <a:cs typeface="Arial"/>
              </a:rPr>
              <a:t>Year 9 Options 2026-2028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6FFC97-2FF4-46F9-B477-41D307BA4F08}"/>
              </a:ext>
            </a:extLst>
          </p:cNvPr>
          <p:cNvSpPr txBox="1"/>
          <p:nvPr/>
        </p:nvSpPr>
        <p:spPr>
          <a:xfrm>
            <a:off x="2159122" y="6211907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 dirty="0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C77A789-9FAB-05CE-2815-9BFF06B451CD}"/>
              </a:ext>
            </a:extLst>
          </p:cNvPr>
          <p:cNvSpPr txBox="1">
            <a:spLocks/>
          </p:cNvSpPr>
          <p:nvPr/>
        </p:nvSpPr>
        <p:spPr>
          <a:xfrm>
            <a:off x="2780596" y="1962953"/>
            <a:ext cx="6467309" cy="1325563"/>
          </a:xfrm>
          <a:prstGeom prst="rect">
            <a:avLst/>
          </a:prstGeom>
          <a:ln w="38100"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GCSE RE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4AFF13-5512-3EC8-10E6-297F9AD0B88F}"/>
              </a:ext>
            </a:extLst>
          </p:cNvPr>
          <p:cNvSpPr txBox="1"/>
          <p:nvPr/>
        </p:nvSpPr>
        <p:spPr>
          <a:xfrm>
            <a:off x="-3824702" y="6226878"/>
            <a:ext cx="14363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INSERT SUBJECT BASED IMAGE IN THIS SPACE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E16985-36E8-2AE5-23FC-75CD53A7B160}"/>
              </a:ext>
            </a:extLst>
          </p:cNvPr>
          <p:cNvSpPr txBox="1"/>
          <p:nvPr/>
        </p:nvSpPr>
        <p:spPr>
          <a:xfrm>
            <a:off x="9669624" y="4065939"/>
            <a:ext cx="23519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INSERT SUBJECT BASED IMAGE IN THIS SPACE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2050" name="Picture 2" descr="Blessed Thomas Holford Catholic College - Religious Studies">
            <a:extLst>
              <a:ext uri="{FF2B5EF4-FFF2-40B4-BE49-F238E27FC236}">
                <a16:creationId xmlns:a16="http://schemas.microsoft.com/office/drawing/2014/main" id="{D7E988F3-4E61-C5B0-BAF8-06C871431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7" y="3377343"/>
            <a:ext cx="3780272" cy="1890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Questions Jesus asked">
            <a:extLst>
              <a:ext uri="{FF2B5EF4-FFF2-40B4-BE49-F238E27FC236}">
                <a16:creationId xmlns:a16="http://schemas.microsoft.com/office/drawing/2014/main" id="{9D7AC6B1-1176-01E8-C781-28DF49772E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8" t="13479" r="35322" b="50000"/>
          <a:stretch>
            <a:fillRect/>
          </a:stretch>
        </p:blipFill>
        <p:spPr bwMode="auto">
          <a:xfrm>
            <a:off x="6337436" y="3560781"/>
            <a:ext cx="5820937" cy="200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305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D8F93-35A6-F64A-436F-98D0B27CD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562CC-1806-CB79-828C-13E291587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9899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Course and Qualification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735B1-45C2-2A62-F8F1-96148BEE0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0D666A-EA89-4CC5-8F90-73C86030D5A6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23B960-379E-9945-6D12-9CB65E3A352D}"/>
              </a:ext>
            </a:extLst>
          </p:cNvPr>
          <p:cNvSpPr txBox="1"/>
          <p:nvPr/>
        </p:nvSpPr>
        <p:spPr>
          <a:xfrm>
            <a:off x="522514" y="2013396"/>
            <a:ext cx="1093578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</a:rPr>
              <a:t>RE is a full GCSE course </a:t>
            </a:r>
          </a:p>
          <a:p>
            <a:r>
              <a:rPr lang="en-GB" sz="3600" dirty="0">
                <a:solidFill>
                  <a:schemeClr val="bg1"/>
                </a:solidFill>
              </a:rPr>
              <a:t>It is a common paper – no higher or foundation levels</a:t>
            </a:r>
          </a:p>
          <a:p>
            <a:endParaRPr lang="en-GB" sz="36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You will study three elements 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Catholic Christianity 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Judaism 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Philosophy and Ethics </a:t>
            </a:r>
          </a:p>
        </p:txBody>
      </p:sp>
    </p:spTree>
    <p:extLst>
      <p:ext uri="{BB962C8B-B14F-4D97-AF65-F5344CB8AC3E}">
        <p14:creationId xmlns:p14="http://schemas.microsoft.com/office/powerpoint/2010/main" val="2423048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534E3-1010-6E6C-A9A1-4969B936A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1F7A7-C935-063E-AEE8-216421E84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3051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Assessment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7199C-D3D1-3C0D-3B6E-28B8D36BD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CC0D91-C65D-43C7-B581-85FF3970A260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3678BD-B8AC-EC51-3655-8BD4F988075C}"/>
              </a:ext>
            </a:extLst>
          </p:cNvPr>
          <p:cNvSpPr txBox="1"/>
          <p:nvPr/>
        </p:nvSpPr>
        <p:spPr>
          <a:xfrm>
            <a:off x="473528" y="2111829"/>
            <a:ext cx="112449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Assessment is at the end of the course through examination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r>
              <a:rPr lang="en-GB" sz="3200" dirty="0">
                <a:solidFill>
                  <a:schemeClr val="bg1"/>
                </a:solidFill>
              </a:rPr>
              <a:t>Students are examined through three papers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r>
              <a:rPr lang="en-GB" sz="3200" dirty="0">
                <a:solidFill>
                  <a:schemeClr val="bg1"/>
                </a:solidFill>
              </a:rPr>
              <a:t>1)Catholics Christianity  50% of the GCSE </a:t>
            </a:r>
          </a:p>
          <a:p>
            <a:r>
              <a:rPr lang="en-GB" sz="3200" dirty="0">
                <a:solidFill>
                  <a:schemeClr val="bg1"/>
                </a:solidFill>
              </a:rPr>
              <a:t>2)Judaism – 25% </a:t>
            </a:r>
          </a:p>
          <a:p>
            <a:r>
              <a:rPr lang="en-GB" sz="3200" dirty="0">
                <a:solidFill>
                  <a:schemeClr val="bg1"/>
                </a:solidFill>
              </a:rPr>
              <a:t>3) Philosophy and Ethics – 25% </a:t>
            </a:r>
          </a:p>
        </p:txBody>
      </p:sp>
    </p:spTree>
    <p:extLst>
      <p:ext uri="{BB962C8B-B14F-4D97-AF65-F5344CB8AC3E}">
        <p14:creationId xmlns:p14="http://schemas.microsoft.com/office/powerpoint/2010/main" val="241113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88391-292D-126E-EF0C-C959AAF93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130EC-8515-2300-69CC-3B36B4DB3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3051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Extra Curricular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BDB6B-3974-510B-DB06-479AE7E7D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434BCC-A621-53B2-E897-9B20607F723C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ED0E8B-2B85-2663-FAF1-83C0C59FF250}"/>
              </a:ext>
            </a:extLst>
          </p:cNvPr>
          <p:cNvSpPr txBox="1"/>
          <p:nvPr/>
        </p:nvSpPr>
        <p:spPr>
          <a:xfrm>
            <a:off x="609600" y="2002971"/>
            <a:ext cx="110054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</a:rPr>
              <a:t>The RE department can make activities such as Debate Club, visits to a synagogue available to students </a:t>
            </a:r>
          </a:p>
          <a:p>
            <a:endParaRPr lang="en-GB" sz="36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Other options are theatre trips where there are links to the curriculum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2930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0DFEE-2960-1656-F27B-8C49F4FFE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CDA90-EB59-D7BC-E44F-8CD6F2EE4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9899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Next Steps and Career Pathways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87E14-0194-5771-E91A-2D0A399D2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56ED28-55E7-CD40-174D-AC4EA0054A03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786072-8CAC-A887-7355-569B7F8ACE92}"/>
              </a:ext>
            </a:extLst>
          </p:cNvPr>
          <p:cNvSpPr txBox="1"/>
          <p:nvPr/>
        </p:nvSpPr>
        <p:spPr>
          <a:xfrm>
            <a:off x="313944" y="1785760"/>
            <a:ext cx="1168211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Through your study of RE you will gain valuable knowledge and skills that are applicable to a range of careers.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GB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Knowledge and understanding of beliefs and how they influence people’s values and actions.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Analysis and evaluation of argument, development of logical reasoned arguments based on fact.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Develops Cultural Literacy to help you to interpret the world we live in- it’s values, laws, art literature, music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GB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These skills are essential in all professions but particularly lend themselves to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Law, Health Care- Medicine, Psychology, Nursing, Human Resources, Education, Social Services, The Media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GB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Religious Studies is a challenging subject that requires the same accuracy of knowledge and skills set as History and English Literature.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It compliments Sociology, Law , English, Psychology and History at A level.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22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CB50F-21F1-5A35-92A8-B4F32ED69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A89C4-3115-900D-E4E0-7A2F8E71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7331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Additional Information and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4E538-FF2F-ED7B-AC52-A53FFE80A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775349-3356-E49E-7471-2D97CBE0956E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64A718-305F-B070-5A4C-91A5C8E0F993}"/>
              </a:ext>
            </a:extLst>
          </p:cNvPr>
          <p:cNvSpPr txBox="1"/>
          <p:nvPr/>
        </p:nvSpPr>
        <p:spPr>
          <a:xfrm>
            <a:off x="457200" y="2428894"/>
            <a:ext cx="3755572" cy="313932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</a:rPr>
              <a:t>GCSE results in RE </a:t>
            </a:r>
          </a:p>
          <a:p>
            <a:endParaRPr lang="en-GB" sz="3600" dirty="0">
              <a:solidFill>
                <a:schemeClr val="bg1"/>
              </a:solidFill>
            </a:endParaRPr>
          </a:p>
          <a:p>
            <a:r>
              <a:rPr lang="en-GB" sz="3600" u="sng" dirty="0">
                <a:solidFill>
                  <a:schemeClr val="bg1"/>
                </a:solidFill>
              </a:rPr>
              <a:t>2025 </a:t>
            </a:r>
          </a:p>
          <a:p>
            <a:r>
              <a:rPr lang="en-GB" sz="3600" dirty="0">
                <a:solidFill>
                  <a:schemeClr val="bg1"/>
                </a:solidFill>
              </a:rPr>
              <a:t>Grades 9-7 – 27% </a:t>
            </a:r>
          </a:p>
          <a:p>
            <a:r>
              <a:rPr lang="en-GB" sz="3600" dirty="0">
                <a:solidFill>
                  <a:schemeClr val="bg1"/>
                </a:solidFill>
              </a:rPr>
              <a:t>Grade  9-4 60%</a:t>
            </a:r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294203-CE7C-7F9C-6ECD-2953F6E29B4D}"/>
              </a:ext>
            </a:extLst>
          </p:cNvPr>
          <p:cNvSpPr txBox="1"/>
          <p:nvPr/>
        </p:nvSpPr>
        <p:spPr>
          <a:xfrm>
            <a:off x="4833258" y="2286000"/>
            <a:ext cx="4637314" cy="34163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GB" sz="3600" dirty="0">
              <a:solidFill>
                <a:schemeClr val="bg1"/>
              </a:solidFill>
            </a:endParaRPr>
          </a:p>
          <a:p>
            <a:endParaRPr lang="en-GB" sz="3600" dirty="0">
              <a:solidFill>
                <a:schemeClr val="bg1"/>
              </a:solidFill>
            </a:endParaRPr>
          </a:p>
          <a:p>
            <a:r>
              <a:rPr lang="en-GB" sz="3600" u="sng" dirty="0">
                <a:solidFill>
                  <a:schemeClr val="bg1"/>
                </a:solidFill>
              </a:rPr>
              <a:t>2024</a:t>
            </a:r>
          </a:p>
          <a:p>
            <a:r>
              <a:rPr lang="en-GB" sz="3600" dirty="0">
                <a:solidFill>
                  <a:schemeClr val="bg1"/>
                </a:solidFill>
              </a:rPr>
              <a:t>Grade 9-7 19% </a:t>
            </a:r>
          </a:p>
          <a:p>
            <a:endParaRPr lang="en-GB" sz="3600" dirty="0">
              <a:solidFill>
                <a:schemeClr val="bg1"/>
              </a:solidFill>
            </a:endParaRPr>
          </a:p>
          <a:p>
            <a:r>
              <a:rPr lang="en-GB" sz="3600" dirty="0">
                <a:solidFill>
                  <a:schemeClr val="bg1"/>
                </a:solidFill>
              </a:rPr>
              <a:t>Grade 9-4 73%  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69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FAFD8-84D8-034D-E6D5-C8174C8F5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9C513-EAB2-7B7F-B8AD-3CD30ED99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3907"/>
          </a:xfrm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Frequently Asked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0B2D7-7F56-BCC7-A81A-112726B7E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40152"/>
            <a:ext cx="11558016" cy="4316807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EE200A-F034-6960-18DB-EB1E317CEFE4}"/>
              </a:ext>
            </a:extLst>
          </p:cNvPr>
          <p:cNvSpPr txBox="1"/>
          <p:nvPr/>
        </p:nvSpPr>
        <p:spPr>
          <a:xfrm>
            <a:off x="2108076" y="6463192"/>
            <a:ext cx="8167458" cy="3693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‘Inspiring hearts and minds with Christ at the centre of all we say and do</a:t>
            </a:r>
            <a:r>
              <a:rPr lang="en-GB" i="1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746972-ECBF-018C-5B7A-0F32F5CB1338}"/>
              </a:ext>
            </a:extLst>
          </p:cNvPr>
          <p:cNvSpPr txBox="1"/>
          <p:nvPr/>
        </p:nvSpPr>
        <p:spPr>
          <a:xfrm>
            <a:off x="313944" y="1785760"/>
            <a:ext cx="1155801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buNone/>
            </a:pPr>
            <a:r>
              <a:rPr lang="en-GB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But I’m not Catholic or Christian will I be at a disadvantage?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en-GB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No, it doesn’t make any real difference- one exam topic is about Judaism and one is about the big questions of life – philosophical and ethical.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en-GB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We will consider different Christian perspectives, humanist perspectives.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en-GB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Everyone will be learning together.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en-GB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GB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en-GB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What if I don’t believe in God?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en-GB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That’s not going to put you at a disadvantage, it might even help you to analyse the religious arguments put forward for the existence of God and give you the language and knowledge to support your own views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en-GB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GB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en-GB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Are we doing only RE because we are a faith school? </a:t>
            </a:r>
            <a:r>
              <a:rPr lang="en-US" sz="18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1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en-GB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Yes and no, RE is a core subject because we are a faith school, but RE is a very popular options subjects in non- faith schools and is a respected GCSE subject because it is academically challenging and develops excellent higher order thinking skills.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en-GB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GB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None/>
            </a:pPr>
            <a:r>
              <a:rPr lang="en-GB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Just like all of your subjects, RE will interest and challenge you if you are open to it. 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92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90EF5B70A4D443838363FD8736BD90" ma:contentTypeVersion="36" ma:contentTypeDescription="Create a new document." ma:contentTypeScope="" ma:versionID="37794fd472533a8fc051a74e1f74eb33">
  <xsd:schema xmlns:xsd="http://www.w3.org/2001/XMLSchema" xmlns:xs="http://www.w3.org/2001/XMLSchema" xmlns:p="http://schemas.microsoft.com/office/2006/metadata/properties" xmlns:ns2="085c93cf-5534-49e4-8ef5-4a2041be4c90" xmlns:ns3="6b50dde5-4023-4863-8f82-58c33c49e83f" targetNamespace="http://schemas.microsoft.com/office/2006/metadata/properties" ma:root="true" ma:fieldsID="939c9b191cf3451078985b43d318523e" ns2:_="" ns3:_="">
    <xsd:import namespace="085c93cf-5534-49e4-8ef5-4a2041be4c90"/>
    <xsd:import namespace="6b50dde5-4023-4863-8f82-58c33c49e83f"/>
    <xsd:element name="properties">
      <xsd:complexType>
        <xsd:sequence>
          <xsd:element name="documentManagement">
            <xsd:complexType>
              <xsd:all>
                <xsd:element ref="ns2:f25635e5482e4d11b92f29881226b8a1" minOccurs="0"/>
                <xsd:element ref="ns2:TaxCatchAll" minOccurs="0"/>
                <xsd:element ref="ns2:hcab7ef72de44873b0024f2ec0389726" minOccurs="0"/>
                <xsd:element ref="ns2:g327a160d05049848af3c192d6ef0d06" minOccurs="0"/>
                <xsd:element ref="ns2:bb2ced530565416bb1b1d770c46b1515" minOccurs="0"/>
                <xsd:element ref="ns2:ab29978c61bb4006b4c364e248d1776b" minOccurs="0"/>
                <xsd:element ref="ns2:PersonalIdentificationData" minOccurs="0"/>
                <xsd:element ref="ns2:KeyStage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5c93cf-5534-49e4-8ef5-4a2041be4c90" elementFormDefault="qualified">
    <xsd:import namespace="http://schemas.microsoft.com/office/2006/documentManagement/types"/>
    <xsd:import namespace="http://schemas.microsoft.com/office/infopath/2007/PartnerControls"/>
    <xsd:element name="f25635e5482e4d11b92f29881226b8a1" ma:index="9" nillable="true" ma:taxonomy="true" ma:internalName="f25635e5482e4d11b92f29881226b8a1" ma:taxonomyFieldName="Topic" ma:displayName="Topic" ma:fieldId="{f25635e5-482e-4d11-b92f-29881226b8a1}" ma:sspId="c2e1509d-e6fe-4f2c-b84b-042f796b62cd" ma:termSetId="41e60437-e8ff-4e62-9399-65ea632817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324a3ab4-6ec8-4c66-b703-75a3b543d5ce}" ma:internalName="TaxCatchAll" ma:showField="CatchAllData" ma:web="085c93cf-5534-49e4-8ef5-4a2041be4c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cab7ef72de44873b0024f2ec0389726" ma:index="12" nillable="true" ma:taxonomy="true" ma:internalName="hcab7ef72de44873b0024f2ec0389726" ma:taxonomyFieldName="Staff_x0020_Category" ma:displayName="Staff Category" ma:fieldId="{1cab7ef7-2de4-4873-b002-4f2ec0389726}" ma:sspId="c2e1509d-e6fe-4f2c-b84b-042f796b62cd" ma:termSetId="f8bc4358-e857-4663-b491-683e6f28e2e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327a160d05049848af3c192d6ef0d06" ma:index="14" nillable="true" ma:taxonomy="true" ma:internalName="g327a160d05049848af3c192d6ef0d06" ma:taxonomyFieldName="Exam_x0020_Board" ma:displayName="Exam Board" ma:fieldId="{0327a160-d050-4984-8af3-c192d6ef0d06}" ma:sspId="c2e1509d-e6fe-4f2c-b84b-042f796b62cd" ma:termSetId="e7b1d02c-96e0-4290-ad22-cc61cd54edc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2ced530565416bb1b1d770c46b1515" ma:index="16" nillable="true" ma:taxonomy="true" ma:internalName="bb2ced530565416bb1b1d770c46b1515" ma:taxonomyFieldName="Week" ma:displayName="Week" ma:fieldId="{bb2ced53-0565-416b-b1b1-d770c46b1515}" ma:sspId="c2e1509d-e6fe-4f2c-b84b-042f796b62cd" ma:termSetId="b5fe4f1b-a58d-41b3-b60a-50bead85211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b29978c61bb4006b4c364e248d1776b" ma:index="18" nillable="true" ma:taxonomy="true" ma:internalName="ab29978c61bb4006b4c364e248d1776b" ma:taxonomyFieldName="Term" ma:displayName="Term" ma:fieldId="{ab29978c-61bb-4006-b4c3-64e248d1776b}" ma:sspId="c2e1509d-e6fe-4f2c-b84b-042f796b62cd" ma:termSetId="25f3c822-e4c5-4c28-ac02-aa3d1ae3dc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ersonalIdentificationData" ma:index="19" nillable="true" ma:displayName="Personal Identification Data" ma:internalName="Personal_x0020_Identification_x0020_Data">
      <xsd:simpleType>
        <xsd:restriction base="dms:Choice">
          <xsd:enumeration value="No"/>
          <xsd:enumeration value="Yes"/>
        </xsd:restriction>
      </xsd:simpleType>
    </xsd:element>
    <xsd:element name="KeyStage" ma:index="20" nillable="true" ma:displayName="Key Stage" ma:internalName="Key_x0020_Stage">
      <xsd:simpleType>
        <xsd:restriction base="dms:Text"/>
      </xsd:simpleType>
    </xsd:element>
    <xsd:element name="Year" ma:index="21" nillable="true" ma:displayName="Year" ma:internalName="Year">
      <xsd:simpleType>
        <xsd:restriction base="dms:Text"/>
      </xsd:simpleType>
    </xsd:element>
    <xsd:element name="Lesson" ma:index="22" nillable="true" ma:displayName="Lesson" ma:internalName="Lesson">
      <xsd:simpleType>
        <xsd:restriction base="dms:Text"/>
      </xsd:simpleType>
    </xsd:element>
    <xsd:element name="CustomTags" ma:index="23" nillable="true" ma:displayName="Custom Tags" ma:internalName="Custom_x0020_Tags">
      <xsd:simpleType>
        <xsd:restriction base="dms:Text"/>
      </xsd:simpleType>
    </xsd:element>
    <xsd:element name="CurriculumSubject" ma:index="24" nillable="true" ma:displayName="Curriculum Subject" ma:default="Religious Education" ma:internalName="Curriculum_x0020_Subject">
      <xsd:simpleType>
        <xsd:restriction base="dms:Text"/>
      </xsd:simpleType>
    </xsd:element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50dde5-4023-4863-8f82-58c33c49e8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2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32" nillable="true" ma:displayName="Length (seconds)" ma:internalName="MediaLengthInSeconds" ma:readOnly="true">
      <xsd:simpleType>
        <xsd:restriction base="dms:Unknown"/>
      </xsd:simpleType>
    </xsd:element>
    <xsd:element name="MediaServiceAutoTags" ma:index="33" nillable="true" ma:displayName="Tags" ma:internalName="MediaServiceAutoTags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8" nillable="true" ma:taxonomy="true" ma:internalName="lcf76f155ced4ddcb4097134ff3c332f" ma:taxonomyFieldName="MediaServiceImageTags" ma:displayName="Image Tags" ma:readOnly="false" ma:fieldId="{5cf76f15-5ced-4ddc-b409-7134ff3c332f}" ma:taxonomyMulti="true" ma:sspId="c2e1509d-e6fe-4f2c-b84b-042f796b62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4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085c93cf-5534-49e4-8ef5-4a2041be4c90" xsi:nil="true"/>
    <Lesson xmlns="085c93cf-5534-49e4-8ef5-4a2041be4c90" xsi:nil="true"/>
    <TaxCatchAll xmlns="085c93cf-5534-49e4-8ef5-4a2041be4c90" xsi:nil="true"/>
    <lcf76f155ced4ddcb4097134ff3c332f xmlns="6b50dde5-4023-4863-8f82-58c33c49e83f">
      <Terms xmlns="http://schemas.microsoft.com/office/infopath/2007/PartnerControls"/>
    </lcf76f155ced4ddcb4097134ff3c332f>
    <ab29978c61bb4006b4c364e248d1776b xmlns="085c93cf-5534-49e4-8ef5-4a2041be4c90">
      <Terms xmlns="http://schemas.microsoft.com/office/infopath/2007/PartnerControls"/>
    </ab29978c61bb4006b4c364e248d1776b>
    <bb2ced530565416bb1b1d770c46b1515 xmlns="085c93cf-5534-49e4-8ef5-4a2041be4c90">
      <Terms xmlns="http://schemas.microsoft.com/office/infopath/2007/PartnerControls"/>
    </bb2ced530565416bb1b1d770c46b1515>
    <KeyStage xmlns="085c93cf-5534-49e4-8ef5-4a2041be4c90" xsi:nil="true"/>
    <CurriculumSubject xmlns="085c93cf-5534-49e4-8ef5-4a2041be4c90">Religious Education</CurriculumSubject>
    <f25635e5482e4d11b92f29881226b8a1 xmlns="085c93cf-5534-49e4-8ef5-4a2041be4c90">
      <Terms xmlns="http://schemas.microsoft.com/office/infopath/2007/PartnerControls"/>
    </f25635e5482e4d11b92f29881226b8a1>
    <hcab7ef72de44873b0024f2ec0389726 xmlns="085c93cf-5534-49e4-8ef5-4a2041be4c90">
      <Terms xmlns="http://schemas.microsoft.com/office/infopath/2007/PartnerControls"/>
    </hcab7ef72de44873b0024f2ec0389726>
    <g327a160d05049848af3c192d6ef0d06 xmlns="085c93cf-5534-49e4-8ef5-4a2041be4c90">
      <Terms xmlns="http://schemas.microsoft.com/office/infopath/2007/PartnerControls"/>
    </g327a160d05049848af3c192d6ef0d06>
    <PersonalIdentificationData xmlns="085c93cf-5534-49e4-8ef5-4a2041be4c90" xsi:nil="true"/>
    <CustomTags xmlns="085c93cf-5534-49e4-8ef5-4a2041be4c9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425F42-2974-4083-AE0E-2AB85D7F79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5c93cf-5534-49e4-8ef5-4a2041be4c90"/>
    <ds:schemaRef ds:uri="6b50dde5-4023-4863-8f82-58c33c49e8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699D3C7-8993-45A4-8907-F1EDB9DA119B}">
  <ds:schemaRefs>
    <ds:schemaRef ds:uri="272910fa-7f65-41e8-bf4a-bd1e3ed75656"/>
    <ds:schemaRef ds:uri="85b6cea0-83f0-42c6-9c4f-7c7da97c36bf"/>
    <ds:schemaRef ds:uri="ab35c4c7-26b0-482c-98d2-42ed203ca081"/>
    <ds:schemaRef ds:uri="e8a53ddf-688e-4772-906e-8e773fbc50f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085c93cf-5534-49e4-8ef5-4a2041be4c90"/>
    <ds:schemaRef ds:uri="6b50dde5-4023-4863-8f82-58c33c49e83f"/>
  </ds:schemaRefs>
</ds:datastoreItem>
</file>

<file path=customXml/itemProps3.xml><?xml version="1.0" encoding="utf-8"?>
<ds:datastoreItem xmlns:ds="http://schemas.openxmlformats.org/officeDocument/2006/customXml" ds:itemID="{3252E3CA-69E2-4619-ACA8-8D2C16BCD8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627</Words>
  <Application>Microsoft Office PowerPoint</Application>
  <PresentationFormat>Widescreen</PresentationFormat>
  <Paragraphs>72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Year 9 Options 2026-2028</vt:lpstr>
      <vt:lpstr>Course and Qualification Information</vt:lpstr>
      <vt:lpstr>Assessment Information</vt:lpstr>
      <vt:lpstr>Extra Curricular Opportunities</vt:lpstr>
      <vt:lpstr>Next Steps and Career Pathways</vt:lpstr>
      <vt:lpstr>Additional Information and Outcomes</vt:lpstr>
      <vt:lpstr>Frequently Asked Questions</vt:lpstr>
    </vt:vector>
  </TitlesOfParts>
  <Company>Bishop Milner Catholic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PSumner</dc:creator>
  <cp:lastModifiedBy>MHambrook</cp:lastModifiedBy>
  <cp:revision>5</cp:revision>
  <dcterms:created xsi:type="dcterms:W3CDTF">2018-01-16T10:20:02Z</dcterms:created>
  <dcterms:modified xsi:type="dcterms:W3CDTF">2026-04-20T11:58:46Z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0x0101002C90EF5B70A4D443838363FD8736BD90</vt:lpwstr>
  </property>
  <property fmtid="{D5CDD505-2E9C-101B-9397-08002B2CF9AE}" pid="3" name="Order">
    <vt:r8>252200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ExamBoard">
    <vt:lpwstr/>
  </property>
  <property fmtid="{D5CDD505-2E9C-101B-9397-08002B2CF9AE}" pid="10" name="Topic">
    <vt:lpwstr/>
  </property>
  <property fmtid="{D5CDD505-2E9C-101B-9397-08002B2CF9AE}" pid="11" name="Term">
    <vt:lpwstr/>
  </property>
  <property fmtid="{D5CDD505-2E9C-101B-9397-08002B2CF9AE}" pid="12" name="Staff Category">
    <vt:lpwstr/>
  </property>
  <property fmtid="{D5CDD505-2E9C-101B-9397-08002B2CF9AE}" pid="13" name="Week">
    <vt:lpwstr/>
  </property>
  <property fmtid="{D5CDD505-2E9C-101B-9397-08002B2CF9AE}" pid="14" name="Staff_x0020_Category">
    <vt:lpwstr/>
  </property>
  <property fmtid="{D5CDD505-2E9C-101B-9397-08002B2CF9AE}" pid="15" name="MediaServiceImageTags">
    <vt:lpwstr/>
  </property>
</Properties>
</file>