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87" r:id="rId6"/>
    <p:sldId id="288" r:id="rId7"/>
    <p:sldId id="289" r:id="rId8"/>
    <p:sldId id="290" r:id="rId9"/>
    <p:sldId id="291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2E668C-E3AA-4F72-AA61-017E53C1A14D}" v="12" dt="2026-03-09T15:58:54.0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86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66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47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65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0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1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2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41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23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8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11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01CE2-BC9F-4133-A516-55A1561DEC61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5C3A9-377D-4DC9-A399-0F1E970B8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95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ha.wikipedia.org/wiki/William_Shakespear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6D58-345B-487D-A9AE-5F38CA89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03" y="365125"/>
            <a:ext cx="10679097" cy="1325563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Year 9 Options 2026-2028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FFC97-2FF4-46F9-B477-41D307BA4F08}"/>
              </a:ext>
            </a:extLst>
          </p:cNvPr>
          <p:cNvSpPr txBox="1"/>
          <p:nvPr/>
        </p:nvSpPr>
        <p:spPr>
          <a:xfrm>
            <a:off x="2159122" y="6211907"/>
            <a:ext cx="8167458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‘Inspiring hearts and minds with Christ at the centre of all we say and do</a:t>
            </a:r>
            <a:r>
              <a:rPr lang="en-GB" i="1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77A789-9FAB-05CE-2815-9BFF06B451CD}"/>
              </a:ext>
            </a:extLst>
          </p:cNvPr>
          <p:cNvSpPr txBox="1">
            <a:spLocks/>
          </p:cNvSpPr>
          <p:nvPr/>
        </p:nvSpPr>
        <p:spPr>
          <a:xfrm>
            <a:off x="2862345" y="2625734"/>
            <a:ext cx="6467309" cy="1325563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Arial"/>
                <a:cs typeface="Arial"/>
              </a:rPr>
              <a:t>English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AFF13-5512-3EC8-10E6-297F9AD0B88F}"/>
              </a:ext>
            </a:extLst>
          </p:cNvPr>
          <p:cNvSpPr txBox="1"/>
          <p:nvPr/>
        </p:nvSpPr>
        <p:spPr>
          <a:xfrm>
            <a:off x="510384" y="4065939"/>
            <a:ext cx="2351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 descr="Stack of hardcover books without spine titles">
            <a:extLst>
              <a:ext uri="{FF2B5EF4-FFF2-40B4-BE49-F238E27FC236}">
                <a16:creationId xmlns:a16="http://schemas.microsoft.com/office/drawing/2014/main" id="{24343647-0C7E-CBA6-86B4-F30C8732D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608" y="3838202"/>
            <a:ext cx="2430506" cy="1754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7DC207-9D14-7F16-874D-A4AA14FBE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14113" y="3838202"/>
            <a:ext cx="2430506" cy="18152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A2113F-C02D-6602-9EFB-B3472665CC5C}"/>
              </a:ext>
            </a:extLst>
          </p:cNvPr>
          <p:cNvSpPr txBox="1"/>
          <p:nvPr/>
        </p:nvSpPr>
        <p:spPr>
          <a:xfrm>
            <a:off x="9154885" y="6205506"/>
            <a:ext cx="183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ha.wikipedia.org/wiki/William_Shakespeare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99530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D8F93-35A6-F64A-436F-98D0B27CD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562CC-1806-CB79-828C-13E29158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899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Course and Qualification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735B1-45C2-2A62-F8F1-96148BEE0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840152"/>
            <a:ext cx="11558016" cy="4316807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AQA GCSE English Language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AQA GCSE English Literature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Both GCSEs are taught alongside each other during Year 10 and 11  and assessed at the end of Year 11 through  external examinations.  </a:t>
            </a: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D666A-EA89-4CC5-8F90-73C86030D5A6}"/>
              </a:ext>
            </a:extLst>
          </p:cNvPr>
          <p:cNvSpPr txBox="1"/>
          <p:nvPr/>
        </p:nvSpPr>
        <p:spPr>
          <a:xfrm>
            <a:off x="2108076" y="6463192"/>
            <a:ext cx="8167458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‘Inspiring hearts and minds with Christ at the centre of all we say and do</a:t>
            </a:r>
            <a:r>
              <a:rPr lang="en-GB" i="1">
                <a:solidFill>
                  <a:schemeClr val="bg1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42304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534E3-1010-6E6C-A9A1-4969B936A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1F7A7-C935-063E-AEE8-216421E84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051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Assessment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7199C-D3D1-3C0D-3B6E-28B8D36BD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840152"/>
            <a:ext cx="11558016" cy="4316807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English Language:</a:t>
            </a:r>
          </a:p>
          <a:p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Paper 1: Explorations in Creative Reading and Writing - 1 hour 45 minutes.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Paper 2: Writers’ Viewpoints and Perspectives - 1 hour 45 minutes. </a:t>
            </a:r>
          </a:p>
          <a:p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English Literature</a:t>
            </a:r>
          </a:p>
          <a:p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Paper 1: Shakespeare and the 19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Century Novel - 1 hour 45 minutes.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Paper 2: Modern Texts and Poetry - 2 hours and 15 minutes.</a:t>
            </a: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CC0D91-C65D-43C7-B581-85FF3970A260}"/>
              </a:ext>
            </a:extLst>
          </p:cNvPr>
          <p:cNvSpPr txBox="1"/>
          <p:nvPr/>
        </p:nvSpPr>
        <p:spPr>
          <a:xfrm>
            <a:off x="2108076" y="6463192"/>
            <a:ext cx="8167458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‘Inspiring hearts and minds with Christ at the centre of all we say and do</a:t>
            </a:r>
            <a:r>
              <a:rPr lang="en-GB" i="1">
                <a:solidFill>
                  <a:schemeClr val="bg1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41113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88391-292D-126E-EF0C-C959AAF93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130EC-8515-2300-69CC-3B36B4DB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051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Extra Curricular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BDB6B-3974-510B-DB06-479AE7E7D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840152"/>
            <a:ext cx="11558016" cy="4316807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Theatre Trips </a:t>
            </a:r>
          </a:p>
          <a:p>
            <a:pPr marL="571500" indent="-57150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Revision Classes </a:t>
            </a:r>
          </a:p>
          <a:p>
            <a:pPr marL="571500" indent="-57150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Reading Ambassadors </a:t>
            </a:r>
          </a:p>
          <a:p>
            <a:pPr marL="571500" indent="-57150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Librarians</a:t>
            </a:r>
          </a:p>
          <a:p>
            <a:pPr marL="571500" indent="-57150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Reading Mentors</a:t>
            </a: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34BCC-A621-53B2-E897-9B20607F723C}"/>
              </a:ext>
            </a:extLst>
          </p:cNvPr>
          <p:cNvSpPr txBox="1"/>
          <p:nvPr/>
        </p:nvSpPr>
        <p:spPr>
          <a:xfrm>
            <a:off x="2108076" y="6463192"/>
            <a:ext cx="8167458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‘Inspiring hearts and minds with Christ at the centre of all we say and do</a:t>
            </a:r>
            <a:r>
              <a:rPr lang="en-GB" i="1">
                <a:solidFill>
                  <a:schemeClr val="bg1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24293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0DFEE-2960-1656-F27B-8C49F4FFE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CDA90-EB59-D7BC-E44F-8CD6F2EE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899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Next Steps and Career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87E14-0194-5771-E91A-2D0A399D2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840152"/>
            <a:ext cx="11558016" cy="4316807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Next Steps: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Most college places and apprenticeships requires students to have passed either English Language or English Literature at grade 4 and above.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Students will need to resit English Language at college if they have not achieved a grade 4 or above.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Students wishing to study A Levels will usually be required to achieve a grade 6 or above in English Language or English Literature.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Career Pathways: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skills acquired through the study of English are required in most careers.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Journalism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Law </a:t>
            </a: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6ED28-55E7-CD40-174D-AC4EA0054A03}"/>
              </a:ext>
            </a:extLst>
          </p:cNvPr>
          <p:cNvSpPr txBox="1"/>
          <p:nvPr/>
        </p:nvSpPr>
        <p:spPr>
          <a:xfrm>
            <a:off x="2108076" y="6463192"/>
            <a:ext cx="8167458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‘Inspiring hearts and minds with Christ at the centre of all we say and do</a:t>
            </a:r>
            <a:r>
              <a:rPr lang="en-GB" i="1">
                <a:solidFill>
                  <a:schemeClr val="bg1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70322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CB50F-21F1-5A35-92A8-B4F32ED69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89C4-3115-900D-E4E0-7A2F8E71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331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Additional Information and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4E538-FF2F-ED7B-AC52-A53FFE80A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840152"/>
            <a:ext cx="11558016" cy="4316807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English Language and English Literature, students have historically achieved well above the national average. Below are our 2025 headline figures: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75349-3356-E49E-7471-2D97CBE0956E}"/>
              </a:ext>
            </a:extLst>
          </p:cNvPr>
          <p:cNvSpPr txBox="1"/>
          <p:nvPr/>
        </p:nvSpPr>
        <p:spPr>
          <a:xfrm>
            <a:off x="2108076" y="6463192"/>
            <a:ext cx="8167458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‘Inspiring hearts and minds with Christ at the centre of all we say and do</a:t>
            </a:r>
            <a:r>
              <a:rPr lang="en-GB" i="1">
                <a:solidFill>
                  <a:schemeClr val="bg1"/>
                </a:solidFill>
              </a:rPr>
              <a:t>’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89D59C-9D65-F67A-4FA8-108647A66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676983"/>
              </p:ext>
            </p:extLst>
          </p:nvPr>
        </p:nvGraphicFramePr>
        <p:xfrm>
          <a:off x="1629228" y="3135086"/>
          <a:ext cx="8128000" cy="199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4341924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558175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282753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10479522"/>
                    </a:ext>
                  </a:extLst>
                </a:gridCol>
              </a:tblGrid>
              <a:tr h="36829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GCSE Language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GCSE Literature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Combined Score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283938"/>
                  </a:ext>
                </a:extLst>
              </a:tr>
              <a:tr h="541262">
                <a:tc>
                  <a:txBody>
                    <a:bodyPr/>
                    <a:lstStyle/>
                    <a:p>
                      <a:r>
                        <a:rPr lang="en-GB" dirty="0"/>
                        <a:t>9-7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44766"/>
                  </a:ext>
                </a:extLst>
              </a:tr>
              <a:tr h="541262">
                <a:tc>
                  <a:txBody>
                    <a:bodyPr/>
                    <a:lstStyle/>
                    <a:p>
                      <a:r>
                        <a:rPr lang="en-GB" dirty="0"/>
                        <a:t>9-5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198265"/>
                  </a:ext>
                </a:extLst>
              </a:tr>
              <a:tr h="541262">
                <a:tc>
                  <a:txBody>
                    <a:bodyPr/>
                    <a:lstStyle/>
                    <a:p>
                      <a:r>
                        <a:rPr lang="en-GB" dirty="0"/>
                        <a:t>9-4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261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6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FAFD8-84D8-034D-E6D5-C8174C8F5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C513-EAB2-7B7F-B8AD-3CD30ED9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0B2D7-7F56-BCC7-A81A-112726B7E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840152"/>
            <a:ext cx="11558016" cy="4316807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texts will I study as part my English Literature course?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Macbeth, A Christmas Carol, An Inspector Calls, Power and Conflict Poetry.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 is the difference between English Language Paper 1 and English Paper 2?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English Language Paper 1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read and write about fiction; whereas in English Language Paper 2 you read and write about non-fiction. </a:t>
            </a: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E200A-F034-6960-18DB-EB1E317CEFE4}"/>
              </a:ext>
            </a:extLst>
          </p:cNvPr>
          <p:cNvSpPr txBox="1"/>
          <p:nvPr/>
        </p:nvSpPr>
        <p:spPr>
          <a:xfrm>
            <a:off x="2108076" y="6463192"/>
            <a:ext cx="8167458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‘Inspiring hearts and minds with Christ at the centre of all we say and do</a:t>
            </a:r>
            <a:r>
              <a:rPr lang="en-GB" i="1">
                <a:solidFill>
                  <a:schemeClr val="bg1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33092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e8a53ddf-688e-4772-906e-8e773fbc50f1" xsi:nil="true"/>
    <Lesson xmlns="e8a53ddf-688e-4772-906e-8e773fbc50f1" xsi:nil="true"/>
    <CustomTags xmlns="e8a53ddf-688e-4772-906e-8e773fbc50f1" xsi:nil="true"/>
    <KS xmlns="e8a53ddf-688e-4772-906e-8e773fbc50f1" xsi:nil="true"/>
    <m7d99c2bc7e54546898d75369951989b xmlns="e8a53ddf-688e-4772-906e-8e773fbc50f1">
      <Terms xmlns="http://schemas.microsoft.com/office/infopath/2007/PartnerControls"/>
    </m7d99c2bc7e54546898d75369951989b>
    <CurriculumSubject xmlns="e8a53ddf-688e-4772-906e-8e773fbc50f1">Staff</CurriculumSubject>
    <c2de43a4609240278ae4a68ac4cf3f9e xmlns="e8a53ddf-688e-4772-906e-8e773fbc50f1">
      <Terms xmlns="http://schemas.microsoft.com/office/infopath/2007/PartnerControls"/>
    </c2de43a4609240278ae4a68ac4cf3f9e>
    <TaxCatchAll xmlns="e8a53ddf-688e-4772-906e-8e773fbc50f1" xsi:nil="true"/>
    <f908b412cb9b47c8b4611620c63c67b6 xmlns="e8a53ddf-688e-4772-906e-8e773fbc50f1">
      <Terms xmlns="http://schemas.microsoft.com/office/infopath/2007/PartnerControls"/>
    </f908b412cb9b47c8b4611620c63c67b6>
    <ge0bb8af36ee4c1b86ae837e1ac45bea xmlns="e8a53ddf-688e-4772-906e-8e773fbc50f1">
      <Terms xmlns="http://schemas.microsoft.com/office/infopath/2007/PartnerControls"/>
    </ge0bb8af36ee4c1b86ae837e1ac45bea>
    <PersonalIdentificationData xmlns="e8a53ddf-688e-4772-906e-8e773fbc50f1" xsi:nil="true"/>
    <lcf76f155ced4ddcb4097134ff3c332f xmlns="85b6cea0-83f0-42c6-9c4f-7c7da97c36bf">
      <Terms xmlns="http://schemas.microsoft.com/office/infopath/2007/PartnerControls"/>
    </lcf76f155ced4ddcb4097134ff3c332f>
    <m886e2b4bfb94daca9fe45812b30eb2c xmlns="e8a53ddf-688e-4772-906e-8e773fbc50f1">
      <Terms xmlns="http://schemas.microsoft.com/office/infopath/2007/PartnerControls"/>
    </m886e2b4bfb94daca9fe45812b30eb2c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7B9A3779A7EA469433A912F751FCB4" ma:contentTypeVersion="34" ma:contentTypeDescription="Create a new document." ma:contentTypeScope="" ma:versionID="c3ce0729444492e2e7ed6c1b0c5e5216">
  <xsd:schema xmlns:xsd="http://www.w3.org/2001/XMLSchema" xmlns:xs="http://www.w3.org/2001/XMLSchema" xmlns:p="http://schemas.microsoft.com/office/2006/metadata/properties" xmlns:ns2="e8a53ddf-688e-4772-906e-8e773fbc50f1" xmlns:ns3="85b6cea0-83f0-42c6-9c4f-7c7da97c36bf" targetNamespace="http://schemas.microsoft.com/office/2006/metadata/properties" ma:root="true" ma:fieldsID="7ad4edf24d4580e393b26ef1ec787d03" ns2:_="" ns3:_="">
    <xsd:import namespace="e8a53ddf-688e-4772-906e-8e773fbc50f1"/>
    <xsd:import namespace="85b6cea0-83f0-42c6-9c4f-7c7da97c36bf"/>
    <xsd:element name="properties">
      <xsd:complexType>
        <xsd:sequence>
          <xsd:element name="documentManagement">
            <xsd:complexType>
              <xsd:all>
                <xsd:element ref="ns2:f908b412cb9b47c8b4611620c63c67b6" minOccurs="0"/>
                <xsd:element ref="ns2:TaxCatchAll" minOccurs="0"/>
                <xsd:element ref="ns2:PersonalIdentificationData" minOccurs="0"/>
                <xsd:element ref="ns2:KS" minOccurs="0"/>
                <xsd:element ref="ns2:m886e2b4bfb94daca9fe45812b30eb2c" minOccurs="0"/>
                <xsd:element ref="ns2:ge0bb8af36ee4c1b86ae837e1ac45bea" minOccurs="0"/>
                <xsd:element ref="ns2:c2de43a4609240278ae4a68ac4cf3f9e" minOccurs="0"/>
                <xsd:element ref="ns2:m7d99c2bc7e54546898d75369951989b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53ddf-688e-4772-906e-8e773fbc50f1" elementFormDefault="qualified">
    <xsd:import namespace="http://schemas.microsoft.com/office/2006/documentManagement/types"/>
    <xsd:import namespace="http://schemas.microsoft.com/office/infopath/2007/PartnerControls"/>
    <xsd:element name="f908b412cb9b47c8b4611620c63c67b6" ma:index="9" nillable="true" ma:taxonomy="true" ma:internalName="f908b412cb9b47c8b4611620c63c67b6" ma:taxonomyFieldName="Staff_x0020_Category" ma:displayName="Staff Category" ma:default="" ma:fieldId="{f908b412-cb9b-47c8-b461-1620c63c67b6}" ma:sspId="c2e1509d-e6fe-4f2c-b84b-042f796b62cd" ma:termSetId="f8bc4358-e857-4663-b491-683e6f28e2e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2096fc8-3490-44c9-9034-ebaff1d2e088}" ma:internalName="TaxCatchAll" ma:showField="CatchAllData" ma:web="e8a53ddf-688e-4772-906e-8e773fbc50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rsonalIdentificationData" ma:index="11" nillable="true" ma:displayName="Personal Identification Data" ma:default="" ma:internalName="PersonalIdentificationData">
      <xsd:simpleType>
        <xsd:restriction base="dms:Choice">
          <xsd:enumeration value="No"/>
          <xsd:enumeration value="Yes"/>
        </xsd:restriction>
      </xsd:simpleType>
    </xsd:element>
    <xsd:element name="KS" ma:index="12" nillable="true" ma:displayName="Key Stage" ma:default="" ma:internalName="KS">
      <xsd:simpleType>
        <xsd:restriction base="dms:Choice">
          <xsd:enumeration value="Foundation"/>
          <xsd:enumeration value="KS1"/>
          <xsd:enumeration value="KS2"/>
          <xsd:enumeration value="KS3"/>
          <xsd:enumeration value="KS4"/>
          <xsd:enumeration value="KS5"/>
        </xsd:restriction>
      </xsd:simpleType>
    </xsd:element>
    <xsd:element name="m886e2b4bfb94daca9fe45812b30eb2c" ma:index="14" nillable="true" ma:taxonomy="true" ma:internalName="m886e2b4bfb94daca9fe45812b30eb2c" ma:taxonomyFieldName="Topic" ma:displayName="Topic" ma:default="" ma:fieldId="{6886e2b4-bfb9-4dac-a9fe-45812b30eb2c}" ma:sspId="c2e1509d-e6fe-4f2c-b84b-042f796b62cd" ma:termSetId="41e60437-e8ff-4e62-9399-65ea632817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e0bb8af36ee4c1b86ae837e1ac45bea" ma:index="16" nillable="true" ma:taxonomy="true" ma:internalName="ge0bb8af36ee4c1b86ae837e1ac45bea" ma:taxonomyFieldName="ExamBoard" ma:displayName="Exam Board" ma:default="" ma:fieldId="{0e0bb8af-36ee-4c1b-86ae-837e1ac45bea}" ma:sspId="c2e1509d-e6fe-4f2c-b84b-042f796b62cd" ma:termSetId="e7b1d02c-96e0-4290-ad22-cc61cd54ed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2de43a4609240278ae4a68ac4cf3f9e" ma:index="18" nillable="true" ma:taxonomy="true" ma:internalName="c2de43a4609240278ae4a68ac4cf3f9e" ma:taxonomyFieldName="Week" ma:displayName="Week" ma:default="" ma:fieldId="{c2de43a4-6092-4027-8ae4-a68ac4cf3f9e}" ma:sspId="c2e1509d-e6fe-4f2c-b84b-042f796b62cd" ma:termSetId="b5fe4f1b-a58d-41b3-b60a-50bead8521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7d99c2bc7e54546898d75369951989b" ma:index="20" nillable="true" ma:taxonomy="true" ma:internalName="m7d99c2bc7e54546898d75369951989b" ma:taxonomyFieldName="Term" ma:displayName="Term" ma:default="" ma:fieldId="{67d99c2b-c7e5-4546-898d-75369951989b}" ma:sspId="c2e1509d-e6fe-4f2c-b84b-042f796b62cd" ma:termSetId="25f3c822-e4c5-4c28-ac02-aa3d1ae3dc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Year" ma:index="21" nillable="true" ma:displayName="Year" ma:default="" ma:internalName="Year">
      <xsd:simpleType>
        <xsd:restriction base="dms:Choice">
          <xsd:enumeration value="R"/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  <xsd:enumeration value="10"/>
          <xsd:enumeration value="11"/>
          <xsd:enumeration value="12"/>
          <xsd:enumeration value="13"/>
        </xsd:restriction>
      </xsd:simpleType>
    </xsd:element>
    <xsd:element name="Lesson" ma:index="22" nillable="true" ma:displayName="Lesson" ma:default="" ma:internalName="Lesson">
      <xsd:simpleType>
        <xsd:restriction base="dms:Text"/>
      </xsd:simpleType>
    </xsd:element>
    <xsd:element name="CustomTags" ma:index="23" nillable="true" ma:displayName="Custom Tags" ma:default="" ma:internalName="CustomTags">
      <xsd:simpleType>
        <xsd:restriction base="dms:Text"/>
      </xsd:simpleType>
    </xsd:element>
    <xsd:element name="CurriculumSubject" ma:index="24" nillable="true" ma:displayName="Curriculum Subject" ma:default="Staff" ma:internalName="CurriculumSubject">
      <xsd:simpleType>
        <xsd:restriction base="dms:Text"/>
      </xsd:simpleType>
    </xsd:element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6cea0-83f0-42c6-9c4f-7c7da97c3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2" nillable="true" ma:displayName="Length (seconds)" ma:internalName="MediaLengthInSeconds" ma:readOnly="true">
      <xsd:simpleType>
        <xsd:restriction base="dms:Unknown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c2e1509d-e6fe-4f2c-b84b-042f796b62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52E3CA-69E2-4619-ACA8-8D2C16BC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99D3C7-8993-45A4-8907-F1EDB9DA119B}">
  <ds:schemaRefs>
    <ds:schemaRef ds:uri="272910fa-7f65-41e8-bf4a-bd1e3ed75656"/>
    <ds:schemaRef ds:uri="85b6cea0-83f0-42c6-9c4f-7c7da97c36bf"/>
    <ds:schemaRef ds:uri="ab35c4c7-26b0-482c-98d2-42ed203ca081"/>
    <ds:schemaRef ds:uri="e8a53ddf-688e-4772-906e-8e773fbc50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20F30A-FD11-4C98-A766-5DC74B6CB426}">
  <ds:schemaRefs>
    <ds:schemaRef ds:uri="85b6cea0-83f0-42c6-9c4f-7c7da97c36bf"/>
    <ds:schemaRef ds:uri="e8a53ddf-688e-4772-906e-8e773fbc50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466</Words>
  <Application>Microsoft Office PowerPoint</Application>
  <PresentationFormat>Widescreen</PresentationFormat>
  <Paragraphs>76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Year 9 Options 2026-2028</vt:lpstr>
      <vt:lpstr>Course and Qualification Information</vt:lpstr>
      <vt:lpstr>Assessment Information</vt:lpstr>
      <vt:lpstr>Extra Curricular Opportunities</vt:lpstr>
      <vt:lpstr>Next Steps and Career Pathways</vt:lpstr>
      <vt:lpstr>Additional Information and Outcomes</vt:lpstr>
      <vt:lpstr>Frequently Asked Questions</vt:lpstr>
    </vt:vector>
  </TitlesOfParts>
  <Company>Bishop Milner Catholic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PSumner</dc:creator>
  <cp:lastModifiedBy>JHannon</cp:lastModifiedBy>
  <cp:revision>4</cp:revision>
  <dcterms:created xsi:type="dcterms:W3CDTF">2018-01-16T10:20:02Z</dcterms:created>
  <dcterms:modified xsi:type="dcterms:W3CDTF">2026-04-20T11:59:19Z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0x0101001A7B9A3779A7EA469433A912F751FCB4</vt:lpwstr>
  </property>
  <property fmtid="{D5CDD505-2E9C-101B-9397-08002B2CF9AE}" pid="3" name="Order">
    <vt:r8>252200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ExamBoard">
    <vt:lpwstr/>
  </property>
  <property fmtid="{D5CDD505-2E9C-101B-9397-08002B2CF9AE}" pid="10" name="Topic">
    <vt:lpwstr/>
  </property>
  <property fmtid="{D5CDD505-2E9C-101B-9397-08002B2CF9AE}" pid="11" name="Term">
    <vt:lpwstr/>
  </property>
  <property fmtid="{D5CDD505-2E9C-101B-9397-08002B2CF9AE}" pid="12" name="Staff Category">
    <vt:lpwstr/>
  </property>
  <property fmtid="{D5CDD505-2E9C-101B-9397-08002B2CF9AE}" pid="13" name="Week">
    <vt:lpwstr/>
  </property>
  <property fmtid="{D5CDD505-2E9C-101B-9397-08002B2CF9AE}" pid="14" name="Staff_x0020_Category">
    <vt:lpwstr/>
  </property>
  <property fmtid="{D5CDD505-2E9C-101B-9397-08002B2CF9AE}" pid="15" name="MediaServiceImageTags">
    <vt:lpwstr/>
  </property>
</Properties>
</file>