
<file path=[Content_Types].xml><?xml version="1.0" encoding="utf-8"?>
<Types xmlns="http://schemas.openxmlformats.org/package/2006/content-types">
  <Default Extension="jpeg" ContentType="image/jpeg"/>
  <Default Extension="m4a" ContentType="audio/mp4"/>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tags/tag1.xml" ContentType="application/vnd.openxmlformats-officedocument.presentationml.tags+xml"/>
  <Override PartName="/ppt/notesSlides/notesSlide3.xml" ContentType="application/vnd.openxmlformats-officedocument.presentationml.notesSlide+xml"/>
  <Override PartName="/ppt/notesSlides/notesSlide4.xml" ContentType="application/vnd.openxmlformats-officedocument.presentationml.notesSlide+xml"/>
  <Override PartName="/ppt/tags/tag2.xml" ContentType="application/vnd.openxmlformats-officedocument.presentationml.tags+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12"/>
  </p:notesMasterIdLst>
  <p:sldIdLst>
    <p:sldId id="273" r:id="rId5"/>
    <p:sldId id="287" r:id="rId6"/>
    <p:sldId id="288" r:id="rId7"/>
    <p:sldId id="289" r:id="rId8"/>
    <p:sldId id="290" r:id="rId9"/>
    <p:sldId id="291" r:id="rId10"/>
    <p:sldId id="292" r:id="rId1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87A1519-214A-4F9B-8673-10BC65BFDC22}" v="19" dt="2026-03-25T15:54:54.531"/>
  </p1510:revLst>
</p1510:revInfo>
</file>

<file path=ppt/tableStyles.xml><?xml version="1.0" encoding="utf-8"?>
<a:tblStyleLst xmlns:a="http://schemas.openxmlformats.org/drawingml/2006/main" def="{5C22544A-7EE6-4342-B048-85BDC9FD1C3A}">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79202" autoAdjust="0"/>
  </p:normalViewPr>
  <p:slideViewPr>
    <p:cSldViewPr snapToGrid="0">
      <p:cViewPr varScale="1">
        <p:scale>
          <a:sx n="50" d="100"/>
          <a:sy n="50" d="100"/>
        </p:scale>
        <p:origin x="1260" y="2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presProps" Target="presProp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notesMaster" Target="notesMasters/notesMaster1.xml"/><Relationship Id="rId17" Type="http://schemas.microsoft.com/office/2015/10/relationships/revisionInfo" Target="revisionInfo.xml"/><Relationship Id="rId2" Type="http://schemas.openxmlformats.org/officeDocument/2006/relationships/customXml" Target="../customXml/item2.xml"/><Relationship Id="rId16"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theme" Target="theme/theme1.xml"/><Relationship Id="rId10" Type="http://schemas.openxmlformats.org/officeDocument/2006/relationships/slide" Target="slides/slide6.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94272F0-2580-4A3D-B149-A8482BC67D6D}" type="datetimeFigureOut">
              <a:rPr lang="en-GB" smtClean="0"/>
              <a:t>20/04/2026</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1AA1418-8698-4E14-8649-57F0567A998E}" type="slidenum">
              <a:rPr lang="en-GB" smtClean="0"/>
              <a:t>‹#›</a:t>
            </a:fld>
            <a:endParaRPr lang="en-GB"/>
          </a:p>
        </p:txBody>
      </p:sp>
    </p:spTree>
    <p:extLst>
      <p:ext uri="{BB962C8B-B14F-4D97-AF65-F5344CB8AC3E}">
        <p14:creationId xmlns:p14="http://schemas.microsoft.com/office/powerpoint/2010/main" val="217796840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1" kern="1200" dirty="0">
                <a:solidFill>
                  <a:schemeClr val="tx1"/>
                </a:solidFill>
                <a:effectLst/>
                <a:latin typeface="+mn-lt"/>
                <a:ea typeface="+mn-ea"/>
                <a:cs typeface="+mn-cs"/>
              </a:rPr>
              <a:t>Slide 1 — Introduction</a:t>
            </a:r>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“Welcome to our Year 9 Options Evening!</a:t>
            </a:r>
            <a:br>
              <a:rPr lang="en-GB" sz="1200" kern="1200" dirty="0">
                <a:solidFill>
                  <a:schemeClr val="tx1"/>
                </a:solidFill>
                <a:effectLst/>
                <a:latin typeface="+mn-lt"/>
                <a:ea typeface="+mn-ea"/>
                <a:cs typeface="+mn-cs"/>
              </a:rPr>
            </a:br>
            <a:r>
              <a:rPr lang="en-GB" sz="1200" kern="1200" dirty="0">
                <a:solidFill>
                  <a:schemeClr val="tx1"/>
                </a:solidFill>
                <a:effectLst/>
                <a:latin typeface="+mn-lt"/>
                <a:ea typeface="+mn-ea"/>
                <a:cs typeface="+mn-cs"/>
              </a:rPr>
              <a:t>I’m excited to introduce you to </a:t>
            </a:r>
            <a:r>
              <a:rPr lang="en-GB" sz="1200" b="1" kern="1200" dirty="0">
                <a:solidFill>
                  <a:schemeClr val="tx1"/>
                </a:solidFill>
                <a:effectLst/>
                <a:latin typeface="+mn-lt"/>
                <a:ea typeface="+mn-ea"/>
                <a:cs typeface="+mn-cs"/>
              </a:rPr>
              <a:t>Hospitality and Catering</a:t>
            </a:r>
            <a:r>
              <a:rPr lang="en-GB" sz="1200" kern="1200" dirty="0">
                <a:solidFill>
                  <a:schemeClr val="tx1"/>
                </a:solidFill>
                <a:effectLst/>
                <a:latin typeface="+mn-lt"/>
                <a:ea typeface="+mn-ea"/>
                <a:cs typeface="+mn-cs"/>
              </a:rPr>
              <a:t>, a creative, hands‑on subject where students learn real skills for life and future careers.”</a:t>
            </a:r>
          </a:p>
          <a:p>
            <a:endParaRPr lang="en-GB" dirty="0"/>
          </a:p>
        </p:txBody>
      </p:sp>
      <p:sp>
        <p:nvSpPr>
          <p:cNvPr id="4" name="Slide Number Placeholder 3"/>
          <p:cNvSpPr>
            <a:spLocks noGrp="1"/>
          </p:cNvSpPr>
          <p:nvPr>
            <p:ph type="sldNum" sz="quarter" idx="5"/>
          </p:nvPr>
        </p:nvSpPr>
        <p:spPr/>
        <p:txBody>
          <a:bodyPr/>
          <a:lstStyle/>
          <a:p>
            <a:fld id="{B1AA1418-8698-4E14-8649-57F0567A998E}" type="slidenum">
              <a:rPr lang="en-GB" smtClean="0"/>
              <a:t>1</a:t>
            </a:fld>
            <a:endParaRPr lang="en-GB"/>
          </a:p>
        </p:txBody>
      </p:sp>
    </p:spTree>
    <p:extLst>
      <p:ext uri="{BB962C8B-B14F-4D97-AF65-F5344CB8AC3E}">
        <p14:creationId xmlns:p14="http://schemas.microsoft.com/office/powerpoint/2010/main" val="19333358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1" kern="1200" dirty="0">
                <a:solidFill>
                  <a:schemeClr val="tx1"/>
                </a:solidFill>
                <a:effectLst/>
                <a:latin typeface="+mn-lt"/>
                <a:ea typeface="+mn-ea"/>
                <a:cs typeface="+mn-cs"/>
              </a:rPr>
              <a:t>Slide 2 — Course Overview</a:t>
            </a:r>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“This course includes two main units:</a:t>
            </a:r>
            <a:br>
              <a:rPr lang="en-GB" sz="1200" kern="1200" dirty="0">
                <a:solidFill>
                  <a:schemeClr val="tx1"/>
                </a:solidFill>
                <a:effectLst/>
                <a:latin typeface="+mn-lt"/>
                <a:ea typeface="+mn-ea"/>
                <a:cs typeface="+mn-cs"/>
              </a:rPr>
            </a:br>
            <a:r>
              <a:rPr lang="en-GB" sz="1200" b="1" kern="1200" dirty="0">
                <a:solidFill>
                  <a:schemeClr val="tx1"/>
                </a:solidFill>
                <a:effectLst/>
                <a:latin typeface="+mn-lt"/>
                <a:ea typeface="+mn-ea"/>
                <a:cs typeface="+mn-cs"/>
              </a:rPr>
              <a:t>Unit 1</a:t>
            </a:r>
            <a:r>
              <a:rPr lang="en-GB" sz="1200" kern="1200" dirty="0">
                <a:solidFill>
                  <a:schemeClr val="tx1"/>
                </a:solidFill>
                <a:effectLst/>
                <a:latin typeface="+mn-lt"/>
                <a:ea typeface="+mn-ea"/>
                <a:cs typeface="+mn-cs"/>
              </a:rPr>
              <a:t> explores the world of hospitality—jobs, safety, and how the industry works.</a:t>
            </a:r>
            <a:br>
              <a:rPr lang="en-GB" sz="1200" kern="1200" dirty="0">
                <a:solidFill>
                  <a:schemeClr val="tx1"/>
                </a:solidFill>
                <a:effectLst/>
                <a:latin typeface="+mn-lt"/>
                <a:ea typeface="+mn-ea"/>
                <a:cs typeface="+mn-cs"/>
              </a:rPr>
            </a:br>
            <a:r>
              <a:rPr lang="en-GB" sz="1200" b="1" kern="1200" dirty="0">
                <a:solidFill>
                  <a:schemeClr val="tx1"/>
                </a:solidFill>
                <a:effectLst/>
                <a:latin typeface="+mn-lt"/>
                <a:ea typeface="+mn-ea"/>
                <a:cs typeface="+mn-cs"/>
              </a:rPr>
              <a:t>Unit 2</a:t>
            </a:r>
            <a:r>
              <a:rPr lang="en-GB" sz="1200" kern="1200" dirty="0">
                <a:solidFill>
                  <a:schemeClr val="tx1"/>
                </a:solidFill>
                <a:effectLst/>
                <a:latin typeface="+mn-lt"/>
                <a:ea typeface="+mn-ea"/>
                <a:cs typeface="+mn-cs"/>
              </a:rPr>
              <a:t> is where the fun really happens: planning meals, cooking dishes, and learning how to present food professionally.”</a:t>
            </a:r>
            <a:endParaRPr lang="en-GB" dirty="0"/>
          </a:p>
        </p:txBody>
      </p:sp>
      <p:sp>
        <p:nvSpPr>
          <p:cNvPr id="4" name="Slide Number Placeholder 3"/>
          <p:cNvSpPr>
            <a:spLocks noGrp="1"/>
          </p:cNvSpPr>
          <p:nvPr>
            <p:ph type="sldNum" sz="quarter" idx="5"/>
          </p:nvPr>
        </p:nvSpPr>
        <p:spPr/>
        <p:txBody>
          <a:bodyPr/>
          <a:lstStyle/>
          <a:p>
            <a:fld id="{B1AA1418-8698-4E14-8649-57F0567A998E}" type="slidenum">
              <a:rPr lang="en-GB" smtClean="0"/>
              <a:t>2</a:t>
            </a:fld>
            <a:endParaRPr lang="en-GB"/>
          </a:p>
        </p:txBody>
      </p:sp>
    </p:spTree>
    <p:extLst>
      <p:ext uri="{BB962C8B-B14F-4D97-AF65-F5344CB8AC3E}">
        <p14:creationId xmlns:p14="http://schemas.microsoft.com/office/powerpoint/2010/main" val="310891280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1" kern="1200" dirty="0">
                <a:solidFill>
                  <a:schemeClr val="tx1"/>
                </a:solidFill>
                <a:effectLst/>
                <a:latin typeface="+mn-lt"/>
                <a:ea typeface="+mn-ea"/>
                <a:cs typeface="+mn-cs"/>
              </a:rPr>
              <a:t>Slide 3 — Assessment</a:t>
            </a:r>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“Assessment is split between a written exam and a practical controlled assessment.</a:t>
            </a:r>
            <a:br>
              <a:rPr lang="en-GB" sz="1200" kern="1200" dirty="0">
                <a:solidFill>
                  <a:schemeClr val="tx1"/>
                </a:solidFill>
                <a:effectLst/>
                <a:latin typeface="+mn-lt"/>
                <a:ea typeface="+mn-ea"/>
                <a:cs typeface="+mn-cs"/>
              </a:rPr>
            </a:br>
            <a:r>
              <a:rPr lang="en-GB" sz="1200" kern="1200" dirty="0">
                <a:solidFill>
                  <a:schemeClr val="tx1"/>
                </a:solidFill>
                <a:effectLst/>
                <a:latin typeface="+mn-lt"/>
                <a:ea typeface="+mn-ea"/>
                <a:cs typeface="+mn-cs"/>
              </a:rPr>
              <a:t>Students cook, plan menus, problem‑solve and show off their practical skills.</a:t>
            </a:r>
            <a:br>
              <a:rPr lang="en-GB" sz="1200" kern="1200" dirty="0">
                <a:solidFill>
                  <a:schemeClr val="tx1"/>
                </a:solidFill>
                <a:effectLst/>
                <a:latin typeface="+mn-lt"/>
                <a:ea typeface="+mn-ea"/>
                <a:cs typeface="+mn-cs"/>
              </a:rPr>
            </a:br>
            <a:r>
              <a:rPr lang="en-GB" sz="1200" kern="1200" dirty="0">
                <a:solidFill>
                  <a:schemeClr val="tx1"/>
                </a:solidFill>
                <a:effectLst/>
                <a:latin typeface="+mn-lt"/>
                <a:ea typeface="+mn-ea"/>
                <a:cs typeface="+mn-cs"/>
              </a:rPr>
              <a:t>Grades range from Level 1 Pass all the way up to Level 2 Distinction*.”</a:t>
            </a:r>
            <a:endParaRPr lang="en-GB" dirty="0"/>
          </a:p>
        </p:txBody>
      </p:sp>
      <p:sp>
        <p:nvSpPr>
          <p:cNvPr id="4" name="Slide Number Placeholder 3"/>
          <p:cNvSpPr>
            <a:spLocks noGrp="1"/>
          </p:cNvSpPr>
          <p:nvPr>
            <p:ph type="sldNum" sz="quarter" idx="5"/>
          </p:nvPr>
        </p:nvSpPr>
        <p:spPr/>
        <p:txBody>
          <a:bodyPr/>
          <a:lstStyle/>
          <a:p>
            <a:fld id="{B1AA1418-8698-4E14-8649-57F0567A998E}" type="slidenum">
              <a:rPr lang="en-GB" smtClean="0"/>
              <a:t>3</a:t>
            </a:fld>
            <a:endParaRPr lang="en-GB"/>
          </a:p>
        </p:txBody>
      </p:sp>
    </p:spTree>
    <p:extLst>
      <p:ext uri="{BB962C8B-B14F-4D97-AF65-F5344CB8AC3E}">
        <p14:creationId xmlns:p14="http://schemas.microsoft.com/office/powerpoint/2010/main" val="12026178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1" kern="1200" dirty="0">
                <a:solidFill>
                  <a:schemeClr val="tx1"/>
                </a:solidFill>
                <a:effectLst/>
                <a:latin typeface="+mn-lt"/>
                <a:ea typeface="+mn-ea"/>
                <a:cs typeface="+mn-cs"/>
              </a:rPr>
              <a:t>Slide 4 — Enrichment</a:t>
            </a:r>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“We offer amazing opportunities—like a professional chef taster day at UCB, a fantastic trip to France, and extra after‑school support sessions. There’s lots to get involved in!”</a:t>
            </a:r>
          </a:p>
          <a:p>
            <a:endParaRPr lang="en-GB" dirty="0"/>
          </a:p>
        </p:txBody>
      </p:sp>
      <p:sp>
        <p:nvSpPr>
          <p:cNvPr id="4" name="Slide Number Placeholder 3"/>
          <p:cNvSpPr>
            <a:spLocks noGrp="1"/>
          </p:cNvSpPr>
          <p:nvPr>
            <p:ph type="sldNum" sz="quarter" idx="5"/>
          </p:nvPr>
        </p:nvSpPr>
        <p:spPr/>
        <p:txBody>
          <a:bodyPr/>
          <a:lstStyle/>
          <a:p>
            <a:fld id="{B1AA1418-8698-4E14-8649-57F0567A998E}" type="slidenum">
              <a:rPr lang="en-GB" smtClean="0"/>
              <a:t>4</a:t>
            </a:fld>
            <a:endParaRPr lang="en-GB"/>
          </a:p>
        </p:txBody>
      </p:sp>
    </p:spTree>
    <p:extLst>
      <p:ext uri="{BB962C8B-B14F-4D97-AF65-F5344CB8AC3E}">
        <p14:creationId xmlns:p14="http://schemas.microsoft.com/office/powerpoint/2010/main" val="317774269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1" kern="1200" dirty="0">
                <a:solidFill>
                  <a:schemeClr val="tx1"/>
                </a:solidFill>
                <a:effectLst/>
                <a:latin typeface="+mn-lt"/>
                <a:ea typeface="+mn-ea"/>
                <a:cs typeface="+mn-cs"/>
              </a:rPr>
              <a:t>Slide 5 — Future Pathways</a:t>
            </a:r>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“This subject opens the door to Level 3 courses and exciting careers: chef, front‑of‑house manager, receptionist, food technologist and more!</a:t>
            </a:r>
            <a:br>
              <a:rPr lang="en-GB" sz="1200" kern="1200" dirty="0">
                <a:solidFill>
                  <a:schemeClr val="tx1"/>
                </a:solidFill>
                <a:effectLst/>
                <a:latin typeface="+mn-lt"/>
                <a:ea typeface="+mn-ea"/>
                <a:cs typeface="+mn-cs"/>
              </a:rPr>
            </a:br>
            <a:r>
              <a:rPr lang="en-GB" sz="1200" kern="1200" dirty="0">
                <a:solidFill>
                  <a:schemeClr val="tx1"/>
                </a:solidFill>
                <a:effectLst/>
                <a:latin typeface="+mn-lt"/>
                <a:ea typeface="+mn-ea"/>
                <a:cs typeface="+mn-cs"/>
              </a:rPr>
              <a:t>Students also build key skills—communication, confidence, organisation, and independence.”</a:t>
            </a:r>
          </a:p>
          <a:p>
            <a:endParaRPr lang="en-GB" dirty="0"/>
          </a:p>
        </p:txBody>
      </p:sp>
      <p:sp>
        <p:nvSpPr>
          <p:cNvPr id="4" name="Slide Number Placeholder 3"/>
          <p:cNvSpPr>
            <a:spLocks noGrp="1"/>
          </p:cNvSpPr>
          <p:nvPr>
            <p:ph type="sldNum" sz="quarter" idx="5"/>
          </p:nvPr>
        </p:nvSpPr>
        <p:spPr/>
        <p:txBody>
          <a:bodyPr/>
          <a:lstStyle/>
          <a:p>
            <a:fld id="{B1AA1418-8698-4E14-8649-57F0567A998E}" type="slidenum">
              <a:rPr lang="en-GB" smtClean="0"/>
              <a:t>5</a:t>
            </a:fld>
            <a:endParaRPr lang="en-GB"/>
          </a:p>
        </p:txBody>
      </p:sp>
    </p:spTree>
    <p:extLst>
      <p:ext uri="{BB962C8B-B14F-4D97-AF65-F5344CB8AC3E}">
        <p14:creationId xmlns:p14="http://schemas.microsoft.com/office/powerpoint/2010/main" val="406334155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1" kern="1200" dirty="0">
                <a:solidFill>
                  <a:schemeClr val="tx1"/>
                </a:solidFill>
                <a:effectLst/>
                <a:latin typeface="+mn-lt"/>
                <a:ea typeface="+mn-ea"/>
                <a:cs typeface="+mn-cs"/>
              </a:rPr>
              <a:t>Slide 6 — What to Expect</a:t>
            </a:r>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“Hospitality and Catering is practical and engaging. </a:t>
            </a:r>
          </a:p>
          <a:p>
            <a:r>
              <a:rPr lang="en-GB" sz="1200" kern="1200" dirty="0">
                <a:solidFill>
                  <a:schemeClr val="tx1"/>
                </a:solidFill>
                <a:effectLst/>
                <a:latin typeface="+mn-lt"/>
                <a:ea typeface="+mn-ea"/>
                <a:cs typeface="+mn-cs"/>
              </a:rPr>
              <a:t>Students bring ingredients regularly and complete short independent tasks to deepen their knowledge.”</a:t>
            </a:r>
          </a:p>
          <a:p>
            <a:endParaRPr lang="en-GB" dirty="0"/>
          </a:p>
        </p:txBody>
      </p:sp>
      <p:sp>
        <p:nvSpPr>
          <p:cNvPr id="4" name="Slide Number Placeholder 3"/>
          <p:cNvSpPr>
            <a:spLocks noGrp="1"/>
          </p:cNvSpPr>
          <p:nvPr>
            <p:ph type="sldNum" sz="quarter" idx="5"/>
          </p:nvPr>
        </p:nvSpPr>
        <p:spPr/>
        <p:txBody>
          <a:bodyPr/>
          <a:lstStyle/>
          <a:p>
            <a:fld id="{B1AA1418-8698-4E14-8649-57F0567A998E}" type="slidenum">
              <a:rPr lang="en-GB" smtClean="0"/>
              <a:t>6</a:t>
            </a:fld>
            <a:endParaRPr lang="en-GB"/>
          </a:p>
        </p:txBody>
      </p:sp>
    </p:spTree>
    <p:extLst>
      <p:ext uri="{BB962C8B-B14F-4D97-AF65-F5344CB8AC3E}">
        <p14:creationId xmlns:p14="http://schemas.microsoft.com/office/powerpoint/2010/main" val="33521871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1" kern="1200" dirty="0">
                <a:solidFill>
                  <a:schemeClr val="tx1"/>
                </a:solidFill>
                <a:effectLst/>
                <a:latin typeface="+mn-lt"/>
                <a:ea typeface="+mn-ea"/>
                <a:cs typeface="+mn-cs"/>
              </a:rPr>
              <a:t>Slide 7 — Frequently Asked Questions</a:t>
            </a:r>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“To do well in this course, students should cook at home when they can, try new recipes, and be creative when preparing and presenting dishes.</a:t>
            </a:r>
          </a:p>
          <a:p>
            <a:r>
              <a:rPr lang="en-GB" sz="1200" kern="1200" dirty="0">
                <a:solidFill>
                  <a:schemeClr val="tx1"/>
                </a:solidFill>
                <a:effectLst/>
                <a:latin typeface="+mn-lt"/>
                <a:ea typeface="+mn-ea"/>
                <a:cs typeface="+mn-cs"/>
              </a:rPr>
              <a:t>Homework and past paper practice really help too.</a:t>
            </a:r>
          </a:p>
          <a:p>
            <a:r>
              <a:rPr lang="en-GB" sz="1200" kern="1200" dirty="0">
                <a:solidFill>
                  <a:schemeClr val="tx1"/>
                </a:solidFill>
                <a:effectLst/>
                <a:latin typeface="+mn-lt"/>
                <a:ea typeface="+mn-ea"/>
                <a:cs typeface="+mn-cs"/>
              </a:rPr>
              <a:t>And if you’re wondering about grades — this qualification has direct GCSE equivalents, so students can achieve strong, recognised results.”</a:t>
            </a:r>
            <a:endParaRPr lang="en-GB" dirty="0"/>
          </a:p>
        </p:txBody>
      </p:sp>
      <p:sp>
        <p:nvSpPr>
          <p:cNvPr id="4" name="Slide Number Placeholder 3"/>
          <p:cNvSpPr>
            <a:spLocks noGrp="1"/>
          </p:cNvSpPr>
          <p:nvPr>
            <p:ph type="sldNum" sz="quarter" idx="5"/>
          </p:nvPr>
        </p:nvSpPr>
        <p:spPr/>
        <p:txBody>
          <a:bodyPr/>
          <a:lstStyle/>
          <a:p>
            <a:fld id="{B1AA1418-8698-4E14-8649-57F0567A998E}" type="slidenum">
              <a:rPr lang="en-GB" smtClean="0"/>
              <a:t>7</a:t>
            </a:fld>
            <a:endParaRPr lang="en-GB"/>
          </a:p>
        </p:txBody>
      </p:sp>
    </p:spTree>
    <p:extLst>
      <p:ext uri="{BB962C8B-B14F-4D97-AF65-F5344CB8AC3E}">
        <p14:creationId xmlns:p14="http://schemas.microsoft.com/office/powerpoint/2010/main" val="119787143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06D01CE2-BC9F-4133-A516-55A1561DEC61}" type="datetimeFigureOut">
              <a:rPr lang="en-GB" smtClean="0"/>
              <a:t>20/04/2026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F65C3A9-377D-4DC9-A399-0F1E970B8214}" type="slidenum">
              <a:rPr lang="en-GB" smtClean="0"/>
              <a:t>‹#›</a:t>
            </a:fld>
            <a:endParaRPr lang="en-GB"/>
          </a:p>
        </p:txBody>
      </p:sp>
    </p:spTree>
    <p:extLst>
      <p:ext uri="{BB962C8B-B14F-4D97-AF65-F5344CB8AC3E}">
        <p14:creationId xmlns:p14="http://schemas.microsoft.com/office/powerpoint/2010/main" val="208786472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06D01CE2-BC9F-4133-A516-55A1561DEC61}" type="datetimeFigureOut">
              <a:rPr lang="en-GB" smtClean="0"/>
              <a:t>20/04/2026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F65C3A9-377D-4DC9-A399-0F1E970B8214}" type="slidenum">
              <a:rPr lang="en-GB" smtClean="0"/>
              <a:t>‹#›</a:t>
            </a:fld>
            <a:endParaRPr lang="en-GB"/>
          </a:p>
        </p:txBody>
      </p:sp>
    </p:spTree>
    <p:extLst>
      <p:ext uri="{BB962C8B-B14F-4D97-AF65-F5344CB8AC3E}">
        <p14:creationId xmlns:p14="http://schemas.microsoft.com/office/powerpoint/2010/main" val="349166674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06D01CE2-BC9F-4133-A516-55A1561DEC61}" type="datetimeFigureOut">
              <a:rPr lang="en-GB" smtClean="0"/>
              <a:t>20/04/2026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F65C3A9-377D-4DC9-A399-0F1E970B8214}" type="slidenum">
              <a:rPr lang="en-GB" smtClean="0"/>
              <a:t>‹#›</a:t>
            </a:fld>
            <a:endParaRPr lang="en-GB"/>
          </a:p>
        </p:txBody>
      </p:sp>
    </p:spTree>
    <p:extLst>
      <p:ext uri="{BB962C8B-B14F-4D97-AF65-F5344CB8AC3E}">
        <p14:creationId xmlns:p14="http://schemas.microsoft.com/office/powerpoint/2010/main" val="172647242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06D01CE2-BC9F-4133-A516-55A1561DEC61}" type="datetimeFigureOut">
              <a:rPr lang="en-GB" smtClean="0"/>
              <a:t>20/04/2026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F65C3A9-377D-4DC9-A399-0F1E970B8214}" type="slidenum">
              <a:rPr lang="en-GB" smtClean="0"/>
              <a:t>‹#›</a:t>
            </a:fld>
            <a:endParaRPr lang="en-GB"/>
          </a:p>
        </p:txBody>
      </p:sp>
    </p:spTree>
    <p:extLst>
      <p:ext uri="{BB962C8B-B14F-4D97-AF65-F5344CB8AC3E}">
        <p14:creationId xmlns:p14="http://schemas.microsoft.com/office/powerpoint/2010/main" val="410165637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06D01CE2-BC9F-4133-A516-55A1561DEC61}" type="datetimeFigureOut">
              <a:rPr lang="en-GB" smtClean="0"/>
              <a:t>20/04/2026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F65C3A9-377D-4DC9-A399-0F1E970B8214}" type="slidenum">
              <a:rPr lang="en-GB" smtClean="0"/>
              <a:t>‹#›</a:t>
            </a:fld>
            <a:endParaRPr lang="en-GB"/>
          </a:p>
        </p:txBody>
      </p:sp>
    </p:spTree>
    <p:extLst>
      <p:ext uri="{BB962C8B-B14F-4D97-AF65-F5344CB8AC3E}">
        <p14:creationId xmlns:p14="http://schemas.microsoft.com/office/powerpoint/2010/main" val="381930335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06D01CE2-BC9F-4133-A516-55A1561DEC61}" type="datetimeFigureOut">
              <a:rPr lang="en-GB" smtClean="0"/>
              <a:t>20/04/2026</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3F65C3A9-377D-4DC9-A399-0F1E970B8214}" type="slidenum">
              <a:rPr lang="en-GB" smtClean="0"/>
              <a:t>‹#›</a:t>
            </a:fld>
            <a:endParaRPr lang="en-GB"/>
          </a:p>
        </p:txBody>
      </p:sp>
    </p:spTree>
    <p:extLst>
      <p:ext uri="{BB962C8B-B14F-4D97-AF65-F5344CB8AC3E}">
        <p14:creationId xmlns:p14="http://schemas.microsoft.com/office/powerpoint/2010/main" val="360471736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06D01CE2-BC9F-4133-A516-55A1561DEC61}" type="datetimeFigureOut">
              <a:rPr lang="en-GB" smtClean="0"/>
              <a:t>20/04/2026</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3F65C3A9-377D-4DC9-A399-0F1E970B8214}" type="slidenum">
              <a:rPr lang="en-GB" smtClean="0"/>
              <a:t>‹#›</a:t>
            </a:fld>
            <a:endParaRPr lang="en-GB"/>
          </a:p>
        </p:txBody>
      </p:sp>
    </p:spTree>
    <p:extLst>
      <p:ext uri="{BB962C8B-B14F-4D97-AF65-F5344CB8AC3E}">
        <p14:creationId xmlns:p14="http://schemas.microsoft.com/office/powerpoint/2010/main" val="42542602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06D01CE2-BC9F-4133-A516-55A1561DEC61}" type="datetimeFigureOut">
              <a:rPr lang="en-GB" smtClean="0"/>
              <a:t>20/04/2026</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3F65C3A9-377D-4DC9-A399-0F1E970B8214}" type="slidenum">
              <a:rPr lang="en-GB" smtClean="0"/>
              <a:t>‹#›</a:t>
            </a:fld>
            <a:endParaRPr lang="en-GB"/>
          </a:p>
        </p:txBody>
      </p:sp>
    </p:spTree>
    <p:extLst>
      <p:ext uri="{BB962C8B-B14F-4D97-AF65-F5344CB8AC3E}">
        <p14:creationId xmlns:p14="http://schemas.microsoft.com/office/powerpoint/2010/main" val="108341483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6D01CE2-BC9F-4133-A516-55A1561DEC61}" type="datetimeFigureOut">
              <a:rPr lang="en-GB" smtClean="0"/>
              <a:t>20/04/2026</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3F65C3A9-377D-4DC9-A399-0F1E970B8214}" type="slidenum">
              <a:rPr lang="en-GB" smtClean="0"/>
              <a:t>‹#›</a:t>
            </a:fld>
            <a:endParaRPr lang="en-GB"/>
          </a:p>
        </p:txBody>
      </p:sp>
    </p:spTree>
    <p:extLst>
      <p:ext uri="{BB962C8B-B14F-4D97-AF65-F5344CB8AC3E}">
        <p14:creationId xmlns:p14="http://schemas.microsoft.com/office/powerpoint/2010/main" val="142723123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06D01CE2-BC9F-4133-A516-55A1561DEC61}" type="datetimeFigureOut">
              <a:rPr lang="en-GB" smtClean="0"/>
              <a:t>20/04/2026</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3F65C3A9-377D-4DC9-A399-0F1E970B8214}" type="slidenum">
              <a:rPr lang="en-GB" smtClean="0"/>
              <a:t>‹#›</a:t>
            </a:fld>
            <a:endParaRPr lang="en-GB"/>
          </a:p>
        </p:txBody>
      </p:sp>
    </p:spTree>
    <p:extLst>
      <p:ext uri="{BB962C8B-B14F-4D97-AF65-F5344CB8AC3E}">
        <p14:creationId xmlns:p14="http://schemas.microsoft.com/office/powerpoint/2010/main" val="284168697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06D01CE2-BC9F-4133-A516-55A1561DEC61}" type="datetimeFigureOut">
              <a:rPr lang="en-GB" smtClean="0"/>
              <a:t>20/04/2026</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3F65C3A9-377D-4DC9-A399-0F1E970B8214}" type="slidenum">
              <a:rPr lang="en-GB" smtClean="0"/>
              <a:t>‹#›</a:t>
            </a:fld>
            <a:endParaRPr lang="en-GB"/>
          </a:p>
        </p:txBody>
      </p:sp>
    </p:spTree>
    <p:extLst>
      <p:ext uri="{BB962C8B-B14F-4D97-AF65-F5344CB8AC3E}">
        <p14:creationId xmlns:p14="http://schemas.microsoft.com/office/powerpoint/2010/main" val="350611656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6D01CE2-BC9F-4133-A516-55A1561DEC61}" type="datetimeFigureOut">
              <a:rPr lang="en-GB" smtClean="0"/>
              <a:t>20/04/2026</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F65C3A9-377D-4DC9-A399-0F1E970B8214}" type="slidenum">
              <a:rPr lang="en-GB" smtClean="0"/>
              <a:t>‹#›</a:t>
            </a:fld>
            <a:endParaRPr lang="en-GB"/>
          </a:p>
        </p:txBody>
      </p:sp>
    </p:spTree>
    <p:extLst>
      <p:ext uri="{BB962C8B-B14F-4D97-AF65-F5344CB8AC3E}">
        <p14:creationId xmlns:p14="http://schemas.microsoft.com/office/powerpoint/2010/main" val="88595940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b="1" kern="1200">
          <a:solidFill>
            <a:schemeClr val="bg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bg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2.xml"/><Relationship Id="rId7" Type="http://schemas.openxmlformats.org/officeDocument/2006/relationships/image" Target="../media/image4.png"/><Relationship Id="rId2" Type="http://schemas.openxmlformats.org/officeDocument/2006/relationships/audio" Target="../media/media1.m4a"/><Relationship Id="rId1" Type="http://schemas.microsoft.com/office/2007/relationships/media" Target="../media/media1.m4a"/><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notesSlide" Target="../notesSlides/notesSlide1.xml"/></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2.m4a"/><Relationship Id="rId1" Type="http://schemas.microsoft.com/office/2007/relationships/media" Target="../media/media2.m4a"/><Relationship Id="rId5" Type="http://schemas.openxmlformats.org/officeDocument/2006/relationships/image" Target="../media/image4.png"/><Relationship Id="rId4"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3" Type="http://schemas.openxmlformats.org/officeDocument/2006/relationships/audio" Target="../media/media3.m4a"/><Relationship Id="rId2" Type="http://schemas.microsoft.com/office/2007/relationships/media" Target="../media/media3.m4a"/><Relationship Id="rId1" Type="http://schemas.openxmlformats.org/officeDocument/2006/relationships/tags" Target="../tags/tag1.xml"/><Relationship Id="rId6" Type="http://schemas.openxmlformats.org/officeDocument/2006/relationships/image" Target="../media/image4.png"/><Relationship Id="rId5" Type="http://schemas.openxmlformats.org/officeDocument/2006/relationships/notesSlide" Target="../notesSlides/notesSlide3.xml"/><Relationship Id="rId4"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4.m4a"/><Relationship Id="rId1" Type="http://schemas.microsoft.com/office/2007/relationships/media" Target="../media/media4.m4a"/><Relationship Id="rId5" Type="http://schemas.openxmlformats.org/officeDocument/2006/relationships/image" Target="../media/image4.png"/><Relationship Id="rId4"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3" Type="http://schemas.openxmlformats.org/officeDocument/2006/relationships/audio" Target="../media/media5.m4a"/><Relationship Id="rId7" Type="http://schemas.openxmlformats.org/officeDocument/2006/relationships/image" Target="../media/image4.png"/><Relationship Id="rId2" Type="http://schemas.microsoft.com/office/2007/relationships/media" Target="../media/media5.m4a"/><Relationship Id="rId1" Type="http://schemas.openxmlformats.org/officeDocument/2006/relationships/tags" Target="../tags/tag2.xml"/><Relationship Id="rId6" Type="http://schemas.openxmlformats.org/officeDocument/2006/relationships/hyperlink" Target="http://www.foodafactoflife.org.uk/whole-school/careers" TargetMode="External"/><Relationship Id="rId5" Type="http://schemas.openxmlformats.org/officeDocument/2006/relationships/notesSlide" Target="../notesSlides/notesSlide5.xml"/><Relationship Id="rId4"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6.m4a"/><Relationship Id="rId1" Type="http://schemas.microsoft.com/office/2007/relationships/media" Target="../media/media6.m4a"/><Relationship Id="rId5" Type="http://schemas.openxmlformats.org/officeDocument/2006/relationships/image" Target="../media/image4.png"/><Relationship Id="rId4"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7.m4a"/><Relationship Id="rId1" Type="http://schemas.microsoft.com/office/2007/relationships/media" Target="../media/media7.m4a"/><Relationship Id="rId6" Type="http://schemas.openxmlformats.org/officeDocument/2006/relationships/image" Target="../media/image4.png"/><Relationship Id="rId5" Type="http://schemas.openxmlformats.org/officeDocument/2006/relationships/image" Target="../media/image5.png"/><Relationship Id="rId4" Type="http://schemas.openxmlformats.org/officeDocument/2006/relationships/notesSlide" Target="../notesSlides/notesSlide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086D58-345B-487D-A9AE-5F38CA899D8C}"/>
              </a:ext>
            </a:extLst>
          </p:cNvPr>
          <p:cNvSpPr>
            <a:spLocks noGrp="1"/>
          </p:cNvSpPr>
          <p:nvPr>
            <p:ph type="title"/>
          </p:nvPr>
        </p:nvSpPr>
        <p:spPr>
          <a:xfrm>
            <a:off x="674703" y="365125"/>
            <a:ext cx="10679097" cy="1325563"/>
          </a:xfrm>
          <a:ln w="38100">
            <a:solidFill>
              <a:schemeClr val="bg1"/>
            </a:solidFill>
          </a:ln>
        </p:spPr>
        <p:txBody>
          <a:bodyPr>
            <a:normAutofit/>
          </a:bodyPr>
          <a:lstStyle/>
          <a:p>
            <a:pPr algn="ctr"/>
            <a:r>
              <a:rPr lang="en-GB" dirty="0">
                <a:latin typeface="Arial"/>
                <a:cs typeface="Arial"/>
              </a:rPr>
              <a:t>Year 9 Options 2026-2028</a:t>
            </a:r>
            <a:endParaRPr lang="en-GB" dirty="0">
              <a:latin typeface="Arial" panose="020B0604020202020204" pitchFamily="34" charset="0"/>
              <a:cs typeface="Arial" panose="020B0604020202020204" pitchFamily="34" charset="0"/>
            </a:endParaRPr>
          </a:p>
        </p:txBody>
      </p:sp>
      <p:sp>
        <p:nvSpPr>
          <p:cNvPr id="4" name="TextBox 3">
            <a:extLst>
              <a:ext uri="{FF2B5EF4-FFF2-40B4-BE49-F238E27FC236}">
                <a16:creationId xmlns:a16="http://schemas.microsoft.com/office/drawing/2014/main" id="{A26FFC97-2FF4-46F9-B477-41D307BA4F08}"/>
              </a:ext>
            </a:extLst>
          </p:cNvPr>
          <p:cNvSpPr txBox="1"/>
          <p:nvPr/>
        </p:nvSpPr>
        <p:spPr>
          <a:xfrm>
            <a:off x="2159122" y="6211907"/>
            <a:ext cx="8167458" cy="369332"/>
          </a:xfrm>
          <a:prstGeom prst="rect">
            <a:avLst/>
          </a:prstGeom>
          <a:noFill/>
          <a:ln w="38100">
            <a:solidFill>
              <a:schemeClr val="bg1"/>
            </a:solidFill>
          </a:ln>
        </p:spPr>
        <p:txBody>
          <a:bodyPr wrap="square" rtlCol="0">
            <a:spAutoFit/>
          </a:bodyPr>
          <a:lstStyle/>
          <a:p>
            <a:r>
              <a:rPr lang="en-GB" b="1" i="1" dirty="0">
                <a:solidFill>
                  <a:schemeClr val="bg1"/>
                </a:solidFill>
                <a:latin typeface="Arial" panose="020B0604020202020204" pitchFamily="34" charset="0"/>
                <a:cs typeface="Arial" panose="020B0604020202020204" pitchFamily="34" charset="0"/>
              </a:rPr>
              <a:t>‘Inspiring hearts and minds with Christ at the centre of all we say and do</a:t>
            </a:r>
            <a:r>
              <a:rPr lang="en-GB" i="1" dirty="0">
                <a:solidFill>
                  <a:schemeClr val="bg1"/>
                </a:solidFill>
              </a:rPr>
              <a:t>’</a:t>
            </a:r>
          </a:p>
        </p:txBody>
      </p:sp>
      <p:sp>
        <p:nvSpPr>
          <p:cNvPr id="3" name="Title 1">
            <a:extLst>
              <a:ext uri="{FF2B5EF4-FFF2-40B4-BE49-F238E27FC236}">
                <a16:creationId xmlns:a16="http://schemas.microsoft.com/office/drawing/2014/main" id="{9C77A789-9FAB-05CE-2815-9BFF06B451CD}"/>
              </a:ext>
            </a:extLst>
          </p:cNvPr>
          <p:cNvSpPr txBox="1">
            <a:spLocks/>
          </p:cNvSpPr>
          <p:nvPr/>
        </p:nvSpPr>
        <p:spPr>
          <a:xfrm>
            <a:off x="2862345" y="2625734"/>
            <a:ext cx="6467309" cy="1325563"/>
          </a:xfrm>
          <a:prstGeom prst="rect">
            <a:avLst/>
          </a:prstGeom>
          <a:ln w="38100">
            <a:solidFill>
              <a:schemeClr val="bg1"/>
            </a:solidFill>
          </a:ln>
        </p:spPr>
        <p:txBody>
          <a:bodyPr vert="horz" lIns="91440" tIns="45720" rIns="91440" bIns="45720" rtlCol="0" anchor="ctr">
            <a:normAutofit/>
          </a:bodyPr>
          <a:lstStyle>
            <a:lvl1pPr algn="l" defTabSz="914400" rtl="0" eaLnBrk="1" latinLnBrk="0" hangingPunct="1">
              <a:lnSpc>
                <a:spcPct val="90000"/>
              </a:lnSpc>
              <a:spcBef>
                <a:spcPct val="0"/>
              </a:spcBef>
              <a:buNone/>
              <a:defRPr sz="4400" b="1" kern="1200">
                <a:solidFill>
                  <a:schemeClr val="bg1"/>
                </a:solidFill>
                <a:latin typeface="+mj-lt"/>
                <a:ea typeface="+mj-ea"/>
                <a:cs typeface="+mj-cs"/>
              </a:defRPr>
            </a:lvl1pPr>
          </a:lstStyle>
          <a:p>
            <a:pPr algn="ctr"/>
            <a:r>
              <a:rPr lang="en-GB" dirty="0">
                <a:latin typeface="Arial"/>
                <a:cs typeface="Arial"/>
              </a:rPr>
              <a:t>Hospitality &amp; Catering </a:t>
            </a:r>
            <a:endParaRPr lang="en-GB" dirty="0">
              <a:latin typeface="Arial" panose="020B0604020202020204" pitchFamily="34" charset="0"/>
              <a:cs typeface="Arial" panose="020B0604020202020204" pitchFamily="34" charset="0"/>
            </a:endParaRPr>
          </a:p>
        </p:txBody>
      </p:sp>
      <p:sp>
        <p:nvSpPr>
          <p:cNvPr id="6" name="TextBox 5">
            <a:extLst>
              <a:ext uri="{FF2B5EF4-FFF2-40B4-BE49-F238E27FC236}">
                <a16:creationId xmlns:a16="http://schemas.microsoft.com/office/drawing/2014/main" id="{5D4AFF13-5512-3EC8-10E6-297F9AD0B88F}"/>
              </a:ext>
            </a:extLst>
          </p:cNvPr>
          <p:cNvSpPr txBox="1"/>
          <p:nvPr/>
        </p:nvSpPr>
        <p:spPr>
          <a:xfrm>
            <a:off x="510384" y="4065939"/>
            <a:ext cx="2351961" cy="1754326"/>
          </a:xfrm>
          <a:prstGeom prst="rect">
            <a:avLst/>
          </a:prstGeom>
          <a:noFill/>
        </p:spPr>
        <p:txBody>
          <a:bodyPr wrap="square" rtlCol="0">
            <a:spAutoFit/>
          </a:bodyPr>
          <a:lstStyle/>
          <a:p>
            <a:r>
              <a:rPr lang="en-GB" dirty="0">
                <a:solidFill>
                  <a:schemeClr val="bg1"/>
                </a:solidFill>
              </a:rPr>
              <a:t>INSERT SUBJECT BASED IMAGE IN THIS SPACE </a:t>
            </a:r>
          </a:p>
          <a:p>
            <a:endParaRPr lang="en-GB" dirty="0"/>
          </a:p>
          <a:p>
            <a:endParaRPr lang="en-GB" dirty="0"/>
          </a:p>
          <a:p>
            <a:endParaRPr lang="en-GB" dirty="0"/>
          </a:p>
          <a:p>
            <a:endParaRPr lang="en-GB" dirty="0"/>
          </a:p>
        </p:txBody>
      </p:sp>
      <p:sp>
        <p:nvSpPr>
          <p:cNvPr id="7" name="TextBox 6">
            <a:extLst>
              <a:ext uri="{FF2B5EF4-FFF2-40B4-BE49-F238E27FC236}">
                <a16:creationId xmlns:a16="http://schemas.microsoft.com/office/drawing/2014/main" id="{F1E16985-36E8-2AE5-23FC-75CD53A7B160}"/>
              </a:ext>
            </a:extLst>
          </p:cNvPr>
          <p:cNvSpPr txBox="1"/>
          <p:nvPr/>
        </p:nvSpPr>
        <p:spPr>
          <a:xfrm>
            <a:off x="9669624" y="4065939"/>
            <a:ext cx="2351961" cy="1754326"/>
          </a:xfrm>
          <a:prstGeom prst="rect">
            <a:avLst/>
          </a:prstGeom>
          <a:noFill/>
        </p:spPr>
        <p:txBody>
          <a:bodyPr wrap="square" rtlCol="0">
            <a:spAutoFit/>
          </a:bodyPr>
          <a:lstStyle/>
          <a:p>
            <a:r>
              <a:rPr lang="en-GB" dirty="0">
                <a:solidFill>
                  <a:schemeClr val="bg1"/>
                </a:solidFill>
              </a:rPr>
              <a:t>INSERT SUBJECT BASED IMAGE IN THIS SPACE </a:t>
            </a:r>
          </a:p>
          <a:p>
            <a:endParaRPr lang="en-GB" dirty="0"/>
          </a:p>
          <a:p>
            <a:endParaRPr lang="en-GB" dirty="0"/>
          </a:p>
          <a:p>
            <a:endParaRPr lang="en-GB" dirty="0"/>
          </a:p>
          <a:p>
            <a:endParaRPr lang="en-GB" dirty="0"/>
          </a:p>
        </p:txBody>
      </p:sp>
      <p:pic>
        <p:nvPicPr>
          <p:cNvPr id="9" name="Picture 8">
            <a:extLst>
              <a:ext uri="{FF2B5EF4-FFF2-40B4-BE49-F238E27FC236}">
                <a16:creationId xmlns:a16="http://schemas.microsoft.com/office/drawing/2014/main" id="{5F91ADA1-0BC7-6E12-C860-1A3C056519FC}"/>
              </a:ext>
            </a:extLst>
          </p:cNvPr>
          <p:cNvPicPr>
            <a:picLocks noChangeAspect="1"/>
          </p:cNvPicPr>
          <p:nvPr/>
        </p:nvPicPr>
        <p:blipFill>
          <a:blip r:embed="rId5"/>
          <a:stretch>
            <a:fillRect/>
          </a:stretch>
        </p:blipFill>
        <p:spPr>
          <a:xfrm>
            <a:off x="290158" y="3176648"/>
            <a:ext cx="2455295" cy="2643617"/>
          </a:xfrm>
          <a:prstGeom prst="rect">
            <a:avLst/>
          </a:prstGeom>
        </p:spPr>
      </p:pic>
      <p:pic>
        <p:nvPicPr>
          <p:cNvPr id="10" name="Picture 9">
            <a:extLst>
              <a:ext uri="{FF2B5EF4-FFF2-40B4-BE49-F238E27FC236}">
                <a16:creationId xmlns:a16="http://schemas.microsoft.com/office/drawing/2014/main" id="{113F65BF-50C7-708B-4D8B-5B48FD8962A7}"/>
              </a:ext>
            </a:extLst>
          </p:cNvPr>
          <p:cNvPicPr>
            <a:picLocks noChangeAspect="1"/>
          </p:cNvPicPr>
          <p:nvPr/>
        </p:nvPicPr>
        <p:blipFill>
          <a:blip r:embed="rId6"/>
          <a:stretch>
            <a:fillRect/>
          </a:stretch>
        </p:blipFill>
        <p:spPr>
          <a:xfrm>
            <a:off x="9402210" y="3951297"/>
            <a:ext cx="2619375" cy="1743075"/>
          </a:xfrm>
          <a:prstGeom prst="rect">
            <a:avLst/>
          </a:prstGeom>
        </p:spPr>
      </p:pic>
      <p:pic>
        <p:nvPicPr>
          <p:cNvPr id="11" name="Audio 10">
            <a:hlinkClick r:id="" action="ppaction://media"/>
            <a:extLst>
              <a:ext uri="{FF2B5EF4-FFF2-40B4-BE49-F238E27FC236}">
                <a16:creationId xmlns:a16="http://schemas.microsoft.com/office/drawing/2014/main" id="{D5753E8C-253F-4B10-F081-DE17A53E83FF}"/>
              </a:ext>
            </a:extLst>
          </p:cNvPr>
          <p:cNvPicPr>
            <a:picLocks noChangeAspect="1"/>
          </p:cNvPicPr>
          <p:nvPr>
            <a:audioFile r:link="rId2"/>
            <p:extLst>
              <p:ext uri="{DAA4B4D4-6D71-4841-9C94-3DE7FCFB9230}">
                <p14:media xmlns:p14="http://schemas.microsoft.com/office/powerpoint/2010/main" r:embed="rId1"/>
              </p:ext>
            </p:extLst>
          </p:nvPr>
        </p:nvPicPr>
        <p:blipFill>
          <a:blip r:embed="rId7"/>
          <a:srcRect l="-203125" t="-203125" r="-203125" b="-203125"/>
          <a:stretch>
            <a:fillRect/>
          </a:stretch>
        </p:blipFill>
        <p:spPr>
          <a:xfrm>
            <a:off x="10052304" y="4718304"/>
            <a:ext cx="2057400" cy="2057400"/>
          </a:xfrm>
          <a:prstGeom prst="ellipse">
            <a:avLst/>
          </a:prstGeom>
        </p:spPr>
      </p:pic>
    </p:spTree>
    <p:extLst>
      <p:ext uri="{BB962C8B-B14F-4D97-AF65-F5344CB8AC3E}">
        <p14:creationId xmlns:p14="http://schemas.microsoft.com/office/powerpoint/2010/main" val="3995305528"/>
      </p:ext>
    </p:extLst>
  </p:cSld>
  <p:clrMapOvr>
    <a:masterClrMapping/>
  </p:clrMapOvr>
  <mc:AlternateContent xmlns:mc="http://schemas.openxmlformats.org/markup-compatibility/2006" xmlns:p14="http://schemas.microsoft.com/office/powerpoint/2010/main">
    <mc:Choice Requires="p14">
      <p:transition spd="slow" p14:dur="2000" advTm="18590"/>
    </mc:Choice>
    <mc:Fallback xmlns="">
      <p:transition spd="slow" advTm="1859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11"/>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11"/>
                </p:tgtEl>
              </p:cMediaNode>
            </p:audio>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71D8F93-35A6-F64A-436F-98D0B27CDFA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8A562CC-1806-CB79-828C-13E2915874CA}"/>
              </a:ext>
            </a:extLst>
          </p:cNvPr>
          <p:cNvSpPr>
            <a:spLocks noGrp="1"/>
          </p:cNvSpPr>
          <p:nvPr>
            <p:ph type="title"/>
          </p:nvPr>
        </p:nvSpPr>
        <p:spPr>
          <a:xfrm>
            <a:off x="838200" y="365125"/>
            <a:ext cx="10515600" cy="969899"/>
          </a:xfrm>
          <a:ln w="38100">
            <a:solidFill>
              <a:schemeClr val="bg1"/>
            </a:solidFill>
          </a:ln>
        </p:spPr>
        <p:txBody>
          <a:bodyPr>
            <a:normAutofit/>
          </a:bodyPr>
          <a:lstStyle/>
          <a:p>
            <a:pPr algn="ctr"/>
            <a:r>
              <a:rPr lang="en-GB" sz="3600" dirty="0">
                <a:latin typeface="Arial" panose="020B0604020202020204" pitchFamily="34" charset="0"/>
                <a:cs typeface="Arial" panose="020B0604020202020204" pitchFamily="34" charset="0"/>
              </a:rPr>
              <a:t>Course and Qualification Information</a:t>
            </a:r>
          </a:p>
        </p:txBody>
      </p:sp>
      <p:sp>
        <p:nvSpPr>
          <p:cNvPr id="3" name="Content Placeholder 2">
            <a:extLst>
              <a:ext uri="{FF2B5EF4-FFF2-40B4-BE49-F238E27FC236}">
                <a16:creationId xmlns:a16="http://schemas.microsoft.com/office/drawing/2014/main" id="{8D9735B1-45C2-2A62-F8F1-96148BEE0BDB}"/>
              </a:ext>
            </a:extLst>
          </p:cNvPr>
          <p:cNvSpPr>
            <a:spLocks noGrp="1"/>
          </p:cNvSpPr>
          <p:nvPr>
            <p:ph idx="1"/>
          </p:nvPr>
        </p:nvSpPr>
        <p:spPr>
          <a:xfrm>
            <a:off x="320040" y="1840152"/>
            <a:ext cx="11558016" cy="4316807"/>
          </a:xfrm>
          <a:ln>
            <a:solidFill>
              <a:schemeClr val="bg1"/>
            </a:solidFill>
          </a:ln>
        </p:spPr>
        <p:txBody>
          <a:bodyPr vert="horz" lIns="91440" tIns="45720" rIns="91440" bIns="45720" rtlCol="0" anchor="t">
            <a:normAutofit/>
          </a:bodyPr>
          <a:lstStyle/>
          <a:p>
            <a:pPr marL="0" indent="0" algn="ctr">
              <a:buNone/>
            </a:pPr>
            <a:endParaRPr lang="en-GB" dirty="0">
              <a:latin typeface="Arial" panose="020B0604020202020204" pitchFamily="34" charset="0"/>
              <a:cs typeface="Arial" panose="020B0604020202020204" pitchFamily="34" charset="0"/>
            </a:endParaRPr>
          </a:p>
          <a:p>
            <a:pPr marL="0" indent="0" algn="ctr">
              <a:buNone/>
            </a:pPr>
            <a:endParaRPr lang="en-GB" dirty="0">
              <a:latin typeface="Arial" panose="020B0604020202020204" pitchFamily="34" charset="0"/>
              <a:cs typeface="Arial" panose="020B0604020202020204" pitchFamily="34" charset="0"/>
            </a:endParaRPr>
          </a:p>
        </p:txBody>
      </p:sp>
      <p:sp>
        <p:nvSpPr>
          <p:cNvPr id="4" name="TextBox 3">
            <a:extLst>
              <a:ext uri="{FF2B5EF4-FFF2-40B4-BE49-F238E27FC236}">
                <a16:creationId xmlns:a16="http://schemas.microsoft.com/office/drawing/2014/main" id="{340D666A-EA89-4CC5-8F90-73C86030D5A6}"/>
              </a:ext>
            </a:extLst>
          </p:cNvPr>
          <p:cNvSpPr txBox="1"/>
          <p:nvPr/>
        </p:nvSpPr>
        <p:spPr>
          <a:xfrm>
            <a:off x="2108076" y="6463192"/>
            <a:ext cx="8167458" cy="369332"/>
          </a:xfrm>
          <a:prstGeom prst="rect">
            <a:avLst/>
          </a:prstGeom>
          <a:noFill/>
          <a:ln w="38100">
            <a:solidFill>
              <a:schemeClr val="bg1"/>
            </a:solidFill>
          </a:ln>
        </p:spPr>
        <p:txBody>
          <a:bodyPr wrap="square" rtlCol="0">
            <a:spAutoFit/>
          </a:bodyPr>
          <a:lstStyle/>
          <a:p>
            <a:r>
              <a:rPr lang="en-GB" b="1" i="1">
                <a:solidFill>
                  <a:schemeClr val="bg1"/>
                </a:solidFill>
                <a:latin typeface="Arial" panose="020B0604020202020204" pitchFamily="34" charset="0"/>
                <a:cs typeface="Arial" panose="020B0604020202020204" pitchFamily="34" charset="0"/>
              </a:rPr>
              <a:t>‘Inspiring hearts and minds with Christ at the centre of all we say and do</a:t>
            </a:r>
            <a:r>
              <a:rPr lang="en-GB" i="1">
                <a:solidFill>
                  <a:schemeClr val="bg1"/>
                </a:solidFill>
              </a:rPr>
              <a:t>’</a:t>
            </a:r>
          </a:p>
        </p:txBody>
      </p:sp>
      <p:sp>
        <p:nvSpPr>
          <p:cNvPr id="6" name="TextBox 5">
            <a:extLst>
              <a:ext uri="{FF2B5EF4-FFF2-40B4-BE49-F238E27FC236}">
                <a16:creationId xmlns:a16="http://schemas.microsoft.com/office/drawing/2014/main" id="{F4C2628F-16B5-C723-5370-809A84CBE30D}"/>
              </a:ext>
            </a:extLst>
          </p:cNvPr>
          <p:cNvSpPr txBox="1"/>
          <p:nvPr/>
        </p:nvSpPr>
        <p:spPr>
          <a:xfrm>
            <a:off x="489857" y="2073463"/>
            <a:ext cx="10863943" cy="3477875"/>
          </a:xfrm>
          <a:prstGeom prst="rect">
            <a:avLst/>
          </a:prstGeom>
          <a:noFill/>
        </p:spPr>
        <p:txBody>
          <a:bodyPr wrap="square">
            <a:spAutoFit/>
          </a:bodyPr>
          <a:lstStyle/>
          <a:p>
            <a:r>
              <a:rPr lang="en-GB" sz="2000" b="1" dirty="0">
                <a:solidFill>
                  <a:schemeClr val="bg1"/>
                </a:solidFill>
                <a:latin typeface="Arial" panose="020B0604020202020204" pitchFamily="34" charset="0"/>
                <a:cs typeface="Arial" panose="020B0604020202020204" pitchFamily="34" charset="0"/>
              </a:rPr>
              <a:t>The WJEC Level 1/2 Vocational  Technical Award in Hospitality and Catering is made up of two mandatory units: </a:t>
            </a:r>
          </a:p>
          <a:p>
            <a:endParaRPr lang="en-GB" sz="2000" dirty="0">
              <a:solidFill>
                <a:schemeClr val="bg1"/>
              </a:solidFill>
              <a:latin typeface="Arial" panose="020B0604020202020204" pitchFamily="34" charset="0"/>
              <a:cs typeface="Arial" panose="020B0604020202020204" pitchFamily="34" charset="0"/>
            </a:endParaRPr>
          </a:p>
          <a:p>
            <a:r>
              <a:rPr lang="en-GB" sz="2000" dirty="0">
                <a:solidFill>
                  <a:schemeClr val="bg1"/>
                </a:solidFill>
                <a:latin typeface="Arial" panose="020B0604020202020204" pitchFamily="34" charset="0"/>
                <a:cs typeface="Arial" panose="020B0604020202020204" pitchFamily="34" charset="0"/>
              </a:rPr>
              <a:t> </a:t>
            </a:r>
            <a:r>
              <a:rPr lang="en-GB" sz="2000" b="1" dirty="0">
                <a:solidFill>
                  <a:schemeClr val="bg1"/>
                </a:solidFill>
                <a:latin typeface="Arial" panose="020B0604020202020204" pitchFamily="34" charset="0"/>
                <a:cs typeface="Arial" panose="020B0604020202020204" pitchFamily="34" charset="0"/>
              </a:rPr>
              <a:t>Unit 1 : The Hospitality and Catering Industry:- </a:t>
            </a:r>
            <a:r>
              <a:rPr lang="en-GB" sz="2000" dirty="0">
                <a:solidFill>
                  <a:schemeClr val="bg1"/>
                </a:solidFill>
                <a:latin typeface="Arial" panose="020B0604020202020204" pitchFamily="34" charset="0"/>
                <a:cs typeface="Arial" panose="020B0604020202020204" pitchFamily="34" charset="0"/>
              </a:rPr>
              <a:t>This unit enables students to gain and develop comprehensive knowledge and understanding of the hospitality and catering industry including provision, health and safety, and food safety. </a:t>
            </a:r>
          </a:p>
          <a:p>
            <a:endParaRPr lang="en-GB" sz="2000" dirty="0">
              <a:solidFill>
                <a:schemeClr val="bg1"/>
              </a:solidFill>
              <a:latin typeface="Arial" panose="020B0604020202020204" pitchFamily="34" charset="0"/>
              <a:cs typeface="Arial" panose="020B0604020202020204" pitchFamily="34" charset="0"/>
            </a:endParaRPr>
          </a:p>
          <a:p>
            <a:r>
              <a:rPr lang="en-GB" sz="2000" b="1" dirty="0">
                <a:solidFill>
                  <a:schemeClr val="bg1"/>
                </a:solidFill>
                <a:latin typeface="Arial" panose="020B0604020202020204" pitchFamily="34" charset="0"/>
                <a:cs typeface="Arial" panose="020B0604020202020204" pitchFamily="34" charset="0"/>
              </a:rPr>
              <a:t>Unit 2 : Hospitality and Catering in Action:- </a:t>
            </a:r>
            <a:r>
              <a:rPr lang="en-GB" sz="2000" dirty="0">
                <a:solidFill>
                  <a:schemeClr val="bg1"/>
                </a:solidFill>
                <a:latin typeface="Arial" panose="020B0604020202020204" pitchFamily="34" charset="0"/>
                <a:cs typeface="Arial" panose="020B0604020202020204" pitchFamily="34" charset="0"/>
              </a:rPr>
              <a:t>This unit enable students to develop and apply knowledge and understanding of the importance of nutrition and how to plan nutritious menus. They will learn the skills needed to prepare, cook and present dishes. They will also learn how to review their work effectively. </a:t>
            </a:r>
          </a:p>
        </p:txBody>
      </p:sp>
      <p:pic>
        <p:nvPicPr>
          <p:cNvPr id="8" name="Audio 7">
            <a:hlinkClick r:id="" action="ppaction://media"/>
            <a:extLst>
              <a:ext uri="{FF2B5EF4-FFF2-40B4-BE49-F238E27FC236}">
                <a16:creationId xmlns:a16="http://schemas.microsoft.com/office/drawing/2014/main" id="{804F8EB5-D802-B97E-9E06-1C93505C4264}"/>
              </a:ext>
            </a:extLst>
          </p:cNvPr>
          <p:cNvPicPr>
            <a:picLocks noChangeAspect="1"/>
          </p:cNvPicPr>
          <p:nvPr>
            <a:audioFile r:link="rId2"/>
            <p:extLst>
              <p:ext uri="{DAA4B4D4-6D71-4841-9C94-3DE7FCFB9230}">
                <p14:media xmlns:p14="http://schemas.microsoft.com/office/powerpoint/2010/main" r:embed="rId1"/>
              </p:ext>
            </p:extLst>
          </p:nvPr>
        </p:nvPicPr>
        <p:blipFill>
          <a:blip r:embed="rId5"/>
          <a:srcRect l="-203125" t="-203125" r="-203125" b="-203125"/>
          <a:stretch>
            <a:fillRect/>
          </a:stretch>
        </p:blipFill>
        <p:spPr>
          <a:xfrm>
            <a:off x="10052304" y="4718304"/>
            <a:ext cx="2057400" cy="2057400"/>
          </a:xfrm>
          <a:prstGeom prst="ellipse">
            <a:avLst/>
          </a:prstGeom>
        </p:spPr>
      </p:pic>
    </p:spTree>
    <p:extLst>
      <p:ext uri="{BB962C8B-B14F-4D97-AF65-F5344CB8AC3E}">
        <p14:creationId xmlns:p14="http://schemas.microsoft.com/office/powerpoint/2010/main" val="2423048486"/>
      </p:ext>
    </p:extLst>
  </p:cSld>
  <p:clrMapOvr>
    <a:masterClrMapping/>
  </p:clrMapOvr>
  <mc:AlternateContent xmlns:mc="http://schemas.openxmlformats.org/markup-compatibility/2006" xmlns:p14="http://schemas.microsoft.com/office/powerpoint/2010/main">
    <mc:Choice Requires="p14">
      <p:transition spd="slow" p14:dur="2000" advTm="28702"/>
    </mc:Choice>
    <mc:Fallback xmlns="">
      <p:transition spd="slow" advTm="28702"/>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8"/>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8"/>
                </p:tgtEl>
              </p:cMediaNode>
            </p:audio>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F7534E3-1010-6E6C-A9A1-4969B936AE6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191F7A7-C935-063E-AEE8-216421E84706}"/>
              </a:ext>
            </a:extLst>
          </p:cNvPr>
          <p:cNvSpPr>
            <a:spLocks noGrp="1"/>
          </p:cNvSpPr>
          <p:nvPr>
            <p:ph type="title"/>
          </p:nvPr>
        </p:nvSpPr>
        <p:spPr>
          <a:xfrm>
            <a:off x="838200" y="365125"/>
            <a:ext cx="10515600" cy="1043051"/>
          </a:xfrm>
          <a:ln w="38100">
            <a:solidFill>
              <a:schemeClr val="bg1"/>
            </a:solidFill>
          </a:ln>
        </p:spPr>
        <p:txBody>
          <a:bodyPr>
            <a:normAutofit/>
          </a:bodyPr>
          <a:lstStyle/>
          <a:p>
            <a:pPr algn="ctr"/>
            <a:r>
              <a:rPr lang="en-GB" sz="3600" dirty="0">
                <a:latin typeface="Arial" panose="020B0604020202020204" pitchFamily="34" charset="0"/>
                <a:cs typeface="Arial" panose="020B0604020202020204" pitchFamily="34" charset="0"/>
              </a:rPr>
              <a:t>Assessment Information</a:t>
            </a:r>
          </a:p>
        </p:txBody>
      </p:sp>
      <p:sp>
        <p:nvSpPr>
          <p:cNvPr id="3" name="Content Placeholder 2">
            <a:extLst>
              <a:ext uri="{FF2B5EF4-FFF2-40B4-BE49-F238E27FC236}">
                <a16:creationId xmlns:a16="http://schemas.microsoft.com/office/drawing/2014/main" id="{3117199C-D3D1-3C0D-3B6E-28B8D36BD27A}"/>
              </a:ext>
            </a:extLst>
          </p:cNvPr>
          <p:cNvSpPr>
            <a:spLocks noGrp="1"/>
          </p:cNvSpPr>
          <p:nvPr>
            <p:ph idx="1"/>
          </p:nvPr>
        </p:nvSpPr>
        <p:spPr>
          <a:xfrm>
            <a:off x="320040" y="1840152"/>
            <a:ext cx="11558016" cy="4316807"/>
          </a:xfrm>
          <a:ln>
            <a:solidFill>
              <a:schemeClr val="bg1"/>
            </a:solidFill>
          </a:ln>
        </p:spPr>
        <p:txBody>
          <a:bodyPr vert="horz" lIns="91440" tIns="45720" rIns="91440" bIns="45720" rtlCol="0" anchor="t">
            <a:normAutofit/>
          </a:bodyPr>
          <a:lstStyle/>
          <a:p>
            <a:pPr marL="0" indent="0" algn="ctr">
              <a:buNone/>
            </a:pPr>
            <a:endParaRPr lang="en-GB" dirty="0">
              <a:latin typeface="Arial" panose="020B0604020202020204" pitchFamily="34" charset="0"/>
              <a:cs typeface="Arial" panose="020B0604020202020204" pitchFamily="34" charset="0"/>
            </a:endParaRPr>
          </a:p>
          <a:p>
            <a:pPr marL="0" indent="0" algn="ctr">
              <a:buNone/>
            </a:pPr>
            <a:endParaRPr lang="en-GB" dirty="0">
              <a:latin typeface="Arial" panose="020B0604020202020204" pitchFamily="34" charset="0"/>
              <a:cs typeface="Arial" panose="020B0604020202020204" pitchFamily="34" charset="0"/>
            </a:endParaRPr>
          </a:p>
        </p:txBody>
      </p:sp>
      <p:sp>
        <p:nvSpPr>
          <p:cNvPr id="4" name="TextBox 3">
            <a:extLst>
              <a:ext uri="{FF2B5EF4-FFF2-40B4-BE49-F238E27FC236}">
                <a16:creationId xmlns:a16="http://schemas.microsoft.com/office/drawing/2014/main" id="{7BCC0D91-C65D-43C7-B581-85FF3970A260}"/>
              </a:ext>
            </a:extLst>
          </p:cNvPr>
          <p:cNvSpPr txBox="1"/>
          <p:nvPr/>
        </p:nvSpPr>
        <p:spPr>
          <a:xfrm>
            <a:off x="2108076" y="6463192"/>
            <a:ext cx="8167458" cy="369332"/>
          </a:xfrm>
          <a:prstGeom prst="rect">
            <a:avLst/>
          </a:prstGeom>
          <a:noFill/>
          <a:ln w="38100">
            <a:solidFill>
              <a:schemeClr val="bg1"/>
            </a:solidFill>
          </a:ln>
        </p:spPr>
        <p:txBody>
          <a:bodyPr wrap="square" rtlCol="0">
            <a:spAutoFit/>
          </a:bodyPr>
          <a:lstStyle/>
          <a:p>
            <a:r>
              <a:rPr lang="en-GB" b="1" i="1">
                <a:solidFill>
                  <a:schemeClr val="bg1"/>
                </a:solidFill>
                <a:latin typeface="Arial" panose="020B0604020202020204" pitchFamily="34" charset="0"/>
                <a:cs typeface="Arial" panose="020B0604020202020204" pitchFamily="34" charset="0"/>
              </a:rPr>
              <a:t>‘Inspiring hearts and minds with Christ at the centre of all we say and do</a:t>
            </a:r>
            <a:r>
              <a:rPr lang="en-GB" i="1">
                <a:solidFill>
                  <a:schemeClr val="bg1"/>
                </a:solidFill>
              </a:rPr>
              <a:t>’</a:t>
            </a:r>
          </a:p>
        </p:txBody>
      </p:sp>
      <p:sp>
        <p:nvSpPr>
          <p:cNvPr id="6" name="TextBox 5">
            <a:extLst>
              <a:ext uri="{FF2B5EF4-FFF2-40B4-BE49-F238E27FC236}">
                <a16:creationId xmlns:a16="http://schemas.microsoft.com/office/drawing/2014/main" id="{8BA88473-44FD-06C8-9862-A14A0CBF4E5B}"/>
              </a:ext>
            </a:extLst>
          </p:cNvPr>
          <p:cNvSpPr txBox="1"/>
          <p:nvPr/>
        </p:nvSpPr>
        <p:spPr>
          <a:xfrm>
            <a:off x="413657" y="1921052"/>
            <a:ext cx="5909203" cy="2862322"/>
          </a:xfrm>
          <a:prstGeom prst="rect">
            <a:avLst/>
          </a:prstGeom>
          <a:noFill/>
          <a:ln w="38100">
            <a:solidFill>
              <a:schemeClr val="tx1"/>
            </a:solidFill>
          </a:ln>
        </p:spPr>
        <p:txBody>
          <a:bodyPr wrap="square">
            <a:spAutoFit/>
          </a:bodyPr>
          <a:lstStyle/>
          <a:p>
            <a:r>
              <a:rPr lang="en-GB" sz="2000" b="1" dirty="0">
                <a:solidFill>
                  <a:schemeClr val="bg1"/>
                </a:solidFill>
                <a:latin typeface="Arial" panose="020B0604020202020204" pitchFamily="34" charset="0"/>
                <a:cs typeface="Arial" panose="020B0604020202020204" pitchFamily="34" charset="0"/>
              </a:rPr>
              <a:t>Unit 1: The Hospitality and Catering Industry  </a:t>
            </a:r>
          </a:p>
          <a:p>
            <a:endParaRPr lang="en-GB" sz="2000" b="1" dirty="0">
              <a:solidFill>
                <a:schemeClr val="bg1"/>
              </a:solidFill>
              <a:latin typeface="Arial" panose="020B0604020202020204" pitchFamily="34" charset="0"/>
              <a:cs typeface="Arial" panose="020B0604020202020204" pitchFamily="34" charset="0"/>
            </a:endParaRPr>
          </a:p>
          <a:p>
            <a:pPr marL="342900" indent="-342900">
              <a:buFont typeface="Arial" panose="020B0604020202020204" pitchFamily="34" charset="0"/>
              <a:buChar char="•"/>
            </a:pPr>
            <a:r>
              <a:rPr lang="en-GB" sz="2000" dirty="0">
                <a:solidFill>
                  <a:schemeClr val="bg1"/>
                </a:solidFill>
                <a:latin typeface="Arial" panose="020B0604020202020204" pitchFamily="34" charset="0"/>
                <a:cs typeface="Arial" panose="020B0604020202020204" pitchFamily="34" charset="0"/>
              </a:rPr>
              <a:t>Written examination: 1 hour 20 minutes  </a:t>
            </a:r>
          </a:p>
          <a:p>
            <a:pPr marL="342900" indent="-342900">
              <a:buFont typeface="Arial" panose="020B0604020202020204" pitchFamily="34" charset="0"/>
              <a:buChar char="•"/>
            </a:pPr>
            <a:r>
              <a:rPr lang="en-GB" sz="2000" dirty="0">
                <a:solidFill>
                  <a:schemeClr val="bg1"/>
                </a:solidFill>
                <a:latin typeface="Arial" panose="020B0604020202020204" pitchFamily="34" charset="0"/>
                <a:cs typeface="Arial" panose="020B0604020202020204" pitchFamily="34" charset="0"/>
              </a:rPr>
              <a:t>40% of qualification  </a:t>
            </a:r>
          </a:p>
          <a:p>
            <a:pPr marL="342900" indent="-342900">
              <a:buFont typeface="Arial" panose="020B0604020202020204" pitchFamily="34" charset="0"/>
              <a:buChar char="•"/>
            </a:pPr>
            <a:r>
              <a:rPr lang="en-GB" sz="2000" dirty="0">
                <a:solidFill>
                  <a:schemeClr val="bg1"/>
                </a:solidFill>
                <a:latin typeface="Arial" panose="020B0604020202020204" pitchFamily="34" charset="0"/>
                <a:cs typeface="Arial" panose="020B0604020202020204" pitchFamily="34" charset="0"/>
              </a:rPr>
              <a:t>80 marks </a:t>
            </a:r>
          </a:p>
          <a:p>
            <a:pPr marL="342900" indent="-342900">
              <a:buFont typeface="Arial" panose="020B0604020202020204" pitchFamily="34" charset="0"/>
              <a:buChar char="•"/>
            </a:pPr>
            <a:r>
              <a:rPr lang="en-GB" sz="2000" dirty="0">
                <a:solidFill>
                  <a:schemeClr val="bg1"/>
                </a:solidFill>
                <a:latin typeface="Arial" panose="020B0604020202020204" pitchFamily="34" charset="0"/>
                <a:cs typeface="Arial" panose="020B0604020202020204" pitchFamily="34" charset="0"/>
              </a:rPr>
              <a:t>Questions requiring short and extended answers, based around applied situations. Students will be required to use stimulus material to respond to questions. </a:t>
            </a:r>
          </a:p>
        </p:txBody>
      </p:sp>
      <p:sp>
        <p:nvSpPr>
          <p:cNvPr id="8" name="TextBox 7">
            <a:extLst>
              <a:ext uri="{FF2B5EF4-FFF2-40B4-BE49-F238E27FC236}">
                <a16:creationId xmlns:a16="http://schemas.microsoft.com/office/drawing/2014/main" id="{5932E752-F514-E5A0-1395-62CEC875A3BE}"/>
              </a:ext>
            </a:extLst>
          </p:cNvPr>
          <p:cNvSpPr txBox="1"/>
          <p:nvPr/>
        </p:nvSpPr>
        <p:spPr>
          <a:xfrm>
            <a:off x="6422572" y="1921052"/>
            <a:ext cx="5355772" cy="3032305"/>
          </a:xfrm>
          <a:prstGeom prst="rect">
            <a:avLst/>
          </a:prstGeom>
          <a:noFill/>
          <a:ln w="38100">
            <a:solidFill>
              <a:schemeClr val="tx1"/>
            </a:solidFill>
          </a:ln>
        </p:spPr>
        <p:txBody>
          <a:bodyPr wrap="square">
            <a:spAutoFit/>
          </a:bodyPr>
          <a:lstStyle/>
          <a:p>
            <a:pPr fontAlgn="base">
              <a:lnSpc>
                <a:spcPct val="107000"/>
              </a:lnSpc>
              <a:spcAft>
                <a:spcPts val="0"/>
              </a:spcAft>
            </a:pPr>
            <a:r>
              <a:rPr lang="en-GB" sz="2000" b="1" dirty="0">
                <a:solidFill>
                  <a:schemeClr val="bg1"/>
                </a:solidFill>
                <a:effectLst/>
                <a:latin typeface="Arial" panose="020B0604020202020204" pitchFamily="34" charset="0"/>
                <a:cs typeface="Arial" panose="020B0604020202020204" pitchFamily="34" charset="0"/>
              </a:rPr>
              <a:t>Unit 2: Hospitality and Catering in Action  </a:t>
            </a:r>
          </a:p>
          <a:p>
            <a:pPr fontAlgn="base">
              <a:lnSpc>
                <a:spcPct val="107000"/>
              </a:lnSpc>
              <a:spcAft>
                <a:spcPts val="0"/>
              </a:spcAft>
            </a:pPr>
            <a:endParaRPr lang="en-GB" sz="2000" b="1" dirty="0">
              <a:solidFill>
                <a:schemeClr val="bg1"/>
              </a:solidFill>
              <a:effectLst/>
              <a:latin typeface="Arial" panose="020B0604020202020204" pitchFamily="34" charset="0"/>
              <a:cs typeface="Arial" panose="020B0604020202020204" pitchFamily="34" charset="0"/>
            </a:endParaRPr>
          </a:p>
          <a:p>
            <a:pPr marL="342900" lvl="0" indent="-342900" fontAlgn="base">
              <a:lnSpc>
                <a:spcPct val="107000"/>
              </a:lnSpc>
              <a:spcAft>
                <a:spcPts val="0"/>
              </a:spcAft>
              <a:buSzPts val="1000"/>
              <a:buFont typeface="Symbol" panose="05050102010706020507" pitchFamily="18" charset="2"/>
              <a:buChar char=""/>
              <a:tabLst>
                <a:tab pos="457200" algn="l"/>
              </a:tabLst>
            </a:pPr>
            <a:r>
              <a:rPr lang="en-GB" sz="2000" dirty="0">
                <a:solidFill>
                  <a:schemeClr val="bg1"/>
                </a:solidFill>
                <a:effectLst/>
                <a:latin typeface="Arial" panose="020B0604020202020204" pitchFamily="34" charset="0"/>
                <a:cs typeface="Arial" panose="020B0604020202020204" pitchFamily="34" charset="0"/>
              </a:rPr>
              <a:t>Controlled assessment: approximately 12 hours  </a:t>
            </a:r>
          </a:p>
          <a:p>
            <a:pPr marL="342900" lvl="0" indent="-342900" fontAlgn="base">
              <a:lnSpc>
                <a:spcPct val="107000"/>
              </a:lnSpc>
              <a:spcAft>
                <a:spcPts val="0"/>
              </a:spcAft>
              <a:buSzPts val="1000"/>
              <a:buFont typeface="Symbol" panose="05050102010706020507" pitchFamily="18" charset="2"/>
              <a:buChar char=""/>
              <a:tabLst>
                <a:tab pos="457200" algn="l"/>
              </a:tabLst>
            </a:pPr>
            <a:r>
              <a:rPr lang="en-GB" sz="2000" dirty="0">
                <a:solidFill>
                  <a:schemeClr val="bg1"/>
                </a:solidFill>
                <a:effectLst/>
                <a:latin typeface="Arial" panose="020B0604020202020204" pitchFamily="34" charset="0"/>
                <a:cs typeface="Arial" panose="020B0604020202020204" pitchFamily="34" charset="0"/>
              </a:rPr>
              <a:t>60% of qualification  </a:t>
            </a:r>
          </a:p>
          <a:p>
            <a:pPr marL="342900" lvl="0" indent="-342900" fontAlgn="base">
              <a:lnSpc>
                <a:spcPct val="107000"/>
              </a:lnSpc>
              <a:spcAft>
                <a:spcPts val="0"/>
              </a:spcAft>
              <a:buSzPts val="1000"/>
              <a:buFont typeface="Symbol" panose="05050102010706020507" pitchFamily="18" charset="2"/>
              <a:buChar char=""/>
              <a:tabLst>
                <a:tab pos="457200" algn="l"/>
              </a:tabLst>
            </a:pPr>
            <a:r>
              <a:rPr lang="en-GB" sz="2000" dirty="0">
                <a:solidFill>
                  <a:schemeClr val="bg1"/>
                </a:solidFill>
                <a:effectLst/>
                <a:latin typeface="Arial" panose="020B0604020202020204" pitchFamily="34" charset="0"/>
                <a:cs typeface="Arial" panose="020B0604020202020204" pitchFamily="34" charset="0"/>
              </a:rPr>
              <a:t>120 marks </a:t>
            </a:r>
          </a:p>
          <a:p>
            <a:pPr marL="342900" indent="-342900" fontAlgn="base">
              <a:lnSpc>
                <a:spcPct val="107000"/>
              </a:lnSpc>
              <a:spcAft>
                <a:spcPts val="0"/>
              </a:spcAft>
              <a:buFont typeface="Arial" panose="020B0604020202020204" pitchFamily="34" charset="0"/>
              <a:buChar char="•"/>
            </a:pPr>
            <a:r>
              <a:rPr lang="en-GB" sz="2000" dirty="0">
                <a:solidFill>
                  <a:schemeClr val="bg1"/>
                </a:solidFill>
                <a:effectLst/>
                <a:latin typeface="Arial" panose="020B0604020202020204" pitchFamily="34" charset="0"/>
                <a:cs typeface="Arial" panose="020B0604020202020204" pitchFamily="34" charset="0"/>
              </a:rPr>
              <a:t>An assignment brief will be provided by WJEC which will include a scenario and several tasks</a:t>
            </a:r>
            <a:r>
              <a:rPr lang="en-GB" sz="2000" b="1" dirty="0">
                <a:solidFill>
                  <a:schemeClr val="bg1"/>
                </a:solidFill>
                <a:effectLst/>
                <a:latin typeface="Arial" panose="020B0604020202020204" pitchFamily="34" charset="0"/>
                <a:cs typeface="Arial" panose="020B0604020202020204" pitchFamily="34" charset="0"/>
              </a:rPr>
              <a:t>. </a:t>
            </a:r>
            <a:endParaRPr lang="en-GB" sz="2000" b="1" dirty="0">
              <a:solidFill>
                <a:schemeClr val="bg1"/>
              </a:solidFill>
              <a:effectLst/>
              <a:latin typeface="Arial" panose="020B0604020202020204" pitchFamily="34" charset="0"/>
              <a:ea typeface="Calibri" panose="020F0502020204030204" pitchFamily="34" charset="0"/>
              <a:cs typeface="Arial" panose="020B0604020202020204" pitchFamily="34" charset="0"/>
            </a:endParaRPr>
          </a:p>
        </p:txBody>
      </p:sp>
      <p:sp>
        <p:nvSpPr>
          <p:cNvPr id="9" name="Rectangle 8">
            <a:extLst>
              <a:ext uri="{FF2B5EF4-FFF2-40B4-BE49-F238E27FC236}">
                <a16:creationId xmlns:a16="http://schemas.microsoft.com/office/drawing/2014/main" id="{DD43D99D-9E5A-61C0-4DE3-F03426BD0A58}"/>
              </a:ext>
            </a:extLst>
          </p:cNvPr>
          <p:cNvSpPr/>
          <p:nvPr/>
        </p:nvSpPr>
        <p:spPr>
          <a:xfrm>
            <a:off x="573881" y="5176451"/>
            <a:ext cx="11044237" cy="736355"/>
          </a:xfrm>
          <a:prstGeom prst="rect">
            <a:avLst/>
          </a:prstGeom>
          <a:ln w="38100">
            <a:solidFill>
              <a:schemeClr val="tx1"/>
            </a:solidFill>
          </a:ln>
        </p:spPr>
        <p:txBody>
          <a:bodyPr wrap="square">
            <a:spAutoFit/>
          </a:bodyPr>
          <a:lstStyle/>
          <a:p>
            <a:pPr fontAlgn="base">
              <a:lnSpc>
                <a:spcPct val="107000"/>
              </a:lnSpc>
              <a:spcAft>
                <a:spcPts val="0"/>
              </a:spcAft>
            </a:pPr>
            <a:r>
              <a:rPr lang="en-GB" sz="2000" b="1" dirty="0">
                <a:solidFill>
                  <a:schemeClr val="bg1"/>
                </a:solidFill>
                <a:latin typeface="Arial" panose="020B0604020202020204" pitchFamily="34" charset="0"/>
                <a:ea typeface="Times New Roman" panose="02020603050405020304" pitchFamily="18" charset="0"/>
                <a:cs typeface="Arial" panose="020B0604020202020204" pitchFamily="34" charset="0"/>
              </a:rPr>
              <a:t>Grades are awarded on an 8-point scale:</a:t>
            </a:r>
            <a:r>
              <a:rPr lang="en-GB" sz="2000" dirty="0">
                <a:solidFill>
                  <a:schemeClr val="bg1"/>
                </a:solidFill>
                <a:latin typeface="Arial" panose="020B0604020202020204" pitchFamily="34" charset="0"/>
                <a:ea typeface="Times New Roman" panose="02020603050405020304" pitchFamily="18" charset="0"/>
                <a:cs typeface="Arial" panose="020B0604020202020204" pitchFamily="34" charset="0"/>
              </a:rPr>
              <a:t> Level 2 Distinction*, Level 2 Distinction, Level 2 Merit, Level 2 Pass, Level 1 Distinction*, Level 1 Distinction, Level 1 Merit, Level 1 Pass </a:t>
            </a:r>
            <a:endParaRPr lang="en-GB" sz="2000" dirty="0">
              <a:solidFill>
                <a:schemeClr val="bg1"/>
              </a:solidFill>
              <a:latin typeface="Arial" panose="020B0604020202020204" pitchFamily="34" charset="0"/>
              <a:ea typeface="Calibri" panose="020F0502020204030204" pitchFamily="34" charset="0"/>
              <a:cs typeface="Arial" panose="020B0604020202020204" pitchFamily="34" charset="0"/>
            </a:endParaRPr>
          </a:p>
        </p:txBody>
      </p:sp>
      <p:pic>
        <p:nvPicPr>
          <p:cNvPr id="7" name="Audio 6">
            <a:hlinkClick r:id="" action="ppaction://media"/>
            <a:extLst>
              <a:ext uri="{FF2B5EF4-FFF2-40B4-BE49-F238E27FC236}">
                <a16:creationId xmlns:a16="http://schemas.microsoft.com/office/drawing/2014/main" id="{FD3EB28D-91B9-D627-3C26-A2F869E72493}"/>
              </a:ext>
            </a:extLst>
          </p:cNvPr>
          <p:cNvPicPr>
            <a:picLocks noChangeAspect="1"/>
          </p:cNvPicPr>
          <p:nvPr>
            <a:audioFile r:link="rId3"/>
            <p:extLst>
              <p:ext uri="{DAA4B4D4-6D71-4841-9C94-3DE7FCFB9230}">
                <p14:media xmlns:p14="http://schemas.microsoft.com/office/powerpoint/2010/main" r:embed="rId2"/>
              </p:ext>
            </p:extLst>
          </p:nvPr>
        </p:nvPicPr>
        <p:blipFill>
          <a:blip r:embed="rId6"/>
          <a:srcRect l="-203125" t="-203125" r="-203125" b="-203125"/>
          <a:stretch>
            <a:fillRect/>
          </a:stretch>
        </p:blipFill>
        <p:spPr>
          <a:xfrm>
            <a:off x="10052304" y="4718304"/>
            <a:ext cx="2057400" cy="2057400"/>
          </a:xfrm>
          <a:prstGeom prst="ellipse">
            <a:avLst/>
          </a:prstGeom>
        </p:spPr>
      </p:pic>
    </p:spTree>
    <p:custDataLst>
      <p:tags r:id="rId1"/>
    </p:custDataLst>
    <p:extLst>
      <p:ext uri="{BB962C8B-B14F-4D97-AF65-F5344CB8AC3E}">
        <p14:creationId xmlns:p14="http://schemas.microsoft.com/office/powerpoint/2010/main" val="2411133652"/>
      </p:ext>
    </p:extLst>
  </p:cSld>
  <p:clrMapOvr>
    <a:masterClrMapping/>
  </p:clrMapOvr>
  <mc:AlternateContent xmlns:mc="http://schemas.openxmlformats.org/markup-compatibility/2006" xmlns:p14="http://schemas.microsoft.com/office/powerpoint/2010/main">
    <mc:Choice Requires="p14">
      <p:transition spd="slow" p14:dur="2000" advTm="30745"/>
    </mc:Choice>
    <mc:Fallback xmlns="">
      <p:transition spd="slow" advTm="30745"/>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7"/>
                                        </p:tgtEl>
                                      </p:cBhvr>
                                    </p:cmd>
                                  </p:childTnLst>
                                </p:cTn>
                              </p:par>
                            </p:childTnLst>
                          </p:cTn>
                        </p:par>
                      </p:childTnLst>
                    </p:cTn>
                  </p:par>
                  <p:par>
                    <p:cTn id="7" fill="hold">
                      <p:stCondLst>
                        <p:cond delay="indefinite"/>
                      </p:stCondLst>
                      <p:childTnLst>
                        <p:par>
                          <p:cTn id="8" fill="hold">
                            <p:stCondLst>
                              <p:cond delay="0"/>
                            </p:stCondLst>
                            <p:childTnLst>
                              <p:par>
                                <p:cTn id="9" presetID="26"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wipe(down)">
                                      <p:cBhvr>
                                        <p:cTn id="11" dur="580">
                                          <p:stCondLst>
                                            <p:cond delay="0"/>
                                          </p:stCondLst>
                                        </p:cTn>
                                        <p:tgtEl>
                                          <p:spTgt spid="9"/>
                                        </p:tgtEl>
                                      </p:cBhvr>
                                    </p:animEffect>
                                    <p:anim calcmode="lin" valueType="num">
                                      <p:cBhvr>
                                        <p:cTn id="12" dur="1822"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13" dur="664"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14" dur="664" tmFilter="0, 0; 0.125,0.2665; 0.25,0.4; 0.375,0.465; 0.5,0.5;  0.625,0.535; 0.75,0.6; 0.875,0.7335; 1,1">
                                          <p:stCondLst>
                                            <p:cond delay="664"/>
                                          </p:stCondLst>
                                        </p:cTn>
                                        <p:tgtEl>
                                          <p:spTgt spid="9"/>
                                        </p:tgtEl>
                                        <p:attrNameLst>
                                          <p:attrName>ppt_y</p:attrName>
                                        </p:attrNameLst>
                                      </p:cBhvr>
                                      <p:tavLst>
                                        <p:tav tm="0" fmla="#ppt_y-sin(pi*$)/9">
                                          <p:val>
                                            <p:fltVal val="0"/>
                                          </p:val>
                                        </p:tav>
                                        <p:tav tm="100000">
                                          <p:val>
                                            <p:fltVal val="1"/>
                                          </p:val>
                                        </p:tav>
                                      </p:tavLst>
                                    </p:anim>
                                    <p:anim calcmode="lin" valueType="num">
                                      <p:cBhvr>
                                        <p:cTn id="15" dur="332" tmFilter="0, 0; 0.125,0.2665; 0.25,0.4; 0.375,0.465; 0.5,0.5;  0.625,0.535; 0.75,0.6; 0.875,0.7335; 1,1">
                                          <p:stCondLst>
                                            <p:cond delay="1324"/>
                                          </p:stCondLst>
                                        </p:cTn>
                                        <p:tgtEl>
                                          <p:spTgt spid="9"/>
                                        </p:tgtEl>
                                        <p:attrNameLst>
                                          <p:attrName>ppt_y</p:attrName>
                                        </p:attrNameLst>
                                      </p:cBhvr>
                                      <p:tavLst>
                                        <p:tav tm="0" fmla="#ppt_y-sin(pi*$)/27">
                                          <p:val>
                                            <p:fltVal val="0"/>
                                          </p:val>
                                        </p:tav>
                                        <p:tav tm="100000">
                                          <p:val>
                                            <p:fltVal val="1"/>
                                          </p:val>
                                        </p:tav>
                                      </p:tavLst>
                                    </p:anim>
                                    <p:anim calcmode="lin" valueType="num">
                                      <p:cBhvr>
                                        <p:cTn id="16" dur="164" tmFilter="0, 0; 0.125,0.2665; 0.25,0.4; 0.375,0.465; 0.5,0.5;  0.625,0.535; 0.75,0.6; 0.875,0.7335; 1,1">
                                          <p:stCondLst>
                                            <p:cond delay="1656"/>
                                          </p:stCondLst>
                                        </p:cTn>
                                        <p:tgtEl>
                                          <p:spTgt spid="9"/>
                                        </p:tgtEl>
                                        <p:attrNameLst>
                                          <p:attrName>ppt_y</p:attrName>
                                        </p:attrNameLst>
                                      </p:cBhvr>
                                      <p:tavLst>
                                        <p:tav tm="0" fmla="#ppt_y-sin(pi*$)/81">
                                          <p:val>
                                            <p:fltVal val="0"/>
                                          </p:val>
                                        </p:tav>
                                        <p:tav tm="100000">
                                          <p:val>
                                            <p:fltVal val="1"/>
                                          </p:val>
                                        </p:tav>
                                      </p:tavLst>
                                    </p:anim>
                                    <p:animScale>
                                      <p:cBhvr>
                                        <p:cTn id="17" dur="26">
                                          <p:stCondLst>
                                            <p:cond delay="650"/>
                                          </p:stCondLst>
                                        </p:cTn>
                                        <p:tgtEl>
                                          <p:spTgt spid="9"/>
                                        </p:tgtEl>
                                      </p:cBhvr>
                                      <p:to x="100000" y="60000"/>
                                    </p:animScale>
                                    <p:animScale>
                                      <p:cBhvr>
                                        <p:cTn id="18" dur="166" decel="50000">
                                          <p:stCondLst>
                                            <p:cond delay="676"/>
                                          </p:stCondLst>
                                        </p:cTn>
                                        <p:tgtEl>
                                          <p:spTgt spid="9"/>
                                        </p:tgtEl>
                                      </p:cBhvr>
                                      <p:to x="100000" y="100000"/>
                                    </p:animScale>
                                    <p:animScale>
                                      <p:cBhvr>
                                        <p:cTn id="19" dur="26">
                                          <p:stCondLst>
                                            <p:cond delay="1312"/>
                                          </p:stCondLst>
                                        </p:cTn>
                                        <p:tgtEl>
                                          <p:spTgt spid="9"/>
                                        </p:tgtEl>
                                      </p:cBhvr>
                                      <p:to x="100000" y="80000"/>
                                    </p:animScale>
                                    <p:animScale>
                                      <p:cBhvr>
                                        <p:cTn id="20" dur="166" decel="50000">
                                          <p:stCondLst>
                                            <p:cond delay="1338"/>
                                          </p:stCondLst>
                                        </p:cTn>
                                        <p:tgtEl>
                                          <p:spTgt spid="9"/>
                                        </p:tgtEl>
                                      </p:cBhvr>
                                      <p:to x="100000" y="100000"/>
                                    </p:animScale>
                                    <p:animScale>
                                      <p:cBhvr>
                                        <p:cTn id="21" dur="26">
                                          <p:stCondLst>
                                            <p:cond delay="1642"/>
                                          </p:stCondLst>
                                        </p:cTn>
                                        <p:tgtEl>
                                          <p:spTgt spid="9"/>
                                        </p:tgtEl>
                                      </p:cBhvr>
                                      <p:to x="100000" y="90000"/>
                                    </p:animScale>
                                    <p:animScale>
                                      <p:cBhvr>
                                        <p:cTn id="22" dur="166" decel="50000">
                                          <p:stCondLst>
                                            <p:cond delay="1668"/>
                                          </p:stCondLst>
                                        </p:cTn>
                                        <p:tgtEl>
                                          <p:spTgt spid="9"/>
                                        </p:tgtEl>
                                      </p:cBhvr>
                                      <p:to x="100000" y="100000"/>
                                    </p:animScale>
                                    <p:animScale>
                                      <p:cBhvr>
                                        <p:cTn id="23" dur="26">
                                          <p:stCondLst>
                                            <p:cond delay="1808"/>
                                          </p:stCondLst>
                                        </p:cTn>
                                        <p:tgtEl>
                                          <p:spTgt spid="9"/>
                                        </p:tgtEl>
                                      </p:cBhvr>
                                      <p:to x="100000" y="95000"/>
                                    </p:animScale>
                                    <p:animScale>
                                      <p:cBhvr>
                                        <p:cTn id="24" dur="166" decel="50000">
                                          <p:stCondLst>
                                            <p:cond delay="1834"/>
                                          </p:stCondLst>
                                        </p:cTn>
                                        <p:tgtEl>
                                          <p:spTgt spid="9"/>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25" fill="hold" display="0">
                  <p:stCondLst>
                    <p:cond delay="indefinite"/>
                  </p:stCondLst>
                  <p:endCondLst>
                    <p:cond evt="onStopAudio" delay="0">
                      <p:tgtEl>
                        <p:sldTgt/>
                      </p:tgtEl>
                    </p:cond>
                  </p:endCondLst>
                </p:cTn>
                <p:tgtEl>
                  <p:spTgt spid="7"/>
                </p:tgtEl>
              </p:cMediaNode>
            </p:audio>
          </p:childTnLst>
        </p:cTn>
      </p:par>
    </p:tnLst>
    <p:bldLst>
      <p:bldP spid="9"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7988391-292D-126E-EF0C-C959AAF9327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D8130EC-8515-2300-69CC-3B36B4DB363A}"/>
              </a:ext>
            </a:extLst>
          </p:cNvPr>
          <p:cNvSpPr>
            <a:spLocks noGrp="1"/>
          </p:cNvSpPr>
          <p:nvPr>
            <p:ph type="title"/>
          </p:nvPr>
        </p:nvSpPr>
        <p:spPr>
          <a:xfrm>
            <a:off x="838200" y="365125"/>
            <a:ext cx="10515600" cy="1043051"/>
          </a:xfrm>
          <a:ln w="38100">
            <a:solidFill>
              <a:schemeClr val="bg1"/>
            </a:solidFill>
          </a:ln>
        </p:spPr>
        <p:txBody>
          <a:bodyPr>
            <a:normAutofit/>
          </a:bodyPr>
          <a:lstStyle/>
          <a:p>
            <a:pPr algn="ctr"/>
            <a:r>
              <a:rPr lang="en-GB" sz="3600" dirty="0">
                <a:latin typeface="Arial" panose="020B0604020202020204" pitchFamily="34" charset="0"/>
                <a:cs typeface="Arial" panose="020B0604020202020204" pitchFamily="34" charset="0"/>
              </a:rPr>
              <a:t>Extra Curricular Opportunities</a:t>
            </a:r>
          </a:p>
        </p:txBody>
      </p:sp>
      <p:sp>
        <p:nvSpPr>
          <p:cNvPr id="3" name="Content Placeholder 2">
            <a:extLst>
              <a:ext uri="{FF2B5EF4-FFF2-40B4-BE49-F238E27FC236}">
                <a16:creationId xmlns:a16="http://schemas.microsoft.com/office/drawing/2014/main" id="{E3CBDB6B-3974-510B-DB06-479AE7E7DAF7}"/>
              </a:ext>
            </a:extLst>
          </p:cNvPr>
          <p:cNvSpPr>
            <a:spLocks noGrp="1"/>
          </p:cNvSpPr>
          <p:nvPr>
            <p:ph idx="1"/>
          </p:nvPr>
        </p:nvSpPr>
        <p:spPr>
          <a:xfrm>
            <a:off x="320040" y="1840152"/>
            <a:ext cx="11558016" cy="4316807"/>
          </a:xfrm>
          <a:ln>
            <a:solidFill>
              <a:schemeClr val="bg1"/>
            </a:solidFill>
          </a:ln>
        </p:spPr>
        <p:txBody>
          <a:bodyPr vert="horz" lIns="91440" tIns="45720" rIns="91440" bIns="45720" rtlCol="0" anchor="t">
            <a:normAutofit/>
          </a:bodyPr>
          <a:lstStyle/>
          <a:p>
            <a:pPr marL="0" indent="0" algn="ctr">
              <a:buNone/>
            </a:pPr>
            <a:endParaRPr lang="en-GB" dirty="0">
              <a:latin typeface="Arial" panose="020B0604020202020204" pitchFamily="34" charset="0"/>
              <a:cs typeface="Arial" panose="020B0604020202020204" pitchFamily="34" charset="0"/>
            </a:endParaRPr>
          </a:p>
          <a:p>
            <a:pPr marL="0" indent="0" algn="ctr">
              <a:buNone/>
            </a:pPr>
            <a:endParaRPr lang="en-GB" dirty="0">
              <a:latin typeface="Arial" panose="020B0604020202020204" pitchFamily="34" charset="0"/>
              <a:cs typeface="Arial" panose="020B0604020202020204" pitchFamily="34" charset="0"/>
            </a:endParaRPr>
          </a:p>
        </p:txBody>
      </p:sp>
      <p:sp>
        <p:nvSpPr>
          <p:cNvPr id="4" name="TextBox 3">
            <a:extLst>
              <a:ext uri="{FF2B5EF4-FFF2-40B4-BE49-F238E27FC236}">
                <a16:creationId xmlns:a16="http://schemas.microsoft.com/office/drawing/2014/main" id="{F7434BCC-A621-53B2-E897-9B20607F723C}"/>
              </a:ext>
            </a:extLst>
          </p:cNvPr>
          <p:cNvSpPr txBox="1"/>
          <p:nvPr/>
        </p:nvSpPr>
        <p:spPr>
          <a:xfrm>
            <a:off x="2108076" y="6463192"/>
            <a:ext cx="8167458" cy="369332"/>
          </a:xfrm>
          <a:prstGeom prst="rect">
            <a:avLst/>
          </a:prstGeom>
          <a:noFill/>
          <a:ln w="38100">
            <a:solidFill>
              <a:schemeClr val="bg1"/>
            </a:solidFill>
          </a:ln>
        </p:spPr>
        <p:txBody>
          <a:bodyPr wrap="square" rtlCol="0">
            <a:spAutoFit/>
          </a:bodyPr>
          <a:lstStyle/>
          <a:p>
            <a:r>
              <a:rPr lang="en-GB" b="1" i="1">
                <a:solidFill>
                  <a:schemeClr val="bg1"/>
                </a:solidFill>
                <a:latin typeface="Arial" panose="020B0604020202020204" pitchFamily="34" charset="0"/>
                <a:cs typeface="Arial" panose="020B0604020202020204" pitchFamily="34" charset="0"/>
              </a:rPr>
              <a:t>‘Inspiring hearts and minds with Christ at the centre of all we say and do</a:t>
            </a:r>
            <a:r>
              <a:rPr lang="en-GB" i="1">
                <a:solidFill>
                  <a:schemeClr val="bg1"/>
                </a:solidFill>
              </a:rPr>
              <a:t>’</a:t>
            </a:r>
          </a:p>
        </p:txBody>
      </p:sp>
      <p:sp>
        <p:nvSpPr>
          <p:cNvPr id="5" name="TextBox 4">
            <a:extLst>
              <a:ext uri="{FF2B5EF4-FFF2-40B4-BE49-F238E27FC236}">
                <a16:creationId xmlns:a16="http://schemas.microsoft.com/office/drawing/2014/main" id="{FECA0DFB-0C6C-0FFA-B6C1-28A14E0E54A4}"/>
              </a:ext>
            </a:extLst>
          </p:cNvPr>
          <p:cNvSpPr txBox="1"/>
          <p:nvPr/>
        </p:nvSpPr>
        <p:spPr>
          <a:xfrm>
            <a:off x="566057" y="2111829"/>
            <a:ext cx="11059886" cy="1938992"/>
          </a:xfrm>
          <a:prstGeom prst="rect">
            <a:avLst/>
          </a:prstGeom>
          <a:noFill/>
        </p:spPr>
        <p:txBody>
          <a:bodyPr wrap="square" rtlCol="0">
            <a:spAutoFit/>
          </a:bodyPr>
          <a:lstStyle/>
          <a:p>
            <a:r>
              <a:rPr lang="en-GB" sz="2400" b="1" dirty="0">
                <a:solidFill>
                  <a:schemeClr val="bg1"/>
                </a:solidFill>
                <a:latin typeface="Arial" panose="020B0604020202020204" pitchFamily="34" charset="0"/>
                <a:cs typeface="Arial" panose="020B0604020202020204" pitchFamily="34" charset="0"/>
              </a:rPr>
              <a:t>1. </a:t>
            </a:r>
            <a:r>
              <a:rPr lang="en-GB" sz="2400" b="1">
                <a:solidFill>
                  <a:schemeClr val="bg1"/>
                </a:solidFill>
                <a:latin typeface="Arial" panose="020B0604020202020204" pitchFamily="34" charset="0"/>
                <a:cs typeface="Arial" panose="020B0604020202020204" pitchFamily="34" charset="0"/>
              </a:rPr>
              <a:t>Visit </a:t>
            </a:r>
            <a:r>
              <a:rPr lang="en-GB" sz="2400" b="1" dirty="0">
                <a:solidFill>
                  <a:schemeClr val="bg1"/>
                </a:solidFill>
                <a:latin typeface="Arial" panose="020B0604020202020204" pitchFamily="34" charset="0"/>
                <a:cs typeface="Arial" panose="020B0604020202020204" pitchFamily="34" charset="0"/>
              </a:rPr>
              <a:t>to University College Birmingham (UCB)- Showing students how University College Birmingham can help launch their hospitality and catering careers with an exclusive kitchen taster day where they will be cooking with a chef. Perfect for aspiring chefs, bakers and culinary professionals!   </a:t>
            </a:r>
          </a:p>
        </p:txBody>
      </p:sp>
      <p:sp>
        <p:nvSpPr>
          <p:cNvPr id="6" name="TextBox 5">
            <a:extLst>
              <a:ext uri="{FF2B5EF4-FFF2-40B4-BE49-F238E27FC236}">
                <a16:creationId xmlns:a16="http://schemas.microsoft.com/office/drawing/2014/main" id="{A4C5C3A8-B185-270A-A671-29F7F8E467E9}"/>
              </a:ext>
            </a:extLst>
          </p:cNvPr>
          <p:cNvSpPr txBox="1"/>
          <p:nvPr/>
        </p:nvSpPr>
        <p:spPr>
          <a:xfrm>
            <a:off x="566057" y="4322498"/>
            <a:ext cx="11059886" cy="461665"/>
          </a:xfrm>
          <a:prstGeom prst="rect">
            <a:avLst/>
          </a:prstGeom>
          <a:noFill/>
        </p:spPr>
        <p:txBody>
          <a:bodyPr wrap="square" rtlCol="0">
            <a:spAutoFit/>
          </a:bodyPr>
          <a:lstStyle/>
          <a:p>
            <a:r>
              <a:rPr lang="en-GB" sz="2400" b="1" dirty="0">
                <a:solidFill>
                  <a:schemeClr val="bg1"/>
                </a:solidFill>
                <a:latin typeface="Arial" panose="020B0604020202020204" pitchFamily="34" charset="0"/>
                <a:cs typeface="Arial" panose="020B0604020202020204" pitchFamily="34" charset="0"/>
              </a:rPr>
              <a:t>2. Joint curricula trip with Food and MFL departments  to France.  </a:t>
            </a:r>
          </a:p>
        </p:txBody>
      </p:sp>
      <p:sp>
        <p:nvSpPr>
          <p:cNvPr id="8" name="TextBox 7">
            <a:extLst>
              <a:ext uri="{FF2B5EF4-FFF2-40B4-BE49-F238E27FC236}">
                <a16:creationId xmlns:a16="http://schemas.microsoft.com/office/drawing/2014/main" id="{3A456B0F-AACF-D8EF-C266-96EA3B035521}"/>
              </a:ext>
            </a:extLst>
          </p:cNvPr>
          <p:cNvSpPr txBox="1"/>
          <p:nvPr/>
        </p:nvSpPr>
        <p:spPr>
          <a:xfrm>
            <a:off x="566057" y="5216139"/>
            <a:ext cx="11059886" cy="461665"/>
          </a:xfrm>
          <a:prstGeom prst="rect">
            <a:avLst/>
          </a:prstGeom>
          <a:noFill/>
        </p:spPr>
        <p:txBody>
          <a:bodyPr wrap="square" rtlCol="0">
            <a:spAutoFit/>
          </a:bodyPr>
          <a:lstStyle/>
          <a:p>
            <a:r>
              <a:rPr lang="en-GB" sz="2400" b="1" dirty="0">
                <a:solidFill>
                  <a:schemeClr val="bg1"/>
                </a:solidFill>
                <a:latin typeface="Arial" panose="020B0604020202020204" pitchFamily="34" charset="0"/>
                <a:cs typeface="Arial" panose="020B0604020202020204" pitchFamily="34" charset="0"/>
              </a:rPr>
              <a:t>3. After school revision sessions.</a:t>
            </a:r>
          </a:p>
        </p:txBody>
      </p:sp>
      <p:pic>
        <p:nvPicPr>
          <p:cNvPr id="9" name="Audio 8">
            <a:hlinkClick r:id="" action="ppaction://media"/>
            <a:extLst>
              <a:ext uri="{FF2B5EF4-FFF2-40B4-BE49-F238E27FC236}">
                <a16:creationId xmlns:a16="http://schemas.microsoft.com/office/drawing/2014/main" id="{56871528-F4EF-8877-CD8B-6C0DBCFAE44F}"/>
              </a:ext>
            </a:extLst>
          </p:cNvPr>
          <p:cNvPicPr>
            <a:picLocks noChangeAspect="1"/>
          </p:cNvPicPr>
          <p:nvPr>
            <a:audioFile r:link="rId2"/>
            <p:extLst>
              <p:ext uri="{DAA4B4D4-6D71-4841-9C94-3DE7FCFB9230}">
                <p14:media xmlns:p14="http://schemas.microsoft.com/office/powerpoint/2010/main" r:embed="rId1"/>
              </p:ext>
            </p:extLst>
          </p:nvPr>
        </p:nvPicPr>
        <p:blipFill>
          <a:blip r:embed="rId5"/>
          <a:srcRect l="-203125" t="-203125" r="-203125" b="-203125"/>
          <a:stretch>
            <a:fillRect/>
          </a:stretch>
        </p:blipFill>
        <p:spPr>
          <a:xfrm>
            <a:off x="10052304" y="4718304"/>
            <a:ext cx="2057400" cy="2057400"/>
          </a:xfrm>
          <a:prstGeom prst="ellipse">
            <a:avLst/>
          </a:prstGeom>
        </p:spPr>
      </p:pic>
    </p:spTree>
    <p:extLst>
      <p:ext uri="{BB962C8B-B14F-4D97-AF65-F5344CB8AC3E}">
        <p14:creationId xmlns:p14="http://schemas.microsoft.com/office/powerpoint/2010/main" val="3242930082"/>
      </p:ext>
    </p:extLst>
  </p:cSld>
  <p:clrMapOvr>
    <a:masterClrMapping/>
  </p:clrMapOvr>
  <mc:AlternateContent xmlns:mc="http://schemas.openxmlformats.org/markup-compatibility/2006" xmlns:p14="http://schemas.microsoft.com/office/powerpoint/2010/main">
    <mc:Choice Requires="p14">
      <p:transition spd="slow" p14:dur="2000" advTm="25203"/>
    </mc:Choice>
    <mc:Fallback xmlns="">
      <p:transition spd="slow" advTm="25203"/>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9"/>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9"/>
                </p:tgtEl>
              </p:cMediaNode>
            </p:audio>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3F0DFEE-2960-1656-F27B-8C49F4FFE33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A9CDA90-EB59-D7BC-E44F-8CD6F2EE4148}"/>
              </a:ext>
            </a:extLst>
          </p:cNvPr>
          <p:cNvSpPr>
            <a:spLocks noGrp="1"/>
          </p:cNvSpPr>
          <p:nvPr>
            <p:ph type="title"/>
          </p:nvPr>
        </p:nvSpPr>
        <p:spPr>
          <a:xfrm>
            <a:off x="838200" y="365125"/>
            <a:ext cx="10515600" cy="969899"/>
          </a:xfrm>
          <a:ln w="38100">
            <a:solidFill>
              <a:schemeClr val="bg1"/>
            </a:solidFill>
          </a:ln>
        </p:spPr>
        <p:txBody>
          <a:bodyPr>
            <a:normAutofit/>
          </a:bodyPr>
          <a:lstStyle/>
          <a:p>
            <a:pPr algn="ctr"/>
            <a:r>
              <a:rPr lang="en-GB" sz="3600" dirty="0">
                <a:latin typeface="Arial" panose="020B0604020202020204" pitchFamily="34" charset="0"/>
                <a:cs typeface="Arial" panose="020B0604020202020204" pitchFamily="34" charset="0"/>
              </a:rPr>
              <a:t>Next Steps and Career Pathways</a:t>
            </a:r>
          </a:p>
        </p:txBody>
      </p:sp>
      <p:sp>
        <p:nvSpPr>
          <p:cNvPr id="3" name="Content Placeholder 2">
            <a:extLst>
              <a:ext uri="{FF2B5EF4-FFF2-40B4-BE49-F238E27FC236}">
                <a16:creationId xmlns:a16="http://schemas.microsoft.com/office/drawing/2014/main" id="{A4087E14-0194-5771-E91A-2D0A399D2A93}"/>
              </a:ext>
            </a:extLst>
          </p:cNvPr>
          <p:cNvSpPr>
            <a:spLocks noGrp="1"/>
          </p:cNvSpPr>
          <p:nvPr>
            <p:ph idx="1"/>
          </p:nvPr>
        </p:nvSpPr>
        <p:spPr>
          <a:xfrm>
            <a:off x="320040" y="1840152"/>
            <a:ext cx="11558016" cy="4316807"/>
          </a:xfrm>
          <a:ln>
            <a:solidFill>
              <a:schemeClr val="bg1"/>
            </a:solidFill>
          </a:ln>
        </p:spPr>
        <p:txBody>
          <a:bodyPr vert="horz" lIns="91440" tIns="45720" rIns="91440" bIns="45720" rtlCol="0" anchor="t">
            <a:normAutofit/>
          </a:bodyPr>
          <a:lstStyle/>
          <a:p>
            <a:pPr marL="0" indent="0" algn="ctr">
              <a:buNone/>
            </a:pPr>
            <a:endParaRPr lang="en-GB" dirty="0">
              <a:latin typeface="Arial" panose="020B0604020202020204" pitchFamily="34" charset="0"/>
              <a:cs typeface="Arial" panose="020B0604020202020204" pitchFamily="34" charset="0"/>
            </a:endParaRPr>
          </a:p>
          <a:p>
            <a:pPr marL="0" indent="0" algn="ctr">
              <a:buNone/>
            </a:pPr>
            <a:endParaRPr lang="en-GB" dirty="0">
              <a:latin typeface="Arial" panose="020B0604020202020204" pitchFamily="34" charset="0"/>
              <a:cs typeface="Arial" panose="020B0604020202020204" pitchFamily="34" charset="0"/>
            </a:endParaRPr>
          </a:p>
        </p:txBody>
      </p:sp>
      <p:sp>
        <p:nvSpPr>
          <p:cNvPr id="4" name="TextBox 3">
            <a:extLst>
              <a:ext uri="{FF2B5EF4-FFF2-40B4-BE49-F238E27FC236}">
                <a16:creationId xmlns:a16="http://schemas.microsoft.com/office/drawing/2014/main" id="{7456ED28-55E7-CD40-174D-AC4EA0054A03}"/>
              </a:ext>
            </a:extLst>
          </p:cNvPr>
          <p:cNvSpPr txBox="1"/>
          <p:nvPr/>
        </p:nvSpPr>
        <p:spPr>
          <a:xfrm>
            <a:off x="2162504" y="6311604"/>
            <a:ext cx="8167458" cy="369332"/>
          </a:xfrm>
          <a:prstGeom prst="rect">
            <a:avLst/>
          </a:prstGeom>
          <a:noFill/>
          <a:ln w="38100">
            <a:solidFill>
              <a:schemeClr val="bg1"/>
            </a:solidFill>
          </a:ln>
        </p:spPr>
        <p:txBody>
          <a:bodyPr wrap="square" rtlCol="0">
            <a:spAutoFit/>
          </a:bodyPr>
          <a:lstStyle/>
          <a:p>
            <a:r>
              <a:rPr lang="en-GB" b="1" i="1">
                <a:solidFill>
                  <a:schemeClr val="bg1"/>
                </a:solidFill>
                <a:latin typeface="Arial" panose="020B0604020202020204" pitchFamily="34" charset="0"/>
                <a:cs typeface="Arial" panose="020B0604020202020204" pitchFamily="34" charset="0"/>
              </a:rPr>
              <a:t>‘Inspiring hearts and minds with Christ at the centre of all we say and do</a:t>
            </a:r>
            <a:r>
              <a:rPr lang="en-GB" i="1">
                <a:solidFill>
                  <a:schemeClr val="bg1"/>
                </a:solidFill>
              </a:rPr>
              <a:t>’</a:t>
            </a:r>
          </a:p>
        </p:txBody>
      </p:sp>
      <p:graphicFrame>
        <p:nvGraphicFramePr>
          <p:cNvPr id="5" name="Table 4">
            <a:extLst>
              <a:ext uri="{FF2B5EF4-FFF2-40B4-BE49-F238E27FC236}">
                <a16:creationId xmlns:a16="http://schemas.microsoft.com/office/drawing/2014/main" id="{0D54D8F6-D52A-7741-E522-CD2CA38B3F4F}"/>
              </a:ext>
            </a:extLst>
          </p:cNvPr>
          <p:cNvGraphicFramePr>
            <a:graphicFrameLocks noGrp="1"/>
          </p:cNvGraphicFramePr>
          <p:nvPr>
            <p:extLst>
              <p:ext uri="{D42A27DB-BD31-4B8C-83A1-F6EECF244321}">
                <p14:modId xmlns:p14="http://schemas.microsoft.com/office/powerpoint/2010/main" val="3138829514"/>
              </p:ext>
            </p:extLst>
          </p:nvPr>
        </p:nvGraphicFramePr>
        <p:xfrm>
          <a:off x="313944" y="1921875"/>
          <a:ext cx="11558016" cy="4120642"/>
        </p:xfrm>
        <a:graphic>
          <a:graphicData uri="http://schemas.openxmlformats.org/drawingml/2006/table">
            <a:tbl>
              <a:tblPr firstRow="1" firstCol="1" bandRow="1">
                <a:tableStyleId>{5940675A-B579-460E-94D1-54222C63F5DA}</a:tableStyleId>
              </a:tblPr>
              <a:tblGrid>
                <a:gridCol w="7255971">
                  <a:extLst>
                    <a:ext uri="{9D8B030D-6E8A-4147-A177-3AD203B41FA5}">
                      <a16:colId xmlns:a16="http://schemas.microsoft.com/office/drawing/2014/main" val="4037659745"/>
                    </a:ext>
                  </a:extLst>
                </a:gridCol>
                <a:gridCol w="4302045">
                  <a:extLst>
                    <a:ext uri="{9D8B030D-6E8A-4147-A177-3AD203B41FA5}">
                      <a16:colId xmlns:a16="http://schemas.microsoft.com/office/drawing/2014/main" val="2897184746"/>
                    </a:ext>
                  </a:extLst>
                </a:gridCol>
              </a:tblGrid>
              <a:tr h="0">
                <a:tc>
                  <a:txBody>
                    <a:bodyPr/>
                    <a:lstStyle/>
                    <a:p>
                      <a:pPr marL="342900" lvl="0" indent="-342900" fontAlgn="base">
                        <a:lnSpc>
                          <a:spcPct val="107000"/>
                        </a:lnSpc>
                        <a:spcAft>
                          <a:spcPts val="0"/>
                        </a:spcAft>
                        <a:buSzPts val="1000"/>
                        <a:buFont typeface="Arial" panose="020B0604020202020204" pitchFamily="34" charset="0"/>
                        <a:buChar char="•"/>
                        <a:tabLst>
                          <a:tab pos="457200" algn="l"/>
                        </a:tabLst>
                      </a:pPr>
                      <a:r>
                        <a:rPr lang="en-GB" sz="2000" dirty="0">
                          <a:solidFill>
                            <a:schemeClr val="bg1"/>
                          </a:solidFill>
                          <a:effectLst/>
                        </a:rPr>
                        <a:t>The course also enables students to access Level 3 qualifications relevant to the hospitality and catering sector, such as: WJEC Applied Certificate / Diploma in Food, Science and Nutrition; Level 3 Diploma in Hospitality and Tourism Management.  </a:t>
                      </a:r>
                    </a:p>
                    <a:p>
                      <a:pPr marL="342900" lvl="0" indent="-342900" fontAlgn="base">
                        <a:lnSpc>
                          <a:spcPct val="107000"/>
                        </a:lnSpc>
                        <a:spcAft>
                          <a:spcPts val="0"/>
                        </a:spcAft>
                        <a:buSzPts val="1000"/>
                        <a:buFont typeface="Arial" panose="020B0604020202020204" pitchFamily="34" charset="0"/>
                        <a:buChar char="•"/>
                        <a:tabLst>
                          <a:tab pos="457200" algn="l"/>
                        </a:tabLst>
                      </a:pPr>
                      <a:endParaRPr lang="en-GB" sz="2000" dirty="0">
                        <a:solidFill>
                          <a:schemeClr val="bg1"/>
                        </a:solidFill>
                        <a:effectLst/>
                      </a:endParaRPr>
                    </a:p>
                    <a:p>
                      <a:pPr marL="342900" lvl="0" indent="-342900" fontAlgn="base">
                        <a:lnSpc>
                          <a:spcPct val="107000"/>
                        </a:lnSpc>
                        <a:spcAft>
                          <a:spcPts val="0"/>
                        </a:spcAft>
                        <a:buSzPts val="1000"/>
                        <a:buFont typeface="Arial" panose="020B0604020202020204" pitchFamily="34" charset="0"/>
                        <a:buChar char="•"/>
                        <a:tabLst>
                          <a:tab pos="457200" algn="l"/>
                        </a:tabLst>
                      </a:pPr>
                      <a:r>
                        <a:rPr lang="en-GB" sz="2000" dirty="0">
                          <a:solidFill>
                            <a:schemeClr val="bg1"/>
                          </a:solidFill>
                          <a:effectLst/>
                        </a:rPr>
                        <a:t>Students will be able to access a wide range of exciting career opportunities including, Chef de </a:t>
                      </a:r>
                      <a:r>
                        <a:rPr lang="en-GB" sz="2000" dirty="0" err="1">
                          <a:solidFill>
                            <a:schemeClr val="bg1"/>
                          </a:solidFill>
                          <a:effectLst/>
                        </a:rPr>
                        <a:t>Partie</a:t>
                      </a:r>
                      <a:r>
                        <a:rPr lang="en-GB" sz="2000" dirty="0">
                          <a:solidFill>
                            <a:schemeClr val="bg1"/>
                          </a:solidFill>
                          <a:effectLst/>
                        </a:rPr>
                        <a:t>, Commis chef, Concierge, Executive chef, Front of House Manager,  Receptionist, Head waiter, Food Technologist</a:t>
                      </a:r>
                    </a:p>
                    <a:p>
                      <a:pPr marL="342900" lvl="0" indent="-342900" fontAlgn="base">
                        <a:lnSpc>
                          <a:spcPct val="107000"/>
                        </a:lnSpc>
                        <a:spcAft>
                          <a:spcPts val="0"/>
                        </a:spcAft>
                        <a:buSzPts val="1000"/>
                        <a:buFont typeface="Arial" panose="020B0604020202020204" pitchFamily="34" charset="0"/>
                        <a:buChar char="•"/>
                        <a:tabLst>
                          <a:tab pos="457200" algn="l"/>
                        </a:tabLst>
                      </a:pPr>
                      <a:endParaRPr lang="en-GB" sz="1600" dirty="0">
                        <a:solidFill>
                          <a:schemeClr val="bg1"/>
                        </a:solidFill>
                        <a:effectLst/>
                      </a:endParaRPr>
                    </a:p>
                    <a:p>
                      <a:pPr marL="342900" lvl="0" indent="-342900" fontAlgn="base">
                        <a:lnSpc>
                          <a:spcPct val="107000"/>
                        </a:lnSpc>
                        <a:spcAft>
                          <a:spcPts val="0"/>
                        </a:spcAft>
                        <a:buSzPts val="1000"/>
                        <a:buFont typeface="Arial" panose="020B0604020202020204" pitchFamily="34" charset="0"/>
                        <a:buChar char="•"/>
                        <a:tabLst>
                          <a:tab pos="457200" algn="l"/>
                        </a:tabLst>
                      </a:pPr>
                      <a:r>
                        <a:rPr lang="en-GB" sz="2000" dirty="0">
                          <a:solidFill>
                            <a:schemeClr val="bg1"/>
                          </a:solidFill>
                          <a:effectLst/>
                        </a:rPr>
                        <a:t>Read inspiring career journeys here: </a:t>
                      </a:r>
                      <a:r>
                        <a:rPr lang="en-GB" sz="2000" dirty="0">
                          <a:solidFill>
                            <a:schemeClr val="bg1"/>
                          </a:solidFill>
                          <a:effectLst/>
                          <a:hlinkClick r:id="rId6"/>
                        </a:rPr>
                        <a:t>www.foodafactoflife.org.uk/whole-school/careers</a:t>
                      </a:r>
                      <a:endParaRPr lang="en-GB" sz="2000" dirty="0">
                        <a:solidFill>
                          <a:schemeClr val="bg1"/>
                        </a:solidFill>
                        <a:effectLst/>
                      </a:endParaRPr>
                    </a:p>
                    <a:p>
                      <a:pPr marL="342900" lvl="0" indent="-342900" fontAlgn="base">
                        <a:lnSpc>
                          <a:spcPct val="107000"/>
                        </a:lnSpc>
                        <a:spcAft>
                          <a:spcPts val="0"/>
                        </a:spcAft>
                        <a:buSzPts val="1000"/>
                        <a:buFont typeface="Arial" panose="020B0604020202020204" pitchFamily="34" charset="0"/>
                        <a:buChar char="•"/>
                        <a:tabLst>
                          <a:tab pos="457200" algn="l"/>
                        </a:tabLst>
                      </a:pPr>
                      <a:endParaRPr lang="en-GB" sz="1800" dirty="0">
                        <a:solidFill>
                          <a:schemeClr val="bg1"/>
                        </a:solidFill>
                        <a:effectLst/>
                        <a:latin typeface="Arial" panose="020B0604020202020204" pitchFamily="34" charset="0"/>
                        <a:cs typeface="Arial" panose="020B0604020202020204" pitchFamily="34" charset="0"/>
                      </a:endParaRPr>
                    </a:p>
                  </a:txBody>
                  <a:tcPr marL="0" marR="0" marT="0" marB="0"/>
                </a:tc>
                <a:tc>
                  <a:txBody>
                    <a:bodyPr/>
                    <a:lstStyle/>
                    <a:p>
                      <a:pPr fontAlgn="base">
                        <a:lnSpc>
                          <a:spcPct val="107000"/>
                        </a:lnSpc>
                        <a:spcAft>
                          <a:spcPts val="0"/>
                        </a:spcAft>
                      </a:pPr>
                      <a:r>
                        <a:rPr lang="en-US" sz="2000" dirty="0">
                          <a:effectLst/>
                        </a:rPr>
                        <a:t>  </a:t>
                      </a:r>
                      <a:r>
                        <a:rPr lang="en-US" sz="2000" dirty="0">
                          <a:solidFill>
                            <a:schemeClr val="bg1"/>
                          </a:solidFill>
                          <a:effectLst/>
                        </a:rPr>
                        <a:t>Students will develop a range of  </a:t>
                      </a:r>
                    </a:p>
                    <a:p>
                      <a:pPr fontAlgn="base">
                        <a:lnSpc>
                          <a:spcPct val="107000"/>
                        </a:lnSpc>
                        <a:spcAft>
                          <a:spcPts val="0"/>
                        </a:spcAft>
                      </a:pPr>
                      <a:r>
                        <a:rPr lang="en-US" sz="2000" dirty="0">
                          <a:solidFill>
                            <a:schemeClr val="bg1"/>
                          </a:solidFill>
                          <a:effectLst/>
                        </a:rPr>
                        <a:t>  skills which are attractive to </a:t>
                      </a:r>
                    </a:p>
                    <a:p>
                      <a:pPr fontAlgn="base">
                        <a:lnSpc>
                          <a:spcPct val="107000"/>
                        </a:lnSpc>
                        <a:spcAft>
                          <a:spcPts val="0"/>
                        </a:spcAft>
                      </a:pPr>
                      <a:r>
                        <a:rPr lang="en-US" sz="2000" dirty="0">
                          <a:solidFill>
                            <a:schemeClr val="bg1"/>
                          </a:solidFill>
                          <a:effectLst/>
                        </a:rPr>
                        <a:t>  employers, colleges, and universities </a:t>
                      </a:r>
                    </a:p>
                    <a:p>
                      <a:pPr fontAlgn="base">
                        <a:lnSpc>
                          <a:spcPct val="107000"/>
                        </a:lnSpc>
                        <a:spcAft>
                          <a:spcPts val="0"/>
                        </a:spcAft>
                      </a:pPr>
                      <a:r>
                        <a:rPr lang="en-US" sz="2000" dirty="0">
                          <a:solidFill>
                            <a:schemeClr val="bg1"/>
                          </a:solidFill>
                          <a:effectLst/>
                        </a:rPr>
                        <a:t>  including: </a:t>
                      </a:r>
                      <a:r>
                        <a:rPr lang="en-GB" sz="2000" dirty="0">
                          <a:solidFill>
                            <a:schemeClr val="bg1"/>
                          </a:solidFill>
                          <a:effectLst/>
                        </a:rPr>
                        <a:t> </a:t>
                      </a:r>
                    </a:p>
                    <a:p>
                      <a:pPr marL="342900" lvl="0" indent="-342900" fontAlgn="base">
                        <a:lnSpc>
                          <a:spcPct val="107000"/>
                        </a:lnSpc>
                        <a:spcAft>
                          <a:spcPts val="0"/>
                        </a:spcAft>
                        <a:buSzPts val="1000"/>
                        <a:buFont typeface="Symbol" panose="05050102010706020507" pitchFamily="18" charset="2"/>
                        <a:buChar char=""/>
                        <a:tabLst>
                          <a:tab pos="457200" algn="l"/>
                        </a:tabLst>
                      </a:pPr>
                      <a:r>
                        <a:rPr lang="en-GB" sz="2000" dirty="0">
                          <a:solidFill>
                            <a:schemeClr val="bg1"/>
                          </a:solidFill>
                          <a:effectLst/>
                        </a:rPr>
                        <a:t>Communication </a:t>
                      </a:r>
                    </a:p>
                    <a:p>
                      <a:pPr marL="342900" lvl="0" indent="-342900" fontAlgn="base">
                        <a:lnSpc>
                          <a:spcPct val="107000"/>
                        </a:lnSpc>
                        <a:spcAft>
                          <a:spcPts val="0"/>
                        </a:spcAft>
                        <a:buSzPts val="1000"/>
                        <a:buFont typeface="Symbol" panose="05050102010706020507" pitchFamily="18" charset="2"/>
                        <a:buChar char=""/>
                        <a:tabLst>
                          <a:tab pos="457200" algn="l"/>
                        </a:tabLst>
                      </a:pPr>
                      <a:r>
                        <a:rPr lang="en-GB" sz="2000" dirty="0">
                          <a:solidFill>
                            <a:schemeClr val="bg1"/>
                          </a:solidFill>
                          <a:effectLst/>
                        </a:rPr>
                        <a:t>Confidence </a:t>
                      </a:r>
                    </a:p>
                    <a:p>
                      <a:pPr marL="342900" lvl="0" indent="-342900" fontAlgn="base">
                        <a:lnSpc>
                          <a:spcPct val="107000"/>
                        </a:lnSpc>
                        <a:spcAft>
                          <a:spcPts val="0"/>
                        </a:spcAft>
                        <a:buSzPts val="1000"/>
                        <a:buFont typeface="Symbol" panose="05050102010706020507" pitchFamily="18" charset="2"/>
                        <a:buChar char=""/>
                        <a:tabLst>
                          <a:tab pos="457200" algn="l"/>
                        </a:tabLst>
                      </a:pPr>
                      <a:r>
                        <a:rPr lang="en-GB" sz="2000" dirty="0">
                          <a:solidFill>
                            <a:schemeClr val="bg1"/>
                          </a:solidFill>
                          <a:effectLst/>
                        </a:rPr>
                        <a:t>Learning independently </a:t>
                      </a:r>
                    </a:p>
                    <a:p>
                      <a:pPr marL="342900" lvl="0" indent="-342900" fontAlgn="base">
                        <a:lnSpc>
                          <a:spcPct val="107000"/>
                        </a:lnSpc>
                        <a:spcAft>
                          <a:spcPts val="0"/>
                        </a:spcAft>
                        <a:buSzPts val="1000"/>
                        <a:buFont typeface="Symbol" panose="05050102010706020507" pitchFamily="18" charset="2"/>
                        <a:buChar char=""/>
                        <a:tabLst>
                          <a:tab pos="457200" algn="l"/>
                        </a:tabLst>
                      </a:pPr>
                      <a:r>
                        <a:rPr lang="en-GB" sz="2000" dirty="0">
                          <a:solidFill>
                            <a:schemeClr val="bg1"/>
                          </a:solidFill>
                          <a:effectLst/>
                        </a:rPr>
                        <a:t>Organisation </a:t>
                      </a:r>
                    </a:p>
                    <a:p>
                      <a:pPr marL="342900" lvl="0" indent="-342900" fontAlgn="base">
                        <a:lnSpc>
                          <a:spcPct val="107000"/>
                        </a:lnSpc>
                        <a:spcAft>
                          <a:spcPts val="0"/>
                        </a:spcAft>
                        <a:buSzPts val="1000"/>
                        <a:buFont typeface="Symbol" panose="05050102010706020507" pitchFamily="18" charset="2"/>
                        <a:buChar char=""/>
                        <a:tabLst>
                          <a:tab pos="457200" algn="l"/>
                        </a:tabLst>
                      </a:pPr>
                      <a:r>
                        <a:rPr lang="en-GB" sz="2000" dirty="0">
                          <a:solidFill>
                            <a:schemeClr val="bg1"/>
                          </a:solidFill>
                          <a:effectLst/>
                        </a:rPr>
                        <a:t>Problem solving </a:t>
                      </a:r>
                    </a:p>
                    <a:p>
                      <a:pPr marL="342900" lvl="0" indent="-342900" fontAlgn="base">
                        <a:lnSpc>
                          <a:spcPct val="107000"/>
                        </a:lnSpc>
                        <a:spcAft>
                          <a:spcPts val="0"/>
                        </a:spcAft>
                        <a:buSzPts val="1000"/>
                        <a:buFont typeface="Symbol" panose="05050102010706020507" pitchFamily="18" charset="2"/>
                        <a:buChar char=""/>
                        <a:tabLst>
                          <a:tab pos="457200" algn="l"/>
                        </a:tabLst>
                      </a:pPr>
                      <a:r>
                        <a:rPr lang="en-GB" sz="2000" dirty="0">
                          <a:solidFill>
                            <a:schemeClr val="bg1"/>
                          </a:solidFill>
                          <a:effectLst/>
                        </a:rPr>
                        <a:t>Research </a:t>
                      </a:r>
                    </a:p>
                    <a:p>
                      <a:pPr marL="342900" lvl="0" indent="-342900" fontAlgn="base">
                        <a:lnSpc>
                          <a:spcPct val="107000"/>
                        </a:lnSpc>
                        <a:spcAft>
                          <a:spcPts val="0"/>
                        </a:spcAft>
                        <a:buSzPts val="1000"/>
                        <a:buFont typeface="Symbol" panose="05050102010706020507" pitchFamily="18" charset="2"/>
                        <a:buChar char=""/>
                        <a:tabLst>
                          <a:tab pos="457200" algn="l"/>
                        </a:tabLst>
                      </a:pPr>
                      <a:r>
                        <a:rPr lang="en-GB" sz="2000" dirty="0">
                          <a:solidFill>
                            <a:schemeClr val="bg1"/>
                          </a:solidFill>
                          <a:effectLst/>
                        </a:rPr>
                        <a:t>Taking on responsibility </a:t>
                      </a:r>
                    </a:p>
                    <a:p>
                      <a:pPr marL="342900" lvl="0" indent="-342900" fontAlgn="base">
                        <a:lnSpc>
                          <a:spcPct val="107000"/>
                        </a:lnSpc>
                        <a:spcAft>
                          <a:spcPts val="0"/>
                        </a:spcAft>
                        <a:buSzPts val="1000"/>
                        <a:buFont typeface="Symbol" panose="05050102010706020507" pitchFamily="18" charset="2"/>
                        <a:buChar char=""/>
                        <a:tabLst>
                          <a:tab pos="457200" algn="l"/>
                        </a:tabLst>
                      </a:pPr>
                      <a:r>
                        <a:rPr lang="en-GB" sz="2000" dirty="0">
                          <a:solidFill>
                            <a:schemeClr val="bg1"/>
                          </a:solidFill>
                          <a:effectLst/>
                        </a:rPr>
                        <a:t>Time management. </a:t>
                      </a:r>
                      <a:endParaRPr lang="en-GB" sz="2000" dirty="0">
                        <a:solidFill>
                          <a:schemeClr val="bg1"/>
                        </a:solidFill>
                        <a:effectLst/>
                        <a:latin typeface="Arial" panose="020B0604020202020204" pitchFamily="34" charset="0"/>
                        <a:ea typeface="Calibri" panose="020F0502020204030204" pitchFamily="34" charset="0"/>
                        <a:cs typeface="Arial" panose="020B0604020202020204" pitchFamily="34" charset="0"/>
                      </a:endParaRPr>
                    </a:p>
                  </a:txBody>
                  <a:tcPr marL="0" marR="0" marT="0" marB="0"/>
                </a:tc>
                <a:extLst>
                  <a:ext uri="{0D108BD9-81ED-4DB2-BD59-A6C34878D82A}">
                    <a16:rowId xmlns:a16="http://schemas.microsoft.com/office/drawing/2014/main" val="707620942"/>
                  </a:ext>
                </a:extLst>
              </a:tr>
            </a:tbl>
          </a:graphicData>
        </a:graphic>
      </p:graphicFrame>
      <p:pic>
        <p:nvPicPr>
          <p:cNvPr id="7" name="Audio 6">
            <a:hlinkClick r:id="" action="ppaction://media"/>
            <a:extLst>
              <a:ext uri="{FF2B5EF4-FFF2-40B4-BE49-F238E27FC236}">
                <a16:creationId xmlns:a16="http://schemas.microsoft.com/office/drawing/2014/main" id="{1CF8FB82-42E8-CA8E-D0A4-E8668FCB06F6}"/>
              </a:ext>
            </a:extLst>
          </p:cNvPr>
          <p:cNvPicPr>
            <a:picLocks noChangeAspect="1"/>
          </p:cNvPicPr>
          <p:nvPr>
            <a:audioFile r:link="rId3"/>
            <p:extLst>
              <p:ext uri="{DAA4B4D4-6D71-4841-9C94-3DE7FCFB9230}">
                <p14:media xmlns:p14="http://schemas.microsoft.com/office/powerpoint/2010/main" r:embed="rId2"/>
              </p:ext>
            </p:extLst>
          </p:nvPr>
        </p:nvPicPr>
        <p:blipFill>
          <a:blip r:embed="rId7"/>
          <a:srcRect l="-203125" t="-203125" r="-203125" b="-203125"/>
          <a:stretch>
            <a:fillRect/>
          </a:stretch>
        </p:blipFill>
        <p:spPr>
          <a:xfrm>
            <a:off x="10052304" y="4718304"/>
            <a:ext cx="2057400" cy="2057400"/>
          </a:xfrm>
          <a:prstGeom prst="ellipse">
            <a:avLst/>
          </a:prstGeom>
        </p:spPr>
      </p:pic>
    </p:spTree>
    <p:custDataLst>
      <p:tags r:id="rId1"/>
    </p:custDataLst>
    <p:extLst>
      <p:ext uri="{BB962C8B-B14F-4D97-AF65-F5344CB8AC3E}">
        <p14:creationId xmlns:p14="http://schemas.microsoft.com/office/powerpoint/2010/main" val="3703225443"/>
      </p:ext>
    </p:extLst>
  </p:cSld>
  <p:clrMapOvr>
    <a:masterClrMapping/>
  </p:clrMapOvr>
  <mc:AlternateContent xmlns:mc="http://schemas.openxmlformats.org/markup-compatibility/2006" xmlns:p14="http://schemas.microsoft.com/office/powerpoint/2010/main">
    <mc:Choice Requires="p14">
      <p:transition spd="slow" p14:dur="2000" advTm="36598"/>
    </mc:Choice>
    <mc:Fallback xmlns="">
      <p:transition spd="slow" advTm="36598"/>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7"/>
                                        </p:tgtEl>
                                      </p:cBhvr>
                                    </p:cmd>
                                  </p:childTnLst>
                                </p:cTn>
                              </p:par>
                            </p:childTnLst>
                          </p:cTn>
                        </p:par>
                      </p:childTnLst>
                    </p:cTn>
                  </p:par>
                  <p:par>
                    <p:cTn id="7" fill="hold">
                      <p:stCondLst>
                        <p:cond delay="indefinite"/>
                      </p:stCondLst>
                      <p:childTnLst>
                        <p:par>
                          <p:cTn id="8" fill="hold">
                            <p:stCondLst>
                              <p:cond delay="0"/>
                            </p:stCondLst>
                            <p:childTnLst>
                              <p:par>
                                <p:cTn id="9" presetID="6" presetClass="entr" presetSubtype="16"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circle(in)">
                                      <p:cBhvr>
                                        <p:cTn id="11"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12" fill="hold" display="0">
                  <p:stCondLst>
                    <p:cond delay="indefinite"/>
                  </p:stCondLst>
                  <p:endCondLst>
                    <p:cond evt="onStopAudio" delay="0">
                      <p:tgtEl>
                        <p:sldTgt/>
                      </p:tgtEl>
                    </p:cond>
                  </p:endCondLst>
                </p:cTn>
                <p:tgtEl>
                  <p:spTgt spid="7"/>
                </p:tgtEl>
              </p:cMediaNode>
            </p:audio>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13CB50F-21F1-5A35-92A8-B4F32ED6965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7AA89C4-3115-900D-E4E0-7A2F8E713E56}"/>
              </a:ext>
            </a:extLst>
          </p:cNvPr>
          <p:cNvSpPr>
            <a:spLocks noGrp="1"/>
          </p:cNvSpPr>
          <p:nvPr>
            <p:ph type="title"/>
          </p:nvPr>
        </p:nvSpPr>
        <p:spPr>
          <a:xfrm>
            <a:off x="838200" y="365125"/>
            <a:ext cx="10515600" cy="997331"/>
          </a:xfrm>
          <a:ln w="38100">
            <a:solidFill>
              <a:schemeClr val="bg1"/>
            </a:solidFill>
          </a:ln>
        </p:spPr>
        <p:txBody>
          <a:bodyPr>
            <a:normAutofit/>
          </a:bodyPr>
          <a:lstStyle/>
          <a:p>
            <a:pPr algn="ctr"/>
            <a:r>
              <a:rPr lang="en-GB" sz="3600" dirty="0">
                <a:latin typeface="Arial" panose="020B0604020202020204" pitchFamily="34" charset="0"/>
                <a:cs typeface="Arial" panose="020B0604020202020204" pitchFamily="34" charset="0"/>
              </a:rPr>
              <a:t>Additional Information and Outcomes</a:t>
            </a:r>
          </a:p>
        </p:txBody>
      </p:sp>
      <p:sp>
        <p:nvSpPr>
          <p:cNvPr id="4" name="TextBox 3">
            <a:extLst>
              <a:ext uri="{FF2B5EF4-FFF2-40B4-BE49-F238E27FC236}">
                <a16:creationId xmlns:a16="http://schemas.microsoft.com/office/drawing/2014/main" id="{79775349-3356-E49E-7471-2D97CBE0956E}"/>
              </a:ext>
            </a:extLst>
          </p:cNvPr>
          <p:cNvSpPr txBox="1"/>
          <p:nvPr/>
        </p:nvSpPr>
        <p:spPr>
          <a:xfrm>
            <a:off x="2108076" y="6463192"/>
            <a:ext cx="8167458" cy="369332"/>
          </a:xfrm>
          <a:prstGeom prst="rect">
            <a:avLst/>
          </a:prstGeom>
          <a:noFill/>
          <a:ln w="38100">
            <a:solidFill>
              <a:schemeClr val="bg1"/>
            </a:solidFill>
          </a:ln>
        </p:spPr>
        <p:txBody>
          <a:bodyPr wrap="square" rtlCol="0">
            <a:spAutoFit/>
          </a:bodyPr>
          <a:lstStyle/>
          <a:p>
            <a:r>
              <a:rPr lang="en-GB" b="1" i="1">
                <a:solidFill>
                  <a:schemeClr val="bg1"/>
                </a:solidFill>
                <a:latin typeface="Arial" panose="020B0604020202020204" pitchFamily="34" charset="0"/>
                <a:cs typeface="Arial" panose="020B0604020202020204" pitchFamily="34" charset="0"/>
              </a:rPr>
              <a:t>‘Inspiring hearts and minds with Christ at the centre of all we say and do</a:t>
            </a:r>
            <a:r>
              <a:rPr lang="en-GB" i="1">
                <a:solidFill>
                  <a:schemeClr val="bg1"/>
                </a:solidFill>
              </a:rPr>
              <a:t>’</a:t>
            </a:r>
          </a:p>
        </p:txBody>
      </p:sp>
      <p:sp>
        <p:nvSpPr>
          <p:cNvPr id="6" name="TextBox 5">
            <a:extLst>
              <a:ext uri="{FF2B5EF4-FFF2-40B4-BE49-F238E27FC236}">
                <a16:creationId xmlns:a16="http://schemas.microsoft.com/office/drawing/2014/main" id="{65E2EABE-7AEC-15F3-8453-AB9A5845E418}"/>
              </a:ext>
            </a:extLst>
          </p:cNvPr>
          <p:cNvSpPr txBox="1"/>
          <p:nvPr/>
        </p:nvSpPr>
        <p:spPr>
          <a:xfrm>
            <a:off x="623762" y="1716906"/>
            <a:ext cx="11136085" cy="1015663"/>
          </a:xfrm>
          <a:prstGeom prst="rect">
            <a:avLst/>
          </a:prstGeom>
          <a:noFill/>
        </p:spPr>
        <p:txBody>
          <a:bodyPr wrap="square">
            <a:spAutoFit/>
          </a:bodyPr>
          <a:lstStyle/>
          <a:p>
            <a:pPr marL="285750" indent="-285750">
              <a:buFont typeface="Arial" panose="020B0604020202020204" pitchFamily="34" charset="0"/>
              <a:buChar char="•"/>
            </a:pPr>
            <a:r>
              <a:rPr lang="en-GB" sz="2000" b="1" dirty="0">
                <a:solidFill>
                  <a:schemeClr val="bg1"/>
                </a:solidFill>
                <a:latin typeface="Arial" panose="020B0604020202020204" pitchFamily="34" charset="0"/>
                <a:cs typeface="Arial" panose="020B0604020202020204" pitchFamily="34" charset="0"/>
              </a:rPr>
              <a:t>The course is a technical award – designed to equip students with practical, transferable skills and core  knowledge they need to progress to further general or vocational studies , including level 3 qualifications, employment or apprenticeships</a:t>
            </a:r>
            <a:endParaRPr lang="en-GB" sz="2000" dirty="0">
              <a:solidFill>
                <a:schemeClr val="bg1"/>
              </a:solidFill>
            </a:endParaRPr>
          </a:p>
        </p:txBody>
      </p:sp>
      <p:sp>
        <p:nvSpPr>
          <p:cNvPr id="8" name="TextBox 7">
            <a:extLst>
              <a:ext uri="{FF2B5EF4-FFF2-40B4-BE49-F238E27FC236}">
                <a16:creationId xmlns:a16="http://schemas.microsoft.com/office/drawing/2014/main" id="{DB54170C-F63F-B756-43D1-DB350843B5BF}"/>
              </a:ext>
            </a:extLst>
          </p:cNvPr>
          <p:cNvSpPr txBox="1"/>
          <p:nvPr/>
        </p:nvSpPr>
        <p:spPr>
          <a:xfrm>
            <a:off x="534991" y="3109769"/>
            <a:ext cx="10809514" cy="1015663"/>
          </a:xfrm>
          <a:prstGeom prst="rect">
            <a:avLst/>
          </a:prstGeom>
          <a:noFill/>
        </p:spPr>
        <p:txBody>
          <a:bodyPr wrap="square">
            <a:spAutoFit/>
          </a:bodyPr>
          <a:lstStyle/>
          <a:p>
            <a:pPr marL="285750" indent="-285750">
              <a:buFont typeface="Arial" panose="020B0604020202020204" pitchFamily="34" charset="0"/>
              <a:buChar char="•"/>
            </a:pPr>
            <a:r>
              <a:rPr lang="en-GB" sz="2000" b="1" dirty="0">
                <a:solidFill>
                  <a:schemeClr val="bg1"/>
                </a:solidFill>
                <a:latin typeface="Arial" panose="020B0604020202020204" pitchFamily="34" charset="0"/>
                <a:cs typeface="Arial" panose="020B0604020202020204" pitchFamily="34" charset="0"/>
              </a:rPr>
              <a:t>Students will need to bring in ingredients on a weekly to fortnightly basis when making products as Hospitality and Catering is a practical subject however practical work will be supported by written work</a:t>
            </a:r>
            <a:r>
              <a:rPr lang="en-GB" sz="2000" dirty="0">
                <a:solidFill>
                  <a:schemeClr val="bg1"/>
                </a:solidFill>
                <a:latin typeface="Arial" panose="020B0604020202020204" pitchFamily="34" charset="0"/>
                <a:cs typeface="Arial" panose="020B0604020202020204" pitchFamily="34" charset="0"/>
              </a:rPr>
              <a:t>. </a:t>
            </a:r>
          </a:p>
        </p:txBody>
      </p:sp>
      <p:sp>
        <p:nvSpPr>
          <p:cNvPr id="12" name="TextBox 11">
            <a:extLst>
              <a:ext uri="{FF2B5EF4-FFF2-40B4-BE49-F238E27FC236}">
                <a16:creationId xmlns:a16="http://schemas.microsoft.com/office/drawing/2014/main" id="{46B10462-433E-61A8-1517-7A23F402E6D1}"/>
              </a:ext>
            </a:extLst>
          </p:cNvPr>
          <p:cNvSpPr txBox="1"/>
          <p:nvPr/>
        </p:nvSpPr>
        <p:spPr>
          <a:xfrm>
            <a:off x="608470" y="4502632"/>
            <a:ext cx="10662556" cy="1015663"/>
          </a:xfrm>
          <a:prstGeom prst="rect">
            <a:avLst/>
          </a:prstGeom>
          <a:noFill/>
        </p:spPr>
        <p:txBody>
          <a:bodyPr wrap="square">
            <a:spAutoFit/>
          </a:bodyPr>
          <a:lstStyle/>
          <a:p>
            <a:pPr marL="342900" indent="-342900">
              <a:buFont typeface="Arial" panose="020B0604020202020204" pitchFamily="34" charset="0"/>
              <a:buChar char="•"/>
            </a:pPr>
            <a:r>
              <a:rPr lang="en-GB" sz="2000" b="1" dirty="0">
                <a:solidFill>
                  <a:schemeClr val="bg1"/>
                </a:solidFill>
                <a:latin typeface="Arial" panose="020B0604020202020204" pitchFamily="34" charset="0"/>
                <a:cs typeface="Arial" panose="020B0604020202020204" pitchFamily="34" charset="0"/>
              </a:rPr>
              <a:t>Students will need to complete written  independent learning tasks which include research on specific topics such job roles within the industry; legislation governing the industry etc</a:t>
            </a:r>
          </a:p>
        </p:txBody>
      </p:sp>
      <p:pic>
        <p:nvPicPr>
          <p:cNvPr id="7" name="Audio 6">
            <a:hlinkClick r:id="" action="ppaction://media"/>
            <a:extLst>
              <a:ext uri="{FF2B5EF4-FFF2-40B4-BE49-F238E27FC236}">
                <a16:creationId xmlns:a16="http://schemas.microsoft.com/office/drawing/2014/main" id="{E0721F71-EAD0-72E7-BCB7-C67A31E764BF}"/>
              </a:ext>
            </a:extLst>
          </p:cNvPr>
          <p:cNvPicPr>
            <a:picLocks noChangeAspect="1"/>
          </p:cNvPicPr>
          <p:nvPr>
            <a:audioFile r:link="rId2"/>
            <p:extLst>
              <p:ext uri="{DAA4B4D4-6D71-4841-9C94-3DE7FCFB9230}">
                <p14:media xmlns:p14="http://schemas.microsoft.com/office/powerpoint/2010/main" r:embed="rId1"/>
              </p:ext>
            </p:extLst>
          </p:nvPr>
        </p:nvPicPr>
        <p:blipFill>
          <a:blip r:embed="rId5"/>
          <a:srcRect l="-203125" t="-203125" r="-203125" b="-203125"/>
          <a:stretch>
            <a:fillRect/>
          </a:stretch>
        </p:blipFill>
        <p:spPr>
          <a:xfrm>
            <a:off x="10052304" y="4718304"/>
            <a:ext cx="2057400" cy="2057400"/>
          </a:xfrm>
          <a:prstGeom prst="ellipse">
            <a:avLst/>
          </a:prstGeom>
        </p:spPr>
      </p:pic>
    </p:spTree>
    <p:extLst>
      <p:ext uri="{BB962C8B-B14F-4D97-AF65-F5344CB8AC3E}">
        <p14:creationId xmlns:p14="http://schemas.microsoft.com/office/powerpoint/2010/main" val="292969964"/>
      </p:ext>
    </p:extLst>
  </p:cSld>
  <p:clrMapOvr>
    <a:masterClrMapping/>
  </p:clrMapOvr>
  <mc:AlternateContent xmlns:mc="http://schemas.openxmlformats.org/markup-compatibility/2006" xmlns:p14="http://schemas.microsoft.com/office/powerpoint/2010/main">
    <mc:Choice Requires="p14">
      <p:transition spd="slow" p14:dur="2000" advTm="24300"/>
    </mc:Choice>
    <mc:Fallback xmlns="">
      <p:transition spd="slow" advTm="243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7"/>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7"/>
                </p:tgtEl>
              </p:cMediaNode>
            </p:audio>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B9FAFD8-84D8-034D-E6D5-C8174C8F5DC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F09C513-EAB2-7B7F-B8AD-3CD30ED99EF2}"/>
              </a:ext>
            </a:extLst>
          </p:cNvPr>
          <p:cNvSpPr>
            <a:spLocks noGrp="1"/>
          </p:cNvSpPr>
          <p:nvPr>
            <p:ph type="title"/>
          </p:nvPr>
        </p:nvSpPr>
        <p:spPr>
          <a:xfrm>
            <a:off x="838200" y="365125"/>
            <a:ext cx="10515600" cy="1033907"/>
          </a:xfrm>
          <a:ln w="38100">
            <a:solidFill>
              <a:schemeClr val="bg1"/>
            </a:solidFill>
          </a:ln>
        </p:spPr>
        <p:txBody>
          <a:bodyPr>
            <a:normAutofit/>
          </a:bodyPr>
          <a:lstStyle/>
          <a:p>
            <a:pPr algn="ctr"/>
            <a:r>
              <a:rPr lang="en-GB" sz="3600" dirty="0">
                <a:latin typeface="Arial" panose="020B0604020202020204" pitchFamily="34" charset="0"/>
                <a:cs typeface="Arial" panose="020B0604020202020204" pitchFamily="34" charset="0"/>
              </a:rPr>
              <a:t>Frequently Asked Questions</a:t>
            </a:r>
          </a:p>
        </p:txBody>
      </p:sp>
      <p:sp>
        <p:nvSpPr>
          <p:cNvPr id="3" name="Content Placeholder 2">
            <a:extLst>
              <a:ext uri="{FF2B5EF4-FFF2-40B4-BE49-F238E27FC236}">
                <a16:creationId xmlns:a16="http://schemas.microsoft.com/office/drawing/2014/main" id="{93E0B2D7-7F56-BCC7-A81A-112726B7E173}"/>
              </a:ext>
            </a:extLst>
          </p:cNvPr>
          <p:cNvSpPr>
            <a:spLocks noGrp="1"/>
          </p:cNvSpPr>
          <p:nvPr>
            <p:ph idx="1"/>
          </p:nvPr>
        </p:nvSpPr>
        <p:spPr>
          <a:xfrm>
            <a:off x="320040" y="1840152"/>
            <a:ext cx="11558016" cy="4316807"/>
          </a:xfrm>
          <a:ln>
            <a:solidFill>
              <a:schemeClr val="bg1"/>
            </a:solidFill>
          </a:ln>
        </p:spPr>
        <p:txBody>
          <a:bodyPr vert="horz" lIns="91440" tIns="45720" rIns="91440" bIns="45720" rtlCol="0" anchor="t">
            <a:normAutofit/>
          </a:bodyPr>
          <a:lstStyle/>
          <a:p>
            <a:pPr marL="0" indent="0" algn="ctr">
              <a:buNone/>
            </a:pPr>
            <a:endParaRPr lang="en-GB" dirty="0">
              <a:latin typeface="Arial" panose="020B0604020202020204" pitchFamily="34" charset="0"/>
              <a:cs typeface="Arial" panose="020B0604020202020204" pitchFamily="34" charset="0"/>
            </a:endParaRPr>
          </a:p>
          <a:p>
            <a:pPr marL="0" indent="0" algn="ctr">
              <a:buNone/>
            </a:pPr>
            <a:endParaRPr lang="en-GB" dirty="0">
              <a:latin typeface="Arial" panose="020B0604020202020204" pitchFamily="34" charset="0"/>
              <a:cs typeface="Arial" panose="020B0604020202020204" pitchFamily="34" charset="0"/>
            </a:endParaRPr>
          </a:p>
        </p:txBody>
      </p:sp>
      <p:sp>
        <p:nvSpPr>
          <p:cNvPr id="4" name="TextBox 3">
            <a:extLst>
              <a:ext uri="{FF2B5EF4-FFF2-40B4-BE49-F238E27FC236}">
                <a16:creationId xmlns:a16="http://schemas.microsoft.com/office/drawing/2014/main" id="{31EE200A-F034-6960-18DB-EB1E317CEFE4}"/>
              </a:ext>
            </a:extLst>
          </p:cNvPr>
          <p:cNvSpPr txBox="1"/>
          <p:nvPr/>
        </p:nvSpPr>
        <p:spPr>
          <a:xfrm>
            <a:off x="2108076" y="6463192"/>
            <a:ext cx="8167458" cy="369332"/>
          </a:xfrm>
          <a:prstGeom prst="rect">
            <a:avLst/>
          </a:prstGeom>
          <a:noFill/>
          <a:ln w="38100">
            <a:solidFill>
              <a:schemeClr val="bg1"/>
            </a:solidFill>
          </a:ln>
        </p:spPr>
        <p:txBody>
          <a:bodyPr wrap="square" rtlCol="0">
            <a:spAutoFit/>
          </a:bodyPr>
          <a:lstStyle/>
          <a:p>
            <a:r>
              <a:rPr lang="en-GB" b="1" i="1">
                <a:solidFill>
                  <a:schemeClr val="bg1"/>
                </a:solidFill>
                <a:latin typeface="Arial" panose="020B0604020202020204" pitchFamily="34" charset="0"/>
                <a:cs typeface="Arial" panose="020B0604020202020204" pitchFamily="34" charset="0"/>
              </a:rPr>
              <a:t>‘Inspiring hearts and minds with Christ at the centre of all we say and do</a:t>
            </a:r>
            <a:r>
              <a:rPr lang="en-GB" i="1">
                <a:solidFill>
                  <a:schemeClr val="bg1"/>
                </a:solidFill>
              </a:rPr>
              <a:t>’</a:t>
            </a:r>
          </a:p>
        </p:txBody>
      </p:sp>
      <p:sp>
        <p:nvSpPr>
          <p:cNvPr id="5" name="TextBox 4">
            <a:extLst>
              <a:ext uri="{FF2B5EF4-FFF2-40B4-BE49-F238E27FC236}">
                <a16:creationId xmlns:a16="http://schemas.microsoft.com/office/drawing/2014/main" id="{283752A4-8564-5B95-64A5-A2299A2F290C}"/>
              </a:ext>
            </a:extLst>
          </p:cNvPr>
          <p:cNvSpPr txBox="1"/>
          <p:nvPr/>
        </p:nvSpPr>
        <p:spPr>
          <a:xfrm>
            <a:off x="6972300" y="1908768"/>
            <a:ext cx="4738073" cy="3785652"/>
          </a:xfrm>
          <a:prstGeom prst="rect">
            <a:avLst/>
          </a:prstGeom>
          <a:noFill/>
        </p:spPr>
        <p:txBody>
          <a:bodyPr wrap="square" rtlCol="0">
            <a:spAutoFit/>
          </a:bodyPr>
          <a:lstStyle/>
          <a:p>
            <a:r>
              <a:rPr lang="en-GB" sz="2000" b="1" dirty="0">
                <a:solidFill>
                  <a:schemeClr val="bg1"/>
                </a:solidFill>
                <a:latin typeface="Arial" panose="020B0604020202020204" pitchFamily="34" charset="0"/>
                <a:cs typeface="Arial" panose="020B0604020202020204" pitchFamily="34" charset="0"/>
              </a:rPr>
              <a:t>2. What do I need to do in order to be successful in this course? </a:t>
            </a:r>
          </a:p>
          <a:p>
            <a:endParaRPr lang="en-GB" sz="2000" b="1" dirty="0">
              <a:solidFill>
                <a:schemeClr val="bg1"/>
              </a:solidFill>
              <a:latin typeface="Arial" panose="020B0604020202020204" pitchFamily="34" charset="0"/>
              <a:cs typeface="Arial" panose="020B0604020202020204" pitchFamily="34" charset="0"/>
            </a:endParaRPr>
          </a:p>
          <a:p>
            <a:endParaRPr lang="en-GB" sz="2000" b="1" dirty="0">
              <a:solidFill>
                <a:schemeClr val="bg1"/>
              </a:solidFill>
              <a:latin typeface="Arial" panose="020B0604020202020204" pitchFamily="34" charset="0"/>
              <a:cs typeface="Arial" panose="020B0604020202020204" pitchFamily="34" charset="0"/>
            </a:endParaRPr>
          </a:p>
          <a:p>
            <a:r>
              <a:rPr lang="en-GB" sz="2000" b="1" dirty="0">
                <a:solidFill>
                  <a:schemeClr val="bg1"/>
                </a:solidFill>
                <a:latin typeface="Arial" panose="020B0604020202020204" pitchFamily="34" charset="0"/>
                <a:cs typeface="Arial" panose="020B0604020202020204" pitchFamily="34" charset="0"/>
              </a:rPr>
              <a:t>Answer: </a:t>
            </a:r>
          </a:p>
          <a:p>
            <a:pPr marL="342900" indent="-342900">
              <a:buFont typeface="Arial" panose="020B0604020202020204" pitchFamily="34" charset="0"/>
              <a:buChar char="•"/>
            </a:pPr>
            <a:r>
              <a:rPr lang="en-GB" sz="2000" dirty="0">
                <a:solidFill>
                  <a:schemeClr val="bg1"/>
                </a:solidFill>
                <a:latin typeface="Arial" panose="020B0604020202020204" pitchFamily="34" charset="0"/>
                <a:cs typeface="Arial" panose="020B0604020202020204" pitchFamily="34" charset="0"/>
              </a:rPr>
              <a:t>Cook for your family regularly - try new recipes, </a:t>
            </a:r>
          </a:p>
          <a:p>
            <a:pPr marL="342900" indent="-342900">
              <a:buFont typeface="Arial" panose="020B0604020202020204" pitchFamily="34" charset="0"/>
              <a:buChar char="•"/>
            </a:pPr>
            <a:r>
              <a:rPr lang="en-GB" sz="2000" dirty="0">
                <a:solidFill>
                  <a:schemeClr val="bg1"/>
                </a:solidFill>
                <a:latin typeface="Arial" panose="020B0604020202020204" pitchFamily="34" charset="0"/>
                <a:cs typeface="Arial" panose="020B0604020202020204" pitchFamily="34" charset="0"/>
              </a:rPr>
              <a:t>complete homework task, </a:t>
            </a:r>
          </a:p>
          <a:p>
            <a:pPr marL="342900" indent="-342900">
              <a:buFont typeface="Arial" panose="020B0604020202020204" pitchFamily="34" charset="0"/>
              <a:buChar char="•"/>
            </a:pPr>
            <a:r>
              <a:rPr lang="en-GB" sz="2000" dirty="0">
                <a:solidFill>
                  <a:schemeClr val="bg1"/>
                </a:solidFill>
                <a:latin typeface="Arial" panose="020B0604020202020204" pitchFamily="34" charset="0"/>
                <a:cs typeface="Arial" panose="020B0604020202020204" pitchFamily="34" charset="0"/>
              </a:rPr>
              <a:t>be creative in adapting and presenting dishes, </a:t>
            </a:r>
          </a:p>
          <a:p>
            <a:pPr marL="342900" indent="-342900">
              <a:buFont typeface="Arial" panose="020B0604020202020204" pitchFamily="34" charset="0"/>
              <a:buChar char="•"/>
            </a:pPr>
            <a:r>
              <a:rPr lang="en-GB" sz="2000" dirty="0">
                <a:solidFill>
                  <a:schemeClr val="bg1"/>
                </a:solidFill>
                <a:latin typeface="Arial" panose="020B0604020202020204" pitchFamily="34" charset="0"/>
                <a:cs typeface="Arial" panose="020B0604020202020204" pitchFamily="34" charset="0"/>
              </a:rPr>
              <a:t>use past papers provided to support you with revision.</a:t>
            </a:r>
          </a:p>
        </p:txBody>
      </p:sp>
      <p:sp>
        <p:nvSpPr>
          <p:cNvPr id="6" name="TextBox 5">
            <a:extLst>
              <a:ext uri="{FF2B5EF4-FFF2-40B4-BE49-F238E27FC236}">
                <a16:creationId xmlns:a16="http://schemas.microsoft.com/office/drawing/2014/main" id="{7F4A592A-E65D-8FA4-AB60-B23EF450D96A}"/>
              </a:ext>
            </a:extLst>
          </p:cNvPr>
          <p:cNvSpPr txBox="1"/>
          <p:nvPr/>
        </p:nvSpPr>
        <p:spPr>
          <a:xfrm>
            <a:off x="313944" y="1908768"/>
            <a:ext cx="5295119" cy="707886"/>
          </a:xfrm>
          <a:prstGeom prst="rect">
            <a:avLst/>
          </a:prstGeom>
          <a:noFill/>
        </p:spPr>
        <p:txBody>
          <a:bodyPr wrap="square" rtlCol="0">
            <a:spAutoFit/>
          </a:bodyPr>
          <a:lstStyle/>
          <a:p>
            <a:pPr marL="457200" indent="-457200">
              <a:buAutoNum type="arabicPeriod"/>
            </a:pPr>
            <a:r>
              <a:rPr lang="en-GB" sz="2000" b="1" dirty="0">
                <a:solidFill>
                  <a:schemeClr val="bg1"/>
                </a:solidFill>
                <a:latin typeface="Arial" panose="020B0604020202020204" pitchFamily="34" charset="0"/>
                <a:cs typeface="Arial" panose="020B0604020202020204" pitchFamily="34" charset="0"/>
              </a:rPr>
              <a:t>What is the Grade Equivalent for</a:t>
            </a:r>
          </a:p>
          <a:p>
            <a:r>
              <a:rPr lang="en-GB" sz="2000" b="1" dirty="0">
                <a:solidFill>
                  <a:schemeClr val="bg1"/>
                </a:solidFill>
                <a:latin typeface="Arial" panose="020B0604020202020204" pitchFamily="34" charset="0"/>
                <a:cs typeface="Arial" panose="020B0604020202020204" pitchFamily="34" charset="0"/>
              </a:rPr>
              <a:t>      this course to GCSE grades?  </a:t>
            </a:r>
          </a:p>
        </p:txBody>
      </p:sp>
      <p:pic>
        <p:nvPicPr>
          <p:cNvPr id="9" name="Picture 8">
            <a:extLst>
              <a:ext uri="{FF2B5EF4-FFF2-40B4-BE49-F238E27FC236}">
                <a16:creationId xmlns:a16="http://schemas.microsoft.com/office/drawing/2014/main" id="{1BF66914-C430-6724-BD87-236DC38FE70D}"/>
              </a:ext>
            </a:extLst>
          </p:cNvPr>
          <p:cNvPicPr>
            <a:picLocks noChangeAspect="1"/>
          </p:cNvPicPr>
          <p:nvPr/>
        </p:nvPicPr>
        <p:blipFill>
          <a:blip r:embed="rId5"/>
          <a:srcRect t="20847"/>
          <a:stretch>
            <a:fillRect/>
          </a:stretch>
        </p:blipFill>
        <p:spPr>
          <a:xfrm>
            <a:off x="481627" y="2616654"/>
            <a:ext cx="6168219" cy="3322875"/>
          </a:xfrm>
          <a:prstGeom prst="rect">
            <a:avLst/>
          </a:prstGeom>
        </p:spPr>
      </p:pic>
      <p:sp>
        <p:nvSpPr>
          <p:cNvPr id="11" name="TextBox 10">
            <a:extLst>
              <a:ext uri="{FF2B5EF4-FFF2-40B4-BE49-F238E27FC236}">
                <a16:creationId xmlns:a16="http://schemas.microsoft.com/office/drawing/2014/main" id="{92868077-02CE-7B54-22FE-62430E958DE9}"/>
              </a:ext>
            </a:extLst>
          </p:cNvPr>
          <p:cNvSpPr txBox="1"/>
          <p:nvPr/>
        </p:nvSpPr>
        <p:spPr>
          <a:xfrm>
            <a:off x="852250" y="5917798"/>
            <a:ext cx="5243750" cy="307777"/>
          </a:xfrm>
          <a:prstGeom prst="rect">
            <a:avLst/>
          </a:prstGeom>
          <a:noFill/>
        </p:spPr>
        <p:txBody>
          <a:bodyPr wrap="square">
            <a:spAutoFit/>
          </a:bodyPr>
          <a:lstStyle/>
          <a:p>
            <a:r>
              <a:rPr lang="en-GB" sz="1400" dirty="0">
                <a:solidFill>
                  <a:schemeClr val="bg1"/>
                </a:solidFill>
              </a:rPr>
              <a:t>Source: https://www.wjec.co.uk/media/otihbofx/hc-faqs.pdf</a:t>
            </a:r>
          </a:p>
        </p:txBody>
      </p:sp>
      <p:pic>
        <p:nvPicPr>
          <p:cNvPr id="10" name="Audio 9">
            <a:hlinkClick r:id="" action="ppaction://media"/>
            <a:extLst>
              <a:ext uri="{FF2B5EF4-FFF2-40B4-BE49-F238E27FC236}">
                <a16:creationId xmlns:a16="http://schemas.microsoft.com/office/drawing/2014/main" id="{573C7B02-B97B-3E00-8E50-6EB62BF0DADB}"/>
              </a:ext>
            </a:extLst>
          </p:cNvPr>
          <p:cNvPicPr>
            <a:picLocks noChangeAspect="1"/>
          </p:cNvPicPr>
          <p:nvPr>
            <a:audioFile r:link="rId2"/>
            <p:extLst>
              <p:ext uri="{DAA4B4D4-6D71-4841-9C94-3DE7FCFB9230}">
                <p14:media xmlns:p14="http://schemas.microsoft.com/office/powerpoint/2010/main" r:embed="rId1"/>
              </p:ext>
            </p:extLst>
          </p:nvPr>
        </p:nvPicPr>
        <p:blipFill>
          <a:blip r:embed="rId6"/>
          <a:srcRect l="-203125" t="-203125" r="-203125" b="-203125"/>
          <a:stretch>
            <a:fillRect/>
          </a:stretch>
        </p:blipFill>
        <p:spPr>
          <a:xfrm>
            <a:off x="10052304" y="4718304"/>
            <a:ext cx="2057400" cy="2057400"/>
          </a:xfrm>
          <a:prstGeom prst="ellipse">
            <a:avLst/>
          </a:prstGeom>
        </p:spPr>
      </p:pic>
    </p:spTree>
    <p:extLst>
      <p:ext uri="{BB962C8B-B14F-4D97-AF65-F5344CB8AC3E}">
        <p14:creationId xmlns:p14="http://schemas.microsoft.com/office/powerpoint/2010/main" val="333092895"/>
      </p:ext>
    </p:extLst>
  </p:cSld>
  <p:clrMapOvr>
    <a:masterClrMapping/>
  </p:clrMapOvr>
  <mc:AlternateContent xmlns:mc="http://schemas.openxmlformats.org/markup-compatibility/2006" xmlns:p14="http://schemas.microsoft.com/office/powerpoint/2010/main">
    <mc:Choice Requires="p14">
      <p:transition spd="slow" p14:dur="2000" advTm="46229"/>
    </mc:Choice>
    <mc:Fallback xmlns="">
      <p:transition spd="slow" advTm="46229"/>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10"/>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10"/>
                </p:tgtEl>
              </p:cMediaNode>
            </p:audio>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TIMING" val="|27.3"/>
</p:tagLst>
</file>

<file path=ppt/tags/tag2.xml><?xml version="1.0" encoding="utf-8"?>
<p:tagLst xmlns:a="http://schemas.openxmlformats.org/drawingml/2006/main" xmlns:r="http://schemas.openxmlformats.org/officeDocument/2006/relationships" xmlns:p="http://schemas.openxmlformats.org/presentationml/2006/main">
  <p:tag name="TIMING" val="|3.7"/>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Year xmlns="e8a53ddf-688e-4772-906e-8e773fbc50f1" xsi:nil="true"/>
    <Lesson xmlns="e8a53ddf-688e-4772-906e-8e773fbc50f1" xsi:nil="true"/>
    <CustomTags xmlns="e8a53ddf-688e-4772-906e-8e773fbc50f1" xsi:nil="true"/>
    <KS xmlns="e8a53ddf-688e-4772-906e-8e773fbc50f1" xsi:nil="true"/>
    <m7d99c2bc7e54546898d75369951989b xmlns="e8a53ddf-688e-4772-906e-8e773fbc50f1">
      <Terms xmlns="http://schemas.microsoft.com/office/infopath/2007/PartnerControls"/>
    </m7d99c2bc7e54546898d75369951989b>
    <CurriculumSubject xmlns="e8a53ddf-688e-4772-906e-8e773fbc50f1">Staff</CurriculumSubject>
    <c2de43a4609240278ae4a68ac4cf3f9e xmlns="e8a53ddf-688e-4772-906e-8e773fbc50f1">
      <Terms xmlns="http://schemas.microsoft.com/office/infopath/2007/PartnerControls"/>
    </c2de43a4609240278ae4a68ac4cf3f9e>
    <TaxCatchAll xmlns="e8a53ddf-688e-4772-906e-8e773fbc50f1" xsi:nil="true"/>
    <f908b412cb9b47c8b4611620c63c67b6 xmlns="e8a53ddf-688e-4772-906e-8e773fbc50f1">
      <Terms xmlns="http://schemas.microsoft.com/office/infopath/2007/PartnerControls"/>
    </f908b412cb9b47c8b4611620c63c67b6>
    <ge0bb8af36ee4c1b86ae837e1ac45bea xmlns="e8a53ddf-688e-4772-906e-8e773fbc50f1">
      <Terms xmlns="http://schemas.microsoft.com/office/infopath/2007/PartnerControls"/>
    </ge0bb8af36ee4c1b86ae837e1ac45bea>
    <PersonalIdentificationData xmlns="e8a53ddf-688e-4772-906e-8e773fbc50f1" xsi:nil="true"/>
    <lcf76f155ced4ddcb4097134ff3c332f xmlns="85b6cea0-83f0-42c6-9c4f-7c7da97c36bf">
      <Terms xmlns="http://schemas.microsoft.com/office/infopath/2007/PartnerControls"/>
    </lcf76f155ced4ddcb4097134ff3c332f>
    <m886e2b4bfb94daca9fe45812b30eb2c xmlns="e8a53ddf-688e-4772-906e-8e773fbc50f1">
      <Terms xmlns="http://schemas.microsoft.com/office/infopath/2007/PartnerControls"/>
    </m886e2b4bfb94daca9fe45812b30eb2c>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1A7B9A3779A7EA469433A912F751FCB4" ma:contentTypeVersion="34" ma:contentTypeDescription="Create a new document." ma:contentTypeScope="" ma:versionID="c3ce0729444492e2e7ed6c1b0c5e5216">
  <xsd:schema xmlns:xsd="http://www.w3.org/2001/XMLSchema" xmlns:xs="http://www.w3.org/2001/XMLSchema" xmlns:p="http://schemas.microsoft.com/office/2006/metadata/properties" xmlns:ns2="e8a53ddf-688e-4772-906e-8e773fbc50f1" xmlns:ns3="85b6cea0-83f0-42c6-9c4f-7c7da97c36bf" targetNamespace="http://schemas.microsoft.com/office/2006/metadata/properties" ma:root="true" ma:fieldsID="7ad4edf24d4580e393b26ef1ec787d03" ns2:_="" ns3:_="">
    <xsd:import namespace="e8a53ddf-688e-4772-906e-8e773fbc50f1"/>
    <xsd:import namespace="85b6cea0-83f0-42c6-9c4f-7c7da97c36bf"/>
    <xsd:element name="properties">
      <xsd:complexType>
        <xsd:sequence>
          <xsd:element name="documentManagement">
            <xsd:complexType>
              <xsd:all>
                <xsd:element ref="ns2:f908b412cb9b47c8b4611620c63c67b6" minOccurs="0"/>
                <xsd:element ref="ns2:TaxCatchAll" minOccurs="0"/>
                <xsd:element ref="ns2:PersonalIdentificationData" minOccurs="0"/>
                <xsd:element ref="ns2:KS" minOccurs="0"/>
                <xsd:element ref="ns2:m886e2b4bfb94daca9fe45812b30eb2c" minOccurs="0"/>
                <xsd:element ref="ns2:ge0bb8af36ee4c1b86ae837e1ac45bea" minOccurs="0"/>
                <xsd:element ref="ns2:c2de43a4609240278ae4a68ac4cf3f9e" minOccurs="0"/>
                <xsd:element ref="ns2:m7d99c2bc7e54546898d75369951989b" minOccurs="0"/>
                <xsd:element ref="ns2:Year" minOccurs="0"/>
                <xsd:element ref="ns2:Lesson" minOccurs="0"/>
                <xsd:element ref="ns2:CustomTags" minOccurs="0"/>
                <xsd:element ref="ns2:CurriculumSubject" minOccurs="0"/>
                <xsd:element ref="ns3:MediaServiceMetadata" minOccurs="0"/>
                <xsd:element ref="ns3:MediaServiceFastMetadata" minOccurs="0"/>
                <xsd:element ref="ns3:MediaServiceDateTaken" minOccurs="0"/>
                <xsd:element ref="ns2:SharedWithUsers" minOccurs="0"/>
                <xsd:element ref="ns2:SharedWithDetails" minOccurs="0"/>
                <xsd:element ref="ns3:MediaServiceAutoKeyPoints" minOccurs="0"/>
                <xsd:element ref="ns3:MediaServiceKeyPoints" minOccurs="0"/>
                <xsd:element ref="ns3:MediaLengthInSeconds" minOccurs="0"/>
                <xsd:element ref="ns3:MediaServiceAutoTags" minOccurs="0"/>
                <xsd:element ref="ns3:MediaServiceOCR" minOccurs="0"/>
                <xsd:element ref="ns3:MediaServiceGenerationTime" minOccurs="0"/>
                <xsd:element ref="ns3:MediaServiceEventHashCode" minOccurs="0"/>
                <xsd:element ref="ns3:lcf76f155ced4ddcb4097134ff3c332f" minOccurs="0"/>
                <xsd:element ref="ns3:MediaServiceObjectDetectorVersions" minOccurs="0"/>
                <xsd:element ref="ns3:MediaServiceSearchProperties" minOccurs="0"/>
                <xsd:element ref="ns3: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8a53ddf-688e-4772-906e-8e773fbc50f1" elementFormDefault="qualified">
    <xsd:import namespace="http://schemas.microsoft.com/office/2006/documentManagement/types"/>
    <xsd:import namespace="http://schemas.microsoft.com/office/infopath/2007/PartnerControls"/>
    <xsd:element name="f908b412cb9b47c8b4611620c63c67b6" ma:index="9" nillable="true" ma:taxonomy="true" ma:internalName="f908b412cb9b47c8b4611620c63c67b6" ma:taxonomyFieldName="Staff_x0020_Category" ma:displayName="Staff Category" ma:default="" ma:fieldId="{f908b412-cb9b-47c8-b461-1620c63c67b6}" ma:sspId="c2e1509d-e6fe-4f2c-b84b-042f796b62cd" ma:termSetId="f8bc4358-e857-4663-b491-683e6f28e2e5" ma:anchorId="00000000-0000-0000-0000-000000000000" ma:open="false" ma:isKeyword="false">
      <xsd:complexType>
        <xsd:sequence>
          <xsd:element ref="pc:Terms" minOccurs="0" maxOccurs="1"/>
        </xsd:sequence>
      </xsd:complexType>
    </xsd:element>
    <xsd:element name="TaxCatchAll" ma:index="10" nillable="true" ma:displayName="Taxonomy Catch All Column" ma:hidden="true" ma:list="{92096fc8-3490-44c9-9034-ebaff1d2e088}" ma:internalName="TaxCatchAll" ma:showField="CatchAllData" ma:web="e8a53ddf-688e-4772-906e-8e773fbc50f1">
      <xsd:complexType>
        <xsd:complexContent>
          <xsd:extension base="dms:MultiChoiceLookup">
            <xsd:sequence>
              <xsd:element name="Value" type="dms:Lookup" maxOccurs="unbounded" minOccurs="0" nillable="true"/>
            </xsd:sequence>
          </xsd:extension>
        </xsd:complexContent>
      </xsd:complexType>
    </xsd:element>
    <xsd:element name="PersonalIdentificationData" ma:index="11" nillable="true" ma:displayName="Personal Identification Data" ma:default="" ma:internalName="PersonalIdentificationData">
      <xsd:simpleType>
        <xsd:restriction base="dms:Choice">
          <xsd:enumeration value="No"/>
          <xsd:enumeration value="Yes"/>
        </xsd:restriction>
      </xsd:simpleType>
    </xsd:element>
    <xsd:element name="KS" ma:index="12" nillable="true" ma:displayName="Key Stage" ma:default="" ma:internalName="KS">
      <xsd:simpleType>
        <xsd:restriction base="dms:Choice">
          <xsd:enumeration value="Foundation"/>
          <xsd:enumeration value="KS1"/>
          <xsd:enumeration value="KS2"/>
          <xsd:enumeration value="KS3"/>
          <xsd:enumeration value="KS4"/>
          <xsd:enumeration value="KS5"/>
        </xsd:restriction>
      </xsd:simpleType>
    </xsd:element>
    <xsd:element name="m886e2b4bfb94daca9fe45812b30eb2c" ma:index="14" nillable="true" ma:taxonomy="true" ma:internalName="m886e2b4bfb94daca9fe45812b30eb2c" ma:taxonomyFieldName="Topic" ma:displayName="Topic" ma:default="" ma:fieldId="{6886e2b4-bfb9-4dac-a9fe-45812b30eb2c}" ma:sspId="c2e1509d-e6fe-4f2c-b84b-042f796b62cd" ma:termSetId="41e60437-e8ff-4e62-9399-65ea63281720" ma:anchorId="00000000-0000-0000-0000-000000000000" ma:open="false" ma:isKeyword="false">
      <xsd:complexType>
        <xsd:sequence>
          <xsd:element ref="pc:Terms" minOccurs="0" maxOccurs="1"/>
        </xsd:sequence>
      </xsd:complexType>
    </xsd:element>
    <xsd:element name="ge0bb8af36ee4c1b86ae837e1ac45bea" ma:index="16" nillable="true" ma:taxonomy="true" ma:internalName="ge0bb8af36ee4c1b86ae837e1ac45bea" ma:taxonomyFieldName="ExamBoard" ma:displayName="Exam Board" ma:default="" ma:fieldId="{0e0bb8af-36ee-4c1b-86ae-837e1ac45bea}" ma:sspId="c2e1509d-e6fe-4f2c-b84b-042f796b62cd" ma:termSetId="e7b1d02c-96e0-4290-ad22-cc61cd54edc5" ma:anchorId="00000000-0000-0000-0000-000000000000" ma:open="false" ma:isKeyword="false">
      <xsd:complexType>
        <xsd:sequence>
          <xsd:element ref="pc:Terms" minOccurs="0" maxOccurs="1"/>
        </xsd:sequence>
      </xsd:complexType>
    </xsd:element>
    <xsd:element name="c2de43a4609240278ae4a68ac4cf3f9e" ma:index="18" nillable="true" ma:taxonomy="true" ma:internalName="c2de43a4609240278ae4a68ac4cf3f9e" ma:taxonomyFieldName="Week" ma:displayName="Week" ma:default="" ma:fieldId="{c2de43a4-6092-4027-8ae4-a68ac4cf3f9e}" ma:sspId="c2e1509d-e6fe-4f2c-b84b-042f796b62cd" ma:termSetId="b5fe4f1b-a58d-41b3-b60a-50bead852115" ma:anchorId="00000000-0000-0000-0000-000000000000" ma:open="false" ma:isKeyword="false">
      <xsd:complexType>
        <xsd:sequence>
          <xsd:element ref="pc:Terms" minOccurs="0" maxOccurs="1"/>
        </xsd:sequence>
      </xsd:complexType>
    </xsd:element>
    <xsd:element name="m7d99c2bc7e54546898d75369951989b" ma:index="20" nillable="true" ma:taxonomy="true" ma:internalName="m7d99c2bc7e54546898d75369951989b" ma:taxonomyFieldName="Term" ma:displayName="Term" ma:default="" ma:fieldId="{67d99c2b-c7e5-4546-898d-75369951989b}" ma:sspId="c2e1509d-e6fe-4f2c-b84b-042f796b62cd" ma:termSetId="25f3c822-e4c5-4c28-ac02-aa3d1ae3dc16" ma:anchorId="00000000-0000-0000-0000-000000000000" ma:open="false" ma:isKeyword="false">
      <xsd:complexType>
        <xsd:sequence>
          <xsd:element ref="pc:Terms" minOccurs="0" maxOccurs="1"/>
        </xsd:sequence>
      </xsd:complexType>
    </xsd:element>
    <xsd:element name="Year" ma:index="21" nillable="true" ma:displayName="Year" ma:default="" ma:internalName="Year">
      <xsd:simpleType>
        <xsd:restriction base="dms:Choice">
          <xsd:enumeration value="R"/>
          <xsd:enumeration value="1"/>
          <xsd:enumeration value="2"/>
          <xsd:enumeration value="3"/>
          <xsd:enumeration value="4"/>
          <xsd:enumeration value="5"/>
          <xsd:enumeration value="6"/>
          <xsd:enumeration value="7"/>
          <xsd:enumeration value="8"/>
          <xsd:enumeration value="9"/>
          <xsd:enumeration value="10"/>
          <xsd:enumeration value="11"/>
          <xsd:enumeration value="12"/>
          <xsd:enumeration value="13"/>
        </xsd:restriction>
      </xsd:simpleType>
    </xsd:element>
    <xsd:element name="Lesson" ma:index="22" nillable="true" ma:displayName="Lesson" ma:default="" ma:internalName="Lesson">
      <xsd:simpleType>
        <xsd:restriction base="dms:Text"/>
      </xsd:simpleType>
    </xsd:element>
    <xsd:element name="CustomTags" ma:index="23" nillable="true" ma:displayName="Custom Tags" ma:default="" ma:internalName="CustomTags">
      <xsd:simpleType>
        <xsd:restriction base="dms:Text"/>
      </xsd:simpleType>
    </xsd:element>
    <xsd:element name="CurriculumSubject" ma:index="24" nillable="true" ma:displayName="Curriculum Subject" ma:default="Staff" ma:internalName="CurriculumSubject">
      <xsd:simpleType>
        <xsd:restriction base="dms:Text"/>
      </xsd:simpleType>
    </xsd:element>
    <xsd:element name="SharedWithUsers" ma:index="2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9"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85b6cea0-83f0-42c6-9c4f-7c7da97c36bf" elementFormDefault="qualified">
    <xsd:import namespace="http://schemas.microsoft.com/office/2006/documentManagement/types"/>
    <xsd:import namespace="http://schemas.microsoft.com/office/infopath/2007/PartnerControls"/>
    <xsd:element name="MediaServiceMetadata" ma:index="25" nillable="true" ma:displayName="MediaServiceMetadata" ma:hidden="true" ma:internalName="MediaServiceMetadata" ma:readOnly="true">
      <xsd:simpleType>
        <xsd:restriction base="dms:Note"/>
      </xsd:simpleType>
    </xsd:element>
    <xsd:element name="MediaServiceFastMetadata" ma:index="26" nillable="true" ma:displayName="MediaServiceFastMetadata" ma:hidden="true" ma:internalName="MediaServiceFastMetadata" ma:readOnly="true">
      <xsd:simpleType>
        <xsd:restriction base="dms:Note"/>
      </xsd:simpleType>
    </xsd:element>
    <xsd:element name="MediaServiceDateTaken" ma:index="27" nillable="true" ma:displayName="MediaServiceDateTaken" ma:hidden="true" ma:internalName="MediaServiceDateTaken" ma:readOnly="true">
      <xsd:simpleType>
        <xsd:restriction base="dms:Text"/>
      </xsd:simpleType>
    </xsd:element>
    <xsd:element name="MediaServiceAutoKeyPoints" ma:index="30" nillable="true" ma:displayName="MediaServiceAutoKeyPoints" ma:hidden="true" ma:internalName="MediaServiceAutoKeyPoints" ma:readOnly="true">
      <xsd:simpleType>
        <xsd:restriction base="dms:Note"/>
      </xsd:simpleType>
    </xsd:element>
    <xsd:element name="MediaServiceKeyPoints" ma:index="31" nillable="true" ma:displayName="KeyPoints" ma:internalName="MediaServiceKeyPoints" ma:readOnly="true">
      <xsd:simpleType>
        <xsd:restriction base="dms:Note">
          <xsd:maxLength value="255"/>
        </xsd:restriction>
      </xsd:simpleType>
    </xsd:element>
    <xsd:element name="MediaLengthInSeconds" ma:index="32" nillable="true" ma:displayName="Length (seconds)" ma:internalName="MediaLengthInSeconds" ma:readOnly="true">
      <xsd:simpleType>
        <xsd:restriction base="dms:Unknown"/>
      </xsd:simpleType>
    </xsd:element>
    <xsd:element name="MediaServiceAutoTags" ma:index="33" nillable="true" ma:displayName="Tags" ma:internalName="MediaServiceAutoTags" ma:readOnly="true">
      <xsd:simpleType>
        <xsd:restriction base="dms:Text"/>
      </xsd:simpleType>
    </xsd:element>
    <xsd:element name="MediaServiceOCR" ma:index="34" nillable="true" ma:displayName="Extracted Text" ma:internalName="MediaServiceOCR" ma:readOnly="true">
      <xsd:simpleType>
        <xsd:restriction base="dms:Note">
          <xsd:maxLength value="255"/>
        </xsd:restriction>
      </xsd:simpleType>
    </xsd:element>
    <xsd:element name="MediaServiceGenerationTime" ma:index="35" nillable="true" ma:displayName="MediaServiceGenerationTime" ma:hidden="true" ma:internalName="MediaServiceGenerationTime" ma:readOnly="true">
      <xsd:simpleType>
        <xsd:restriction base="dms:Text"/>
      </xsd:simpleType>
    </xsd:element>
    <xsd:element name="MediaServiceEventHashCode" ma:index="36" nillable="true" ma:displayName="MediaServiceEventHashCode" ma:hidden="true" ma:internalName="MediaServiceEventHashCode" ma:readOnly="true">
      <xsd:simpleType>
        <xsd:restriction base="dms:Text"/>
      </xsd:simpleType>
    </xsd:element>
    <xsd:element name="lcf76f155ced4ddcb4097134ff3c332f" ma:index="38" nillable="true" ma:taxonomy="true" ma:internalName="lcf76f155ced4ddcb4097134ff3c332f" ma:taxonomyFieldName="MediaServiceImageTags" ma:displayName="Image Tags" ma:readOnly="false" ma:fieldId="{5cf76f15-5ced-4ddc-b409-7134ff3c332f}" ma:taxonomyMulti="true" ma:sspId="c2e1509d-e6fe-4f2c-b84b-042f796b62cd"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39" nillable="true" ma:displayName="MediaServiceObjectDetectorVersions" ma:hidden="true" ma:indexed="true" ma:internalName="MediaServiceObjectDetectorVersions" ma:readOnly="true">
      <xsd:simpleType>
        <xsd:restriction base="dms:Text"/>
      </xsd:simpleType>
    </xsd:element>
    <xsd:element name="MediaServiceSearchProperties" ma:index="40" nillable="true" ma:displayName="MediaServiceSearchProperties" ma:hidden="true" ma:internalName="MediaServiceSearchProperties" ma:readOnly="true">
      <xsd:simpleType>
        <xsd:restriction base="dms:Note"/>
      </xsd:simpleType>
    </xsd:element>
    <xsd:element name="MediaServiceLocation" ma:index="41" nillable="true" ma:displayName="Location" ma:indexed="true" ma:internalName="MediaServiceLocation"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3252E3CA-69E2-4619-ACA8-8D2C16BCD8CE}">
  <ds:schemaRefs>
    <ds:schemaRef ds:uri="http://schemas.microsoft.com/sharepoint/v3/contenttype/forms"/>
  </ds:schemaRefs>
</ds:datastoreItem>
</file>

<file path=customXml/itemProps2.xml><?xml version="1.0" encoding="utf-8"?>
<ds:datastoreItem xmlns:ds="http://schemas.openxmlformats.org/officeDocument/2006/customXml" ds:itemID="{6699D3C7-8993-45A4-8907-F1EDB9DA119B}">
  <ds:schemaRefs>
    <ds:schemaRef ds:uri="272910fa-7f65-41e8-bf4a-bd1e3ed75656"/>
    <ds:schemaRef ds:uri="85b6cea0-83f0-42c6-9c4f-7c7da97c36bf"/>
    <ds:schemaRef ds:uri="ab35c4c7-26b0-482c-98d2-42ed203ca081"/>
    <ds:schemaRef ds:uri="e8a53ddf-688e-4772-906e-8e773fbc50f1"/>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3.xml><?xml version="1.0" encoding="utf-8"?>
<ds:datastoreItem xmlns:ds="http://schemas.openxmlformats.org/officeDocument/2006/customXml" ds:itemID="{6520F30A-FD11-4C98-A766-5DC74B6CB426}">
  <ds:schemaRefs>
    <ds:schemaRef ds:uri="85b6cea0-83f0-42c6-9c4f-7c7da97c36bf"/>
    <ds:schemaRef ds:uri="e8a53ddf-688e-4772-906e-8e773fbc50f1"/>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TotalTime>221</TotalTime>
  <Words>1128</Words>
  <Application>Microsoft Office PowerPoint</Application>
  <PresentationFormat>Widescreen</PresentationFormat>
  <Paragraphs>97</Paragraphs>
  <Slides>7</Slides>
  <Notes>7</Notes>
  <HiddenSlides>0</HiddenSlides>
  <MMClips>7</MMClips>
  <ScaleCrop>false</ScaleCrop>
  <HeadingPairs>
    <vt:vector size="4" baseType="variant">
      <vt:variant>
        <vt:lpstr>Theme</vt:lpstr>
      </vt:variant>
      <vt:variant>
        <vt:i4>1</vt:i4>
      </vt:variant>
      <vt:variant>
        <vt:lpstr>Slide Titles</vt:lpstr>
      </vt:variant>
      <vt:variant>
        <vt:i4>7</vt:i4>
      </vt:variant>
    </vt:vector>
  </HeadingPairs>
  <TitlesOfParts>
    <vt:vector size="8" baseType="lpstr">
      <vt:lpstr>Office Theme</vt:lpstr>
      <vt:lpstr>Year 9 Options 2026-2028</vt:lpstr>
      <vt:lpstr>Course and Qualification Information</vt:lpstr>
      <vt:lpstr>Assessment Information</vt:lpstr>
      <vt:lpstr>Extra Curricular Opportunities</vt:lpstr>
      <vt:lpstr>Next Steps and Career Pathways</vt:lpstr>
      <vt:lpstr>Additional Information and Outcomes</vt:lpstr>
      <vt:lpstr>Frequently Asked Questions</vt:lpstr>
    </vt:vector>
  </TitlesOfParts>
  <Company>Bishop Milner Catholic College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PSumner</dc:creator>
  <cp:lastModifiedBy>PRobinson</cp:lastModifiedBy>
  <cp:revision>4</cp:revision>
  <dcterms:created xsi:type="dcterms:W3CDTF">2018-01-16T10:20:02Z</dcterms:created>
  <dcterms:modified xsi:type="dcterms:W3CDTF">2026-04-20T12:12:00Z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0x0101001A7B9A3779A7EA469433A912F751FCB4</vt:lpwstr>
  </property>
  <property fmtid="{D5CDD505-2E9C-101B-9397-08002B2CF9AE}" pid="3" name="Order">
    <vt:r8>252200</vt:r8>
  </property>
  <property fmtid="{D5CDD505-2E9C-101B-9397-08002B2CF9AE}" pid="4" name="xd_Signature">
    <vt:bool>false</vt:bool>
  </property>
  <property fmtid="{D5CDD505-2E9C-101B-9397-08002B2CF9AE}" pid="5" name="xd_ProgID">
    <vt:lpwstr/>
  </property>
  <property fmtid="{D5CDD505-2E9C-101B-9397-08002B2CF9AE}" pid="6" name="_ExtendedDescription">
    <vt:lpwstr/>
  </property>
  <property fmtid="{D5CDD505-2E9C-101B-9397-08002B2CF9AE}" pid="7" name="ComplianceAssetId">
    <vt:lpwstr/>
  </property>
  <property fmtid="{D5CDD505-2E9C-101B-9397-08002B2CF9AE}" pid="8" name="TemplateUrl">
    <vt:lpwstr/>
  </property>
  <property fmtid="{D5CDD505-2E9C-101B-9397-08002B2CF9AE}" pid="9" name="ExamBoard">
    <vt:lpwstr/>
  </property>
  <property fmtid="{D5CDD505-2E9C-101B-9397-08002B2CF9AE}" pid="10" name="Topic">
    <vt:lpwstr/>
  </property>
  <property fmtid="{D5CDD505-2E9C-101B-9397-08002B2CF9AE}" pid="11" name="Term">
    <vt:lpwstr/>
  </property>
  <property fmtid="{D5CDD505-2E9C-101B-9397-08002B2CF9AE}" pid="12" name="Staff Category">
    <vt:lpwstr/>
  </property>
  <property fmtid="{D5CDD505-2E9C-101B-9397-08002B2CF9AE}" pid="13" name="Week">
    <vt:lpwstr/>
  </property>
  <property fmtid="{D5CDD505-2E9C-101B-9397-08002B2CF9AE}" pid="14" name="Staff_x0020_Category">
    <vt:lpwstr/>
  </property>
  <property fmtid="{D5CDD505-2E9C-101B-9397-08002B2CF9AE}" pid="15" name="MediaServiceImageTags">
    <vt:lpwstr/>
  </property>
</Properties>
</file>