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73" r:id="rId5"/>
    <p:sldId id="287" r:id="rId6"/>
    <p:sldId id="288" r:id="rId7"/>
    <p:sldId id="289" r:id="rId8"/>
    <p:sldId id="290" r:id="rId9"/>
    <p:sldId id="291" r:id="rId10"/>
    <p:sldId id="29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748F4A8-943A-4396-8F34-5B4C630988A8}" v="47" dt="2026-02-25T15:00:15.53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01CE2-BC9F-4133-A516-55A1561DEC61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5C3A9-377D-4DC9-A399-0F1E970B82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7864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01CE2-BC9F-4133-A516-55A1561DEC61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5C3A9-377D-4DC9-A399-0F1E970B82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16667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01CE2-BC9F-4133-A516-55A1561DEC61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5C3A9-377D-4DC9-A399-0F1E970B82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6472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01CE2-BC9F-4133-A516-55A1561DEC61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5C3A9-377D-4DC9-A399-0F1E970B82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1656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01CE2-BC9F-4133-A516-55A1561DEC61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5C3A9-377D-4DC9-A399-0F1E970B82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9303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01CE2-BC9F-4133-A516-55A1561DEC61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5C3A9-377D-4DC9-A399-0F1E970B82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4717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01CE2-BC9F-4133-A516-55A1561DEC61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5C3A9-377D-4DC9-A399-0F1E970B82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4260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01CE2-BC9F-4133-A516-55A1561DEC61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5C3A9-377D-4DC9-A399-0F1E970B82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3414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01CE2-BC9F-4133-A516-55A1561DEC61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5C3A9-377D-4DC9-A399-0F1E970B82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7231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01CE2-BC9F-4133-A516-55A1561DEC61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5C3A9-377D-4DC9-A399-0F1E970B82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1686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01CE2-BC9F-4133-A516-55A1561DEC61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5C3A9-377D-4DC9-A399-0F1E970B82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6116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D01CE2-BC9F-4133-A516-55A1561DEC61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65C3A9-377D-4DC9-A399-0F1E970B82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5959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gle.com/search?q=OCR+GCSE+%289-1%29+Art+and+Design+course&amp;sca_esv=4b9c4fb793c57767&amp;biw=1272&amp;bih=554&amp;ei=7QDDacnSIuWmhbIP6dT2kQ4&amp;ved=2ahUKEwisnN6OvrmTAxUJV0EAHXYRDwgQgK4QegQIARAD&amp;uact=5&amp;oq=+art+and+design+gcse+ocr+course&amp;gs_lp=Egxnd3Mtd2l6LXNlcnAiHyBhcnQgYW5kIGRlc2lnbiBnY3NlIG9jciBjb3Vyc2UyBRAhGKABMgUQIRigATIFECEYoAFIuUJQAFixMHAAeACQAQCYAWGgAeoFqgEBObgBA8gBAPgBAZgCCaACkQbCAgQQABgewgIGEAAYCBgewgIGEAAYFhgewgILEAAYgAQYhgMYigXCAgUQABjvBcICBBAhGBXCAgUQIRifBcICBxAhGKABGAqYAwCSBwM4LjGgB84rsgcDOC4xuAeRBsIHBTAuNS40yAcagAgA&amp;sclient=gws-wiz-serp&amp;safe=active&amp;ssui=on&amp;mstk=AUtExfA97ITc1WGfm6LM9Pk0wd-fz14V8Wx9NE1-W4viOSZ4iqem0TBthai5HzhDGCLvhcEadR2FyFL8Hsw-qLo5lOAdlOoNcW76t1CMOa10HbSe-feaEHlBjmz4RZ-eh5xhGo4&amp;csui=3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086D58-345B-487D-A9AE-5F38CA899D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4703" y="365125"/>
            <a:ext cx="10679097" cy="1325563"/>
          </a:xfrm>
          <a:ln w="38100"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algn="ctr"/>
            <a:r>
              <a:rPr lang="en-GB" dirty="0">
                <a:latin typeface="Arial"/>
                <a:cs typeface="Arial"/>
              </a:rPr>
              <a:t>Year 9 Options 2026-2028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26FFC97-2FF4-46F9-B477-41D307BA4F08}"/>
              </a:ext>
            </a:extLst>
          </p:cNvPr>
          <p:cNvSpPr txBox="1"/>
          <p:nvPr/>
        </p:nvSpPr>
        <p:spPr>
          <a:xfrm>
            <a:off x="2159122" y="6211907"/>
            <a:ext cx="8167458" cy="369332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GB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‘Inspiring hearts and minds with Christ at the centre of all we say and do</a:t>
            </a:r>
            <a:r>
              <a:rPr lang="en-GB" i="1" dirty="0">
                <a:solidFill>
                  <a:schemeClr val="bg1"/>
                </a:solidFill>
              </a:rPr>
              <a:t>’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9C77A789-9FAB-05CE-2815-9BFF06B451CD}"/>
              </a:ext>
            </a:extLst>
          </p:cNvPr>
          <p:cNvSpPr txBox="1">
            <a:spLocks/>
          </p:cNvSpPr>
          <p:nvPr/>
        </p:nvSpPr>
        <p:spPr>
          <a:xfrm>
            <a:off x="2862345" y="2625734"/>
            <a:ext cx="6467309" cy="1325563"/>
          </a:xfrm>
          <a:prstGeom prst="rect">
            <a:avLst/>
          </a:prstGeom>
          <a:ln w="38100">
            <a:solidFill>
              <a:schemeClr val="bg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dirty="0">
                <a:latin typeface="Arial"/>
                <a:cs typeface="Arial"/>
              </a:rPr>
              <a:t>Art and Design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D4AFF13-5512-3EC8-10E6-297F9AD0B88F}"/>
              </a:ext>
            </a:extLst>
          </p:cNvPr>
          <p:cNvSpPr txBox="1"/>
          <p:nvPr/>
        </p:nvSpPr>
        <p:spPr>
          <a:xfrm>
            <a:off x="510384" y="4065939"/>
            <a:ext cx="235196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INSERT SUBJECT BASED IMAGE IN THIS SPACE 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1E16985-36E8-2AE5-23FC-75CD53A7B160}"/>
              </a:ext>
            </a:extLst>
          </p:cNvPr>
          <p:cNvSpPr txBox="1"/>
          <p:nvPr/>
        </p:nvSpPr>
        <p:spPr>
          <a:xfrm>
            <a:off x="9669624" y="4065939"/>
            <a:ext cx="235196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INSERT SUBJECT BASED IMAGE IN THIS SPACE 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854B70E-5EC2-015D-4B3D-1CF399BB23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8411" y="4065939"/>
            <a:ext cx="2754389" cy="206579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2094BCA-7520-C180-8866-1FFFF42541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72067" y="2995782"/>
            <a:ext cx="2351961" cy="3135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5305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1D8F93-35A6-F64A-436F-98D0B27CDF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A562CC-1806-CB79-828C-13E291587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69899"/>
          </a:xfrm>
          <a:ln w="38100"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algn="ctr"/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Course and Qualification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9735B1-45C2-2A62-F8F1-96148BEE0B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0040" y="1840152"/>
            <a:ext cx="11558016" cy="4316807"/>
          </a:xfrm>
          <a:ln>
            <a:solidFill>
              <a:schemeClr val="bg1"/>
            </a:solidFill>
          </a:ln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40D666A-EA89-4CC5-8F90-73C86030D5A6}"/>
              </a:ext>
            </a:extLst>
          </p:cNvPr>
          <p:cNvSpPr txBox="1"/>
          <p:nvPr/>
        </p:nvSpPr>
        <p:spPr>
          <a:xfrm>
            <a:off x="2108076" y="6463192"/>
            <a:ext cx="8167458" cy="369332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GB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‘Inspiring hearts and minds with Christ at the centre of all we say and do</a:t>
            </a:r>
            <a:r>
              <a:rPr lang="en-GB" i="1">
                <a:solidFill>
                  <a:schemeClr val="bg1"/>
                </a:solidFill>
              </a:rPr>
              <a:t>’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617CA57-7CE6-2640-B150-28AC24C27C34}"/>
              </a:ext>
            </a:extLst>
          </p:cNvPr>
          <p:cNvSpPr txBox="1"/>
          <p:nvPr/>
        </p:nvSpPr>
        <p:spPr>
          <a:xfrm>
            <a:off x="313944" y="1840152"/>
            <a:ext cx="11558016" cy="4307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18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The </a:t>
            </a:r>
            <a:r>
              <a:rPr lang="en-GB" sz="1800" u="sng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OCR GCSE (9-1) Art and Design course</a:t>
            </a:r>
            <a:r>
              <a:rPr lang="en-GB" sz="18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 (J170–J176) consists of two components: a 60% Portfolio (coursework) and a 40% Externally Set Task (exam). </a:t>
            </a:r>
            <a:endParaRPr lang="en-GB" sz="1400" kern="100" dirty="0">
              <a:solidFill>
                <a:schemeClr val="bg1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18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The course focuses on practical skills, artist research, and personal responses. The course emphasizes creative development, culminating in a 10-hour practical exam. </a:t>
            </a:r>
            <a:endParaRPr lang="en-GB" sz="1400" kern="100" dirty="0">
              <a:solidFill>
                <a:schemeClr val="bg1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1800" b="1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Course Structure</a:t>
            </a:r>
            <a:endParaRPr lang="en-GB" sz="1400" kern="100" dirty="0">
              <a:solidFill>
                <a:schemeClr val="bg1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1800" b="1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Component 01: Portfolio (60%)</a:t>
            </a:r>
            <a:r>
              <a:rPr lang="en-GB" sz="18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: This unit includes a "sustained project" and a selection of other work, covering a wide range of materials and techniques, such as drawing, painting, photography, and digital technologies. It involves developing a personal portfolio based on a starting point or topic, usually starting in Year 10.</a:t>
            </a:r>
            <a:endParaRPr lang="en-GB" sz="1400" kern="100" dirty="0">
              <a:solidFill>
                <a:schemeClr val="bg1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1800" b="1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Component 02: Externally Set Task (40%)</a:t>
            </a:r>
            <a:r>
              <a:rPr lang="en-GB" sz="18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: Students choose one starting point from an exam paper released by OCR in January of Year 11. They have a preparation period followed by a 10-hour sustained, focused study period to create a final piece.</a:t>
            </a:r>
            <a:endParaRPr lang="en-GB" sz="1400" kern="100" dirty="0">
              <a:solidFill>
                <a:schemeClr val="bg1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30484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7534E3-1010-6E6C-A9A1-4969B936AE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91F7A7-C935-063E-AEE8-216421E84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43051"/>
          </a:xfrm>
          <a:ln w="38100"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algn="ctr"/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Assessment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17199C-D3D1-3C0D-3B6E-28B8D36BD2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0040" y="1840152"/>
            <a:ext cx="11558016" cy="4316807"/>
          </a:xfrm>
          <a:ln>
            <a:solidFill>
              <a:schemeClr val="bg1"/>
            </a:solidFill>
          </a:ln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BCC0D91-C65D-43C7-B581-85FF3970A260}"/>
              </a:ext>
            </a:extLst>
          </p:cNvPr>
          <p:cNvSpPr txBox="1"/>
          <p:nvPr/>
        </p:nvSpPr>
        <p:spPr>
          <a:xfrm>
            <a:off x="2108076" y="6463192"/>
            <a:ext cx="8167458" cy="369332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GB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‘Inspiring hearts and minds with Christ at the centre of all we say and do</a:t>
            </a:r>
            <a:r>
              <a:rPr lang="en-GB" i="1">
                <a:solidFill>
                  <a:schemeClr val="bg1"/>
                </a:solidFill>
              </a:rPr>
              <a:t>’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3E45E19-332C-16B6-1B04-31ABB32E6D12}"/>
              </a:ext>
            </a:extLst>
          </p:cNvPr>
          <p:cNvSpPr txBox="1"/>
          <p:nvPr/>
        </p:nvSpPr>
        <p:spPr>
          <a:xfrm>
            <a:off x="590309" y="1932972"/>
            <a:ext cx="11146420" cy="42239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GB" b="1" dirty="0">
                <a:solidFill>
                  <a:schemeClr val="bg1"/>
                </a:solidFill>
              </a:rPr>
              <a:t>Component 01: Portfolio (non-exam assessment)</a:t>
            </a:r>
            <a:endParaRPr lang="en-GB" dirty="0">
              <a:solidFill>
                <a:schemeClr val="bg1"/>
              </a:solidFill>
            </a:endParaRPr>
          </a:p>
          <a:p>
            <a:pPr lvl="0"/>
            <a:r>
              <a:rPr lang="en-GB" dirty="0">
                <a:solidFill>
                  <a:schemeClr val="bg1"/>
                </a:solidFill>
              </a:rPr>
              <a:t>Worth 60% of total GCSE.</a:t>
            </a:r>
          </a:p>
          <a:p>
            <a:pPr lvl="0"/>
            <a:r>
              <a:rPr lang="en-GB" dirty="0">
                <a:solidFill>
                  <a:schemeClr val="bg1"/>
                </a:solidFill>
              </a:rPr>
              <a:t>Demonstrates evidence of all four assessment objectives:</a:t>
            </a:r>
          </a:p>
          <a:p>
            <a:pPr lvl="0"/>
            <a:r>
              <a:rPr lang="en-GB" dirty="0">
                <a:solidFill>
                  <a:schemeClr val="bg1"/>
                </a:solidFill>
              </a:rPr>
              <a:t>AO1: Develop ideas with critical/contextual understanding.</a:t>
            </a:r>
          </a:p>
          <a:p>
            <a:pPr lvl="0"/>
            <a:r>
              <a:rPr lang="en-GB" dirty="0">
                <a:solidFill>
                  <a:schemeClr val="bg1"/>
                </a:solidFill>
              </a:rPr>
              <a:t>AO2: Refine work through experimentation.</a:t>
            </a:r>
          </a:p>
          <a:p>
            <a:pPr lvl="0"/>
            <a:r>
              <a:rPr lang="en-GB" dirty="0">
                <a:solidFill>
                  <a:schemeClr val="bg1"/>
                </a:solidFill>
              </a:rPr>
              <a:t>AO3: Record observations and ideas.</a:t>
            </a:r>
          </a:p>
          <a:p>
            <a:pPr lvl="0"/>
            <a:r>
              <a:rPr lang="en-GB" dirty="0">
                <a:solidFill>
                  <a:schemeClr val="bg1"/>
                </a:solidFill>
              </a:rPr>
              <a:t>AO4: Present meaningful and personal outcomes.</a:t>
            </a:r>
          </a:p>
          <a:p>
            <a:pPr lvl="0"/>
            <a:endParaRPr lang="en-GB" dirty="0">
              <a:solidFill>
                <a:schemeClr val="bg1"/>
              </a:solidFill>
            </a:endParaRPr>
          </a:p>
          <a:p>
            <a:pPr lvl="0"/>
            <a:r>
              <a:rPr lang="en-GB" b="1" dirty="0">
                <a:solidFill>
                  <a:schemeClr val="bg1"/>
                </a:solidFill>
              </a:rPr>
              <a:t>Component 02: Externally Set Task</a:t>
            </a:r>
            <a:endParaRPr lang="en-GB" dirty="0">
              <a:solidFill>
                <a:schemeClr val="bg1"/>
              </a:solidFill>
            </a:endParaRPr>
          </a:p>
          <a:p>
            <a:pPr lvl="0"/>
            <a:r>
              <a:rPr lang="en-GB" dirty="0">
                <a:solidFill>
                  <a:schemeClr val="bg1"/>
                </a:solidFill>
              </a:rPr>
              <a:t>Worth 40% of total GCSE.</a:t>
            </a:r>
          </a:p>
          <a:p>
            <a:pPr lvl="0"/>
            <a:r>
              <a:rPr lang="en-GB" dirty="0">
                <a:solidFill>
                  <a:schemeClr val="bg1"/>
                </a:solidFill>
              </a:rPr>
              <a:t>Externally set paper issued in January of the examination year.</a:t>
            </a:r>
          </a:p>
          <a:p>
            <a:pPr lvl="0"/>
            <a:r>
              <a:rPr lang="en-GB" dirty="0">
                <a:solidFill>
                  <a:schemeClr val="bg1"/>
                </a:solidFill>
              </a:rPr>
              <a:t>Preparation period followed by 10 hours of supervised time.</a:t>
            </a:r>
          </a:p>
          <a:p>
            <a:pPr lvl="0"/>
            <a:r>
              <a:rPr lang="en-GB" dirty="0">
                <a:solidFill>
                  <a:schemeClr val="bg1"/>
                </a:solidFill>
              </a:rPr>
              <a:t>Students create a personal final piece informed by preparatory work.</a:t>
            </a:r>
          </a:p>
          <a:p>
            <a:pPr lvl="0"/>
            <a:r>
              <a:rPr lang="en-GB" dirty="0">
                <a:solidFill>
                  <a:schemeClr val="bg1"/>
                </a:solidFill>
              </a:rPr>
              <a:t>Must meet all four assessment objectives.</a:t>
            </a:r>
          </a:p>
          <a:p>
            <a:pPr lvl="0"/>
            <a:r>
              <a:rPr lang="en-GB" dirty="0">
                <a:solidFill>
                  <a:schemeClr val="bg1"/>
                </a:solidFill>
              </a:rPr>
              <a:t>Marked by the centre and moderated externally.</a:t>
            </a:r>
          </a:p>
        </p:txBody>
      </p:sp>
    </p:spTree>
    <p:extLst>
      <p:ext uri="{BB962C8B-B14F-4D97-AF65-F5344CB8AC3E}">
        <p14:creationId xmlns:p14="http://schemas.microsoft.com/office/powerpoint/2010/main" val="24111336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988391-292D-126E-EF0C-C959AAF932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130EC-8515-2300-69CC-3B36B4DB36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43051"/>
          </a:xfrm>
          <a:ln w="38100"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algn="ctr"/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Extra Curricular Opportunities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CBDB6B-3974-510B-DB06-479AE7E7DA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0040" y="1840152"/>
            <a:ext cx="11558016" cy="4316807"/>
          </a:xfrm>
          <a:ln>
            <a:solidFill>
              <a:schemeClr val="bg1"/>
            </a:solidFill>
          </a:ln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7434BCC-A621-53B2-E897-9B20607F723C}"/>
              </a:ext>
            </a:extLst>
          </p:cNvPr>
          <p:cNvSpPr txBox="1"/>
          <p:nvPr/>
        </p:nvSpPr>
        <p:spPr>
          <a:xfrm>
            <a:off x="2108076" y="6463192"/>
            <a:ext cx="8167458" cy="369332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GB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‘Inspiring hearts and minds with Christ at the centre of all we say and do</a:t>
            </a:r>
            <a:r>
              <a:rPr lang="en-GB" i="1">
                <a:solidFill>
                  <a:schemeClr val="bg1"/>
                </a:solidFill>
              </a:rPr>
              <a:t>’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FBF111A-63F7-AC76-49B9-FFCB4A52FC0E}"/>
              </a:ext>
            </a:extLst>
          </p:cNvPr>
          <p:cNvSpPr txBox="1"/>
          <p:nvPr/>
        </p:nvSpPr>
        <p:spPr>
          <a:xfrm>
            <a:off x="1134319" y="2152890"/>
            <a:ext cx="9942653" cy="31835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32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Lunchtime art club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32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After school portfolio catch-up sessions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32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Articulation Discovery Day at Wolverhampton Art Gallery 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32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Studio visit and workshop with local photographer</a:t>
            </a:r>
          </a:p>
        </p:txBody>
      </p:sp>
    </p:spTree>
    <p:extLst>
      <p:ext uri="{BB962C8B-B14F-4D97-AF65-F5344CB8AC3E}">
        <p14:creationId xmlns:p14="http://schemas.microsoft.com/office/powerpoint/2010/main" val="32429300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F0DFEE-2960-1656-F27B-8C49F4FFE3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9CDA90-EB59-D7BC-E44F-8CD6F2EE41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69899"/>
          </a:xfrm>
          <a:ln w="38100"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algn="ctr"/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Next Steps and Career Pathways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087E14-0194-5771-E91A-2D0A399D2A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0040" y="1840152"/>
            <a:ext cx="11558016" cy="4316807"/>
          </a:xfrm>
          <a:ln>
            <a:solidFill>
              <a:schemeClr val="bg1"/>
            </a:solidFill>
          </a:ln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456ED28-55E7-CD40-174D-AC4EA0054A03}"/>
              </a:ext>
            </a:extLst>
          </p:cNvPr>
          <p:cNvSpPr txBox="1"/>
          <p:nvPr/>
        </p:nvSpPr>
        <p:spPr>
          <a:xfrm>
            <a:off x="2108076" y="6463192"/>
            <a:ext cx="8167458" cy="369332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GB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‘Inspiring hearts and minds with Christ at the centre of all we say and do</a:t>
            </a:r>
            <a:r>
              <a:rPr lang="en-GB" i="1">
                <a:solidFill>
                  <a:schemeClr val="bg1"/>
                </a:solidFill>
              </a:rPr>
              <a:t>’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41E846A-A00E-7484-1F0C-F9CF523A0CC1}"/>
              </a:ext>
            </a:extLst>
          </p:cNvPr>
          <p:cNvSpPr txBox="1"/>
          <p:nvPr/>
        </p:nvSpPr>
        <p:spPr>
          <a:xfrm>
            <a:off x="405113" y="1840152"/>
            <a:ext cx="10752881" cy="39694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1800" b="1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Career Pathways and Specialisms</a:t>
            </a:r>
            <a:endParaRPr lang="en-GB" sz="1400" kern="100" dirty="0">
              <a:solidFill>
                <a:schemeClr val="bg1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1800" b="1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Design:</a:t>
            </a:r>
            <a:r>
              <a:rPr lang="en-GB" sz="18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 Architect, Graphic Designer, Fashion Designer, Interior Designer, Product Designer, Games Designer.</a:t>
            </a:r>
            <a:endParaRPr lang="en-GB" sz="1400" kern="100" dirty="0">
              <a:solidFill>
                <a:schemeClr val="bg1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1800" b="1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Media &amp; Digital:</a:t>
            </a:r>
            <a:r>
              <a:rPr lang="en-GB" sz="18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 Animator, Concept Artist, Photographer, Filmmaker.</a:t>
            </a:r>
            <a:endParaRPr lang="en-GB" sz="1400" kern="100" dirty="0">
              <a:solidFill>
                <a:schemeClr val="bg1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1800" b="1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Arts &amp; Culture:</a:t>
            </a:r>
            <a:r>
              <a:rPr lang="en-GB" sz="18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 Fine Artist, Curator, Art Therapist, Community Arts Worker.</a:t>
            </a:r>
            <a:endParaRPr lang="en-GB" sz="1400" kern="100" dirty="0">
              <a:solidFill>
                <a:schemeClr val="bg1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1800" b="1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Commercial &amp; Technical:</a:t>
            </a:r>
            <a:r>
              <a:rPr lang="en-GB" sz="18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 Advertising Art Director, Illustrator, Set Designer, Technical Illustrator. 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GB" kern="100" dirty="0">
              <a:solidFill>
                <a:schemeClr val="bg1"/>
              </a:solidFill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GB" sz="2000" kern="100" dirty="0">
                <a:solidFill>
                  <a:schemeClr val="bg1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Previous art students from Bishop Milner Catholic College have gone on to study fine art, graphic design, architecture, interior design, fashion, illustration, furniture design, transport design, film making and photography.</a:t>
            </a:r>
            <a:endParaRPr lang="en-GB" sz="2000" kern="100" dirty="0">
              <a:solidFill>
                <a:schemeClr val="bg1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32254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3CB50F-21F1-5A35-92A8-B4F32ED696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AA89C4-3115-900D-E4E0-7A2F8E713E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97331"/>
          </a:xfrm>
          <a:ln w="38100"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algn="ctr"/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Additional Information and Outcomes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74E538-FF2F-ED7B-AC52-A53FFE80A9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0040" y="1840152"/>
            <a:ext cx="11558016" cy="4316807"/>
          </a:xfrm>
          <a:ln>
            <a:solidFill>
              <a:schemeClr val="bg1"/>
            </a:solidFill>
          </a:ln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9775349-3356-E49E-7471-2D97CBE0956E}"/>
              </a:ext>
            </a:extLst>
          </p:cNvPr>
          <p:cNvSpPr txBox="1"/>
          <p:nvPr/>
        </p:nvSpPr>
        <p:spPr>
          <a:xfrm>
            <a:off x="2108076" y="6463192"/>
            <a:ext cx="8167458" cy="369332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GB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‘Inspiring hearts and minds with Christ at the centre of all we say and do</a:t>
            </a:r>
            <a:r>
              <a:rPr lang="en-GB" i="1">
                <a:solidFill>
                  <a:schemeClr val="bg1"/>
                </a:solidFill>
              </a:rPr>
              <a:t>’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CD47E7A-A9F4-B212-2FB8-37E5B7F1CE00}"/>
              </a:ext>
            </a:extLst>
          </p:cNvPr>
          <p:cNvSpPr txBox="1"/>
          <p:nvPr/>
        </p:nvSpPr>
        <p:spPr>
          <a:xfrm>
            <a:off x="674913" y="2312938"/>
            <a:ext cx="11016343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Where will GCSE Art and Design take you?</a:t>
            </a:r>
          </a:p>
          <a:p>
            <a:endParaRPr lang="en-GB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can continue your art and design studies at A-level.</a:t>
            </a:r>
          </a:p>
          <a:p>
            <a:r>
              <a:rPr lang="en-GB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you don’t want to take your art and design studies any further, the transferable skills you gain will still be valuable. </a:t>
            </a:r>
          </a:p>
          <a:p>
            <a:r>
              <a:rPr lang="en-GB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You’ll develop problem solving, creative thinking, investigation, research, communication and teamwork skills, and gain the ability to develop, refine and present ideas. </a:t>
            </a:r>
          </a:p>
          <a:p>
            <a:r>
              <a:rPr lang="en-GB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Employers and universities regard all of these skills highly. </a:t>
            </a:r>
          </a:p>
        </p:txBody>
      </p:sp>
    </p:spTree>
    <p:extLst>
      <p:ext uri="{BB962C8B-B14F-4D97-AF65-F5344CB8AC3E}">
        <p14:creationId xmlns:p14="http://schemas.microsoft.com/office/powerpoint/2010/main" val="2929699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9FAFD8-84D8-034D-E6D5-C8174C8F5D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09C513-EAB2-7B7F-B8AD-3CD30ED99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33907"/>
          </a:xfrm>
          <a:ln w="38100"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algn="ctr"/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Frequently Asked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E0B2D7-7F56-BCC7-A81A-112726B7E1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0040" y="1840152"/>
            <a:ext cx="11558016" cy="4316807"/>
          </a:xfrm>
          <a:ln>
            <a:solidFill>
              <a:schemeClr val="bg1"/>
            </a:solidFill>
          </a:ln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1EE200A-F034-6960-18DB-EB1E317CEFE4}"/>
              </a:ext>
            </a:extLst>
          </p:cNvPr>
          <p:cNvSpPr txBox="1"/>
          <p:nvPr/>
        </p:nvSpPr>
        <p:spPr>
          <a:xfrm>
            <a:off x="2108076" y="6463192"/>
            <a:ext cx="8167458" cy="369332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GB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‘Inspiring hearts and minds with Christ at the centre of all we say and do</a:t>
            </a:r>
            <a:r>
              <a:rPr lang="en-GB" i="1">
                <a:solidFill>
                  <a:schemeClr val="bg1"/>
                </a:solidFill>
              </a:rPr>
              <a:t>’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18ED881-C74E-D2E1-E9C2-D585A7FBE586}"/>
              </a:ext>
            </a:extLst>
          </p:cNvPr>
          <p:cNvSpPr txBox="1"/>
          <p:nvPr/>
        </p:nvSpPr>
        <p:spPr>
          <a:xfrm>
            <a:off x="567160" y="1840152"/>
            <a:ext cx="11470512" cy="43894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1600" b="1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Is GCSE Art difficult?</a:t>
            </a:r>
            <a:r>
              <a:rPr lang="en-US" sz="16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​</a:t>
            </a:r>
            <a:endParaRPr lang="en-GB" sz="1600" kern="100" dirty="0">
              <a:solidFill>
                <a:schemeClr val="bg1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16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Art is demanding, requires hard work and teachers base the marks on the quality of your work… practise makes perfect!</a:t>
            </a:r>
            <a:r>
              <a:rPr lang="en-US" sz="16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​</a:t>
            </a:r>
            <a:endParaRPr lang="en-GB" sz="1600" kern="100" dirty="0">
              <a:solidFill>
                <a:schemeClr val="bg1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16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You will need to put in the time both in school and at home.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1600" b="1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What if I can’t draw!</a:t>
            </a:r>
            <a:endParaRPr lang="en-GB" sz="1600" kern="100" dirty="0">
              <a:solidFill>
                <a:schemeClr val="bg1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16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Drawing is part of the course, but so is taking photographs, experimenting with different materials and techniques, such as printing, 3d work and textiles. Everyone will find a skill they can work confidently with.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1600" b="1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Do I need to be organised?</a:t>
            </a:r>
            <a:r>
              <a:rPr lang="en-US" sz="16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​</a:t>
            </a:r>
            <a:endParaRPr lang="en-GB" sz="1600" kern="100" dirty="0">
              <a:solidFill>
                <a:schemeClr val="bg1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16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Yes, the more organised you are, the easier you will find the course.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1600" b="1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Is there lots of writing?</a:t>
            </a:r>
            <a:r>
              <a:rPr lang="en-US" sz="16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​</a:t>
            </a:r>
            <a:endParaRPr lang="en-GB" sz="1600" kern="100" dirty="0">
              <a:solidFill>
                <a:schemeClr val="bg1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16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Artist analysis is part of the course, but this can be done in many ways. You can make bullet pointed notes or pieces of work in the artist’s style.</a:t>
            </a:r>
            <a:r>
              <a:rPr lang="en-US" sz="16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​</a:t>
            </a:r>
            <a:endParaRPr lang="en-GB" sz="1600" kern="100" dirty="0">
              <a:solidFill>
                <a:schemeClr val="bg1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16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There is no essay writing and no final written exam.</a:t>
            </a:r>
            <a:r>
              <a:rPr lang="en-US" sz="16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​</a:t>
            </a:r>
            <a:endParaRPr lang="en-GB" sz="1600" kern="100" dirty="0">
              <a:solidFill>
                <a:schemeClr val="bg1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0928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81e204f-ff5d-452e-b3a8-5a3ce56ad1c3"/>
    <lcf76f155ced4ddcb4097134ff3c332f xmlns="9ee097e2-1f67-4d98-8241-20a00f6a8fe9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DC0736361D6A7468C875198F8756DC3" ma:contentTypeVersion="11" ma:contentTypeDescription="Create a new document." ma:contentTypeScope="" ma:versionID="578e8ca6da423dc65adb996502552c40">
  <xsd:schema xmlns:xsd="http://www.w3.org/2001/XMLSchema" xmlns:xs="http://www.w3.org/2001/XMLSchema" xmlns:p="http://schemas.microsoft.com/office/2006/metadata/properties" xmlns:ns2="9ee097e2-1f67-4d98-8241-20a00f6a8fe9" xmlns:ns3="981e204f-ff5d-452e-b3a8-5a3ce56ad1c3" targetNamespace="http://schemas.microsoft.com/office/2006/metadata/properties" ma:root="true" ma:fieldsID="787a88933498ba998115c14198008c9d" ns2:_="" ns3:_="">
    <xsd:import namespace="9ee097e2-1f67-4d98-8241-20a00f6a8fe9"/>
    <xsd:import namespace="981e204f-ff5d-452e-b3a8-5a3ce56ad1c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e097e2-1f67-4d98-8241-20a00f6a8fe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c2e1509d-e6fe-4f2c-b84b-042f796b62c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18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1e204f-ff5d-452e-b3a8-5a3ce56ad1c3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f3ba0b0b-ea48-4f2f-b8f2-90f5e03a7dbb}" ma:internalName="TaxCatchAll" ma:showField="CatchAllData" ma:web="981e204f-ff5d-452e-b3a8-5a3ce56ad1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699D3C7-8993-45A4-8907-F1EDB9DA119B}">
  <ds:schemaRefs>
    <ds:schemaRef ds:uri="http://schemas.microsoft.com/office/2006/metadata/properties"/>
    <ds:schemaRef ds:uri="http://schemas.microsoft.com/office/infopath/2007/PartnerControls"/>
    <ds:schemaRef ds:uri="http://purl.org/dc/terms/"/>
    <ds:schemaRef ds:uri="http://www.w3.org/XML/1998/namespace"/>
    <ds:schemaRef ds:uri="981e204f-ff5d-452e-b3a8-5a3ce56ad1c3"/>
    <ds:schemaRef ds:uri="http://purl.org/dc/elements/1.1/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9ee097e2-1f67-4d98-8241-20a00f6a8fe9"/>
  </ds:schemaRefs>
</ds:datastoreItem>
</file>

<file path=customXml/itemProps2.xml><?xml version="1.0" encoding="utf-8"?>
<ds:datastoreItem xmlns:ds="http://schemas.openxmlformats.org/officeDocument/2006/customXml" ds:itemID="{AD602154-FC09-4738-BAF6-84F7FD9E27A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ee097e2-1f67-4d98-8241-20a00f6a8fe9"/>
    <ds:schemaRef ds:uri="981e204f-ff5d-452e-b3a8-5a3ce56ad1c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252E3CA-69E2-4619-ACA8-8D2C16BCD8C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831</Words>
  <Application>Microsoft Office PowerPoint</Application>
  <PresentationFormat>Widescreen</PresentationFormat>
  <Paragraphs>68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Year 9 Options 2026-2028</vt:lpstr>
      <vt:lpstr>Course and Qualification Information</vt:lpstr>
      <vt:lpstr>Assessment Information</vt:lpstr>
      <vt:lpstr>Extra Curricular Opportunities</vt:lpstr>
      <vt:lpstr>Next Steps and Career Pathways</vt:lpstr>
      <vt:lpstr>Additional Information and Outcomes</vt:lpstr>
      <vt:lpstr>Frequently Asked Questions</vt:lpstr>
    </vt:vector>
  </TitlesOfParts>
  <Company>Bishop Milner Catholic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PSumner</dc:creator>
  <cp:lastModifiedBy>MHambrook</cp:lastModifiedBy>
  <cp:revision>6</cp:revision>
  <dcterms:created xsi:type="dcterms:W3CDTF">2018-01-16T10:20:02Z</dcterms:created>
  <dcterms:modified xsi:type="dcterms:W3CDTF">2026-04-20T12:02:35Z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0x0101002DC0736361D6A7468C875198F8756DC3</vt:lpwstr>
  </property>
  <property fmtid="{D5CDD505-2E9C-101B-9397-08002B2CF9AE}" pid="3" name="Order">
    <vt:r8>252200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ExtendedDescription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ExamBoard">
    <vt:lpwstr/>
  </property>
  <property fmtid="{D5CDD505-2E9C-101B-9397-08002B2CF9AE}" pid="10" name="Topic">
    <vt:lpwstr/>
  </property>
  <property fmtid="{D5CDD505-2E9C-101B-9397-08002B2CF9AE}" pid="11" name="Term">
    <vt:lpwstr/>
  </property>
  <property fmtid="{D5CDD505-2E9C-101B-9397-08002B2CF9AE}" pid="12" name="Staff Category">
    <vt:lpwstr/>
  </property>
  <property fmtid="{D5CDD505-2E9C-101B-9397-08002B2CF9AE}" pid="13" name="Week">
    <vt:lpwstr/>
  </property>
  <property fmtid="{D5CDD505-2E9C-101B-9397-08002B2CF9AE}" pid="14" name="Staff_x0020_Category">
    <vt:lpwstr/>
  </property>
  <property fmtid="{D5CDD505-2E9C-101B-9397-08002B2CF9AE}" pid="15" name="MediaServiceImageTags">
    <vt:lpwstr/>
  </property>
</Properties>
</file>