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3" r:id="rId5"/>
    <p:sldId id="287"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a:srgbClr val="60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8F4A8-943A-4396-8F34-5B4C630988A8}" v="47" dt="2026-02-25T15:00:15.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B6476-E60B-4B47-BF5A-6F44029BDF92}" type="datetimeFigureOut">
              <a:rPr lang="en-GB" smtClean="0"/>
              <a:t>20/04/2026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4C5ED-EEED-4897-B413-4893A162C0A7}" type="slidenum">
              <a:rPr lang="en-GB" smtClean="0"/>
              <a:t>‹#›</a:t>
            </a:fld>
            <a:endParaRPr lang="en-GB"/>
          </a:p>
        </p:txBody>
      </p:sp>
    </p:spTree>
    <p:extLst>
      <p:ext uri="{BB962C8B-B14F-4D97-AF65-F5344CB8AC3E}">
        <p14:creationId xmlns:p14="http://schemas.microsoft.com/office/powerpoint/2010/main" val="182340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4C5ED-EEED-4897-B413-4893A162C0A7}" type="slidenum">
              <a:rPr lang="en-GB" smtClean="0"/>
              <a:t>4</a:t>
            </a:fld>
            <a:endParaRPr lang="en-GB"/>
          </a:p>
        </p:txBody>
      </p:sp>
    </p:spTree>
    <p:extLst>
      <p:ext uri="{BB962C8B-B14F-4D97-AF65-F5344CB8AC3E}">
        <p14:creationId xmlns:p14="http://schemas.microsoft.com/office/powerpoint/2010/main" val="102218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0878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49166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726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1016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8193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60471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D01CE2-BC9F-4133-A516-55A1561DEC6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25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D01CE2-BC9F-4133-A516-55A1561DEC6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083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1CE2-BC9F-4133-A516-55A1561DEC6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4272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8416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5061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1CE2-BC9F-4133-A516-55A1561DEC61}" type="datetimeFigureOut">
              <a:rPr lang="en-GB" smtClean="0"/>
              <a:t>20/04/2026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5C3A9-377D-4DC9-A399-0F1E970B8214}" type="slidenum">
              <a:rPr lang="en-GB" smtClean="0"/>
              <a:t>‹#›</a:t>
            </a:fld>
            <a:endParaRPr lang="en-GB"/>
          </a:p>
        </p:txBody>
      </p:sp>
    </p:spTree>
    <p:extLst>
      <p:ext uri="{BB962C8B-B14F-4D97-AF65-F5344CB8AC3E}">
        <p14:creationId xmlns:p14="http://schemas.microsoft.com/office/powerpoint/2010/main" val="88595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D58-345B-487D-A9AE-5F38CA899D8C}"/>
              </a:ext>
            </a:extLst>
          </p:cNvPr>
          <p:cNvSpPr>
            <a:spLocks noGrp="1"/>
          </p:cNvSpPr>
          <p:nvPr>
            <p:ph type="title"/>
          </p:nvPr>
        </p:nvSpPr>
        <p:spPr>
          <a:xfrm>
            <a:off x="674703" y="365125"/>
            <a:ext cx="10679097" cy="1325563"/>
          </a:xfrm>
          <a:ln w="38100">
            <a:solidFill>
              <a:schemeClr val="bg1"/>
            </a:solidFill>
          </a:ln>
        </p:spPr>
        <p:txBody>
          <a:bodyPr>
            <a:normAutofit/>
          </a:bodyPr>
          <a:lstStyle/>
          <a:p>
            <a:pPr algn="ctr"/>
            <a:r>
              <a:rPr lang="en-GB" dirty="0">
                <a:latin typeface="Arial"/>
                <a:cs typeface="Arial"/>
              </a:rPr>
              <a:t>Year 9 Options 2026-2028</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6FFC97-2FF4-46F9-B477-41D307BA4F08}"/>
              </a:ext>
            </a:extLst>
          </p:cNvPr>
          <p:cNvSpPr txBox="1"/>
          <p:nvPr/>
        </p:nvSpPr>
        <p:spPr>
          <a:xfrm>
            <a:off x="2159122" y="6211907"/>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3" name="Title 1">
            <a:extLst>
              <a:ext uri="{FF2B5EF4-FFF2-40B4-BE49-F238E27FC236}">
                <a16:creationId xmlns:a16="http://schemas.microsoft.com/office/drawing/2014/main" id="{9C77A789-9FAB-05CE-2815-9BFF06B451CD}"/>
              </a:ext>
            </a:extLst>
          </p:cNvPr>
          <p:cNvSpPr txBox="1">
            <a:spLocks/>
          </p:cNvSpPr>
          <p:nvPr/>
        </p:nvSpPr>
        <p:spPr>
          <a:xfrm>
            <a:off x="2862345" y="2625734"/>
            <a:ext cx="6467309" cy="1325563"/>
          </a:xfrm>
          <a:prstGeom prst="rect">
            <a:avLst/>
          </a:prstGeom>
          <a:ln w="381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r>
              <a:rPr lang="en-GB" dirty="0">
                <a:latin typeface="Arial"/>
                <a:cs typeface="Arial"/>
              </a:rPr>
              <a:t>Music</a:t>
            </a:r>
            <a:endParaRPr lang="en-GB" dirty="0">
              <a:latin typeface="Arial" panose="020B0604020202020204" pitchFamily="34" charset="0"/>
              <a:cs typeface="Arial" panose="020B0604020202020204" pitchFamily="34" charset="0"/>
            </a:endParaRPr>
          </a:p>
        </p:txBody>
      </p:sp>
      <p:pic>
        <p:nvPicPr>
          <p:cNvPr id="1026" name="Picture 2" descr="FE &amp; Vocational Music">
            <a:extLst>
              <a:ext uri="{FF2B5EF4-FFF2-40B4-BE49-F238E27FC236}">
                <a16:creationId xmlns:a16="http://schemas.microsoft.com/office/drawing/2014/main" id="{0DC2BDE5-8CBF-C490-2BC4-9375A7C9E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44" y="3429000"/>
            <a:ext cx="2651847" cy="2651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Audio and Music Technology BTEC Level 3 - Confetti College Nottingham">
            <a:extLst>
              <a:ext uri="{FF2B5EF4-FFF2-40B4-BE49-F238E27FC236}">
                <a16:creationId xmlns:a16="http://schemas.microsoft.com/office/drawing/2014/main" id="{20973E44-C0F6-EAEB-DA74-CC6729A66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43" t="15132" r="8874" b="10519"/>
          <a:stretch>
            <a:fillRect/>
          </a:stretch>
        </p:blipFill>
        <p:spPr bwMode="auto">
          <a:xfrm>
            <a:off x="7426960" y="3429000"/>
            <a:ext cx="4525220" cy="2651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0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8F93-35A6-F64A-436F-98D0B27CD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562CC-1806-CB79-828C-13E2915874CA}"/>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Course and Qualification Information</a:t>
            </a:r>
          </a:p>
        </p:txBody>
      </p:sp>
      <p:sp>
        <p:nvSpPr>
          <p:cNvPr id="3" name="Content Placeholder 2">
            <a:extLst>
              <a:ext uri="{FF2B5EF4-FFF2-40B4-BE49-F238E27FC236}">
                <a16:creationId xmlns:a16="http://schemas.microsoft.com/office/drawing/2014/main" id="{8D9735B1-45C2-2A62-F8F1-96148BEE0BDB}"/>
              </a:ext>
            </a:extLst>
          </p:cNvPr>
          <p:cNvSpPr>
            <a:spLocks noGrp="1"/>
          </p:cNvSpPr>
          <p:nvPr>
            <p:ph idx="1"/>
          </p:nvPr>
        </p:nvSpPr>
        <p:spPr>
          <a:xfrm>
            <a:off x="121920" y="1565832"/>
            <a:ext cx="12070080" cy="4753688"/>
          </a:xfrm>
          <a:ln>
            <a:solidFill>
              <a:schemeClr val="bg1"/>
            </a:solidFill>
          </a:ln>
        </p:spPr>
        <p:txBody>
          <a:bodyPr vert="horz" lIns="91440" tIns="45720" rIns="91440" bIns="45720" numCol="3" rtlCol="0" anchor="t">
            <a:noAutofit/>
          </a:bodyPr>
          <a:lstStyle/>
          <a:p>
            <a:pPr>
              <a:lnSpc>
                <a:spcPct val="120000"/>
              </a:lnSpc>
            </a:pPr>
            <a:r>
              <a:rPr lang="en-GB" sz="1600" b="1" dirty="0">
                <a:latin typeface="Arial" panose="020B0604020202020204" pitchFamily="34" charset="0"/>
                <a:cs typeface="Arial" panose="020B0604020202020204" pitchFamily="34" charset="0"/>
              </a:rPr>
              <a:t>Qualification:</a:t>
            </a:r>
            <a:r>
              <a:rPr lang="en-GB" sz="1600" dirty="0">
                <a:latin typeface="Arial" panose="020B0604020202020204" pitchFamily="34" charset="0"/>
                <a:cs typeface="Arial" panose="020B0604020202020204" pitchFamily="34" charset="0"/>
              </a:rPr>
              <a:t> Pearson BTEC Level 1/Level 2 Tech Award in Music Practice</a:t>
            </a:r>
          </a:p>
          <a:p>
            <a:pPr>
              <a:lnSpc>
                <a:spcPct val="120000"/>
              </a:lnSpc>
            </a:pPr>
            <a:r>
              <a:rPr lang="en-GB" sz="1600" b="1" dirty="0">
                <a:latin typeface="Arial" panose="020B0604020202020204" pitchFamily="34" charset="0"/>
                <a:cs typeface="Arial" panose="020B0604020202020204" pitchFamily="34" charset="0"/>
              </a:rPr>
              <a:t>Level:</a:t>
            </a:r>
            <a:r>
              <a:rPr lang="en-GB" sz="1600" dirty="0">
                <a:latin typeface="Arial" panose="020B0604020202020204" pitchFamily="34" charset="0"/>
                <a:cs typeface="Arial" panose="020B0604020202020204" pitchFamily="34" charset="0"/>
              </a:rPr>
              <a:t> Equivalent to GCSE (Levels 1–2)</a:t>
            </a:r>
          </a:p>
          <a:p>
            <a:pPr>
              <a:lnSpc>
                <a:spcPct val="120000"/>
              </a:lnSpc>
            </a:pPr>
            <a:r>
              <a:rPr lang="en-GB" sz="1600" b="1" dirty="0">
                <a:latin typeface="Arial" panose="020B0604020202020204" pitchFamily="34" charset="0"/>
                <a:cs typeface="Arial" panose="020B0604020202020204" pitchFamily="34" charset="0"/>
              </a:rPr>
              <a:t>Duration:</a:t>
            </a:r>
            <a:r>
              <a:rPr lang="en-GB" sz="1600" dirty="0">
                <a:latin typeface="Arial" panose="020B0604020202020204" pitchFamily="34" charset="0"/>
                <a:cs typeface="Arial" panose="020B0604020202020204" pitchFamily="34" charset="0"/>
              </a:rPr>
              <a:t> 2 years (Key Stage 4)</a:t>
            </a:r>
          </a:p>
          <a:p>
            <a:pPr>
              <a:lnSpc>
                <a:spcPct val="120000"/>
              </a:lnSpc>
            </a:pPr>
            <a:r>
              <a:rPr lang="en-GB" sz="1600" b="1" dirty="0">
                <a:latin typeface="Arial" panose="020B0604020202020204" pitchFamily="34" charset="0"/>
                <a:cs typeface="Arial" panose="020B0604020202020204" pitchFamily="34" charset="0"/>
              </a:rPr>
              <a:t>Total Qualification Time:</a:t>
            </a:r>
            <a:r>
              <a:rPr lang="en-GB" sz="1600" dirty="0">
                <a:latin typeface="Arial" panose="020B0604020202020204" pitchFamily="34" charset="0"/>
                <a:cs typeface="Arial" panose="020B0604020202020204" pitchFamily="34" charset="0"/>
              </a:rPr>
              <a:t> 140 hours (120 guided learning hours) </a:t>
            </a:r>
          </a:p>
          <a:p>
            <a:pPr>
              <a:lnSpc>
                <a:spcPct val="120000"/>
              </a:lnSpc>
            </a:pPr>
            <a:r>
              <a:rPr lang="en-GB" sz="1600" dirty="0">
                <a:latin typeface="Arial" panose="020B0604020202020204" pitchFamily="34" charset="0"/>
                <a:cs typeface="Arial" panose="020B0604020202020204" pitchFamily="34" charset="0"/>
              </a:rPr>
              <a:t>This course is a </a:t>
            </a:r>
            <a:r>
              <a:rPr lang="en-GB" sz="1600" b="1" dirty="0">
                <a:latin typeface="Arial" panose="020B0604020202020204" pitchFamily="34" charset="0"/>
                <a:cs typeface="Arial" panose="020B0604020202020204" pitchFamily="34" charset="0"/>
              </a:rPr>
              <a:t>practical, skills-based qualification</a:t>
            </a:r>
            <a:r>
              <a:rPr lang="en-GB" sz="1600" dirty="0">
                <a:latin typeface="Arial" panose="020B0604020202020204" pitchFamily="34" charset="0"/>
                <a:cs typeface="Arial" panose="020B0604020202020204" pitchFamily="34" charset="0"/>
              </a:rPr>
              <a:t> designed for students who enjoy creating, performing or producing music. It focuses on developing </a:t>
            </a:r>
            <a:r>
              <a:rPr lang="en-GB" sz="1600" b="1" dirty="0">
                <a:latin typeface="Arial" panose="020B0604020202020204" pitchFamily="34" charset="0"/>
                <a:cs typeface="Arial" panose="020B0604020202020204" pitchFamily="34" charset="0"/>
              </a:rPr>
              <a:t>real-world music skills</a:t>
            </a:r>
            <a:r>
              <a:rPr lang="en-GB" sz="1600" dirty="0">
                <a:latin typeface="Arial" panose="020B0604020202020204" pitchFamily="34" charset="0"/>
                <a:cs typeface="Arial" panose="020B0604020202020204" pitchFamily="34" charset="0"/>
              </a:rPr>
              <a:t> using professional-style projects and industry contexts.</a:t>
            </a:r>
          </a:p>
          <a:p>
            <a:pPr>
              <a:lnSpc>
                <a:spcPct val="120000"/>
              </a:lnSpc>
            </a:pPr>
            <a:endParaRPr lang="en-GB" sz="1600" dirty="0">
              <a:latin typeface="Arial" panose="020B0604020202020204" pitchFamily="34" charset="0"/>
              <a:cs typeface="Arial" panose="020B0604020202020204" pitchFamily="34" charset="0"/>
            </a:endParaRPr>
          </a:p>
          <a:p>
            <a:pPr>
              <a:lnSpc>
                <a:spcPct val="120000"/>
              </a:lnSpc>
            </a:pPr>
            <a:r>
              <a:rPr lang="en-GB" sz="1600" b="1" dirty="0">
                <a:latin typeface="Arial" panose="020B0604020202020204" pitchFamily="34" charset="0"/>
                <a:cs typeface="Arial" panose="020B0604020202020204" pitchFamily="34" charset="0"/>
              </a:rPr>
              <a:t>The course develops:</a:t>
            </a:r>
          </a:p>
          <a:p>
            <a:pPr marL="995363" lvl="2">
              <a:lnSpc>
                <a:spcPct val="120000"/>
              </a:lnSpc>
            </a:pPr>
            <a:r>
              <a:rPr lang="en-GB" sz="1400" dirty="0">
                <a:latin typeface="Arial" panose="020B0604020202020204" pitchFamily="34" charset="0"/>
                <a:cs typeface="Arial" panose="020B0604020202020204" pitchFamily="34" charset="0"/>
              </a:rPr>
              <a:t>Musical skills and techniques</a:t>
            </a:r>
          </a:p>
          <a:p>
            <a:pPr marL="995363" lvl="2">
              <a:lnSpc>
                <a:spcPct val="120000"/>
              </a:lnSpc>
            </a:pPr>
            <a:r>
              <a:rPr lang="en-GB" sz="1400" dirty="0">
                <a:latin typeface="Arial" panose="020B0604020202020204" pitchFamily="34" charset="0"/>
                <a:cs typeface="Arial" panose="020B0604020202020204" pitchFamily="34" charset="0"/>
              </a:rPr>
              <a:t>Creativity and problem-solving</a:t>
            </a:r>
          </a:p>
          <a:p>
            <a:pPr marL="995363" lvl="2">
              <a:lnSpc>
                <a:spcPct val="120000"/>
              </a:lnSpc>
            </a:pPr>
            <a:r>
              <a:rPr lang="en-GB" sz="1400" dirty="0">
                <a:latin typeface="Arial" panose="020B0604020202020204" pitchFamily="34" charset="0"/>
                <a:cs typeface="Arial" panose="020B0604020202020204" pitchFamily="34" charset="0"/>
              </a:rPr>
              <a:t>Personal skills such as </a:t>
            </a:r>
            <a:r>
              <a:rPr lang="en-GB" sz="1400" b="1" dirty="0">
                <a:latin typeface="Arial" panose="020B0604020202020204" pitchFamily="34" charset="0"/>
                <a:cs typeface="Arial" panose="020B0604020202020204" pitchFamily="34" charset="0"/>
              </a:rPr>
              <a:t>time management and teamwork</a:t>
            </a:r>
            <a:r>
              <a:rPr lang="en-GB" sz="1400" dirty="0">
                <a:latin typeface="Arial" panose="020B0604020202020204" pitchFamily="34" charset="0"/>
                <a:cs typeface="Arial" panose="020B0604020202020204" pitchFamily="34" charset="0"/>
              </a:rPr>
              <a:t> </a:t>
            </a:r>
          </a:p>
          <a:p>
            <a:pPr marL="309563" indent="0">
              <a:lnSpc>
                <a:spcPct val="120000"/>
              </a:lnSpc>
              <a:buNone/>
            </a:pPr>
            <a:r>
              <a:rPr lang="en-GB" sz="1600" b="1" dirty="0">
                <a:latin typeface="Arial" panose="020B0604020202020204" pitchFamily="34" charset="0"/>
                <a:cs typeface="Arial" panose="020B0604020202020204" pitchFamily="34" charset="0"/>
              </a:rPr>
              <a:t>What you will study:</a:t>
            </a:r>
          </a:p>
          <a:p>
            <a:pPr marL="538163" lvl="1">
              <a:lnSpc>
                <a:spcPct val="120000"/>
              </a:lnSpc>
            </a:pPr>
            <a:r>
              <a:rPr lang="en-GB" sz="1600" dirty="0">
                <a:latin typeface="Arial" panose="020B0604020202020204" pitchFamily="34" charset="0"/>
                <a:cs typeface="Arial" panose="020B0604020202020204" pitchFamily="34" charset="0"/>
              </a:rPr>
              <a:t>You will complete </a:t>
            </a:r>
            <a:r>
              <a:rPr lang="en-GB" sz="1600" b="1" dirty="0">
                <a:latin typeface="Arial" panose="020B0604020202020204" pitchFamily="34" charset="0"/>
                <a:cs typeface="Arial" panose="020B0604020202020204" pitchFamily="34" charset="0"/>
              </a:rPr>
              <a:t>three components</a:t>
            </a:r>
            <a:r>
              <a:rPr lang="en-GB" sz="1600" dirty="0">
                <a:latin typeface="Arial" panose="020B0604020202020204" pitchFamily="34" charset="0"/>
                <a:cs typeface="Arial" panose="020B0604020202020204" pitchFamily="34" charset="0"/>
              </a:rPr>
              <a:t>:</a:t>
            </a:r>
          </a:p>
          <a:p>
            <a:pPr marL="538163" lvl="1">
              <a:lnSpc>
                <a:spcPct val="120000"/>
              </a:lnSpc>
            </a:pPr>
            <a:r>
              <a:rPr lang="en-GB" sz="1600" b="1" dirty="0">
                <a:latin typeface="Arial" panose="020B0604020202020204" pitchFamily="34" charset="0"/>
                <a:cs typeface="Arial" panose="020B0604020202020204" pitchFamily="34" charset="0"/>
              </a:rPr>
              <a:t>Component 1: Exploring Music Products and Styles</a:t>
            </a:r>
            <a:endParaRPr lang="en-GB" sz="1600" dirty="0">
              <a:latin typeface="Arial" panose="020B0604020202020204" pitchFamily="34" charset="0"/>
              <a:cs typeface="Arial" panose="020B0604020202020204" pitchFamily="34" charset="0"/>
            </a:endParaRPr>
          </a:p>
          <a:p>
            <a:pPr marL="995363" lvl="3">
              <a:lnSpc>
                <a:spcPct val="120000"/>
              </a:lnSpc>
            </a:pPr>
            <a:r>
              <a:rPr lang="en-GB" sz="1400" dirty="0">
                <a:latin typeface="Arial" panose="020B0604020202020204" pitchFamily="34" charset="0"/>
                <a:cs typeface="Arial" panose="020B0604020202020204" pitchFamily="34" charset="0"/>
              </a:rPr>
              <a:t>Learn about different genres and styles of music</a:t>
            </a:r>
          </a:p>
          <a:p>
            <a:pPr marL="995363" lvl="3">
              <a:lnSpc>
                <a:spcPct val="120000"/>
              </a:lnSpc>
            </a:pPr>
            <a:r>
              <a:rPr lang="en-GB" sz="1400" dirty="0">
                <a:latin typeface="Arial" panose="020B0604020202020204" pitchFamily="34" charset="0"/>
                <a:cs typeface="Arial" panose="020B0604020202020204" pitchFamily="34" charset="0"/>
              </a:rPr>
              <a:t>Explore how music is created (performance, production, composition)</a:t>
            </a:r>
          </a:p>
          <a:p>
            <a:pPr marL="538163" lvl="1">
              <a:lnSpc>
                <a:spcPct val="120000"/>
              </a:lnSpc>
            </a:pPr>
            <a:r>
              <a:rPr lang="en-GB" sz="1600" b="1" dirty="0">
                <a:latin typeface="Arial" panose="020B0604020202020204" pitchFamily="34" charset="0"/>
                <a:cs typeface="Arial" panose="020B0604020202020204" pitchFamily="34" charset="0"/>
              </a:rPr>
              <a:t>Component 2: Music Skills Development</a:t>
            </a:r>
            <a:endParaRPr lang="en-GB" sz="1600" dirty="0">
              <a:latin typeface="Arial" panose="020B0604020202020204" pitchFamily="34" charset="0"/>
              <a:cs typeface="Arial" panose="020B0604020202020204" pitchFamily="34" charset="0"/>
            </a:endParaRPr>
          </a:p>
          <a:p>
            <a:pPr marL="995363" lvl="3">
              <a:lnSpc>
                <a:spcPct val="120000"/>
              </a:lnSpc>
            </a:pPr>
            <a:r>
              <a:rPr lang="en-GB" sz="1400" dirty="0">
                <a:latin typeface="Arial" panose="020B0604020202020204" pitchFamily="34" charset="0"/>
                <a:cs typeface="Arial" panose="020B0604020202020204" pitchFamily="34" charset="0"/>
              </a:rPr>
              <a:t>Develop skills in </a:t>
            </a:r>
            <a:r>
              <a:rPr lang="en-GB" sz="1400" b="1" dirty="0">
                <a:latin typeface="Arial" panose="020B0604020202020204" pitchFamily="34" charset="0"/>
                <a:cs typeface="Arial" panose="020B0604020202020204" pitchFamily="34" charset="0"/>
              </a:rPr>
              <a:t>performance, composition and/or production</a:t>
            </a:r>
            <a:endParaRPr lang="en-GB" sz="1400" dirty="0">
              <a:latin typeface="Arial" panose="020B0604020202020204" pitchFamily="34" charset="0"/>
              <a:cs typeface="Arial" panose="020B0604020202020204" pitchFamily="34" charset="0"/>
            </a:endParaRPr>
          </a:p>
          <a:p>
            <a:pPr marL="995363" lvl="3">
              <a:lnSpc>
                <a:spcPct val="120000"/>
              </a:lnSpc>
            </a:pPr>
            <a:r>
              <a:rPr lang="en-GB" sz="1400" dirty="0">
                <a:latin typeface="Arial" panose="020B0604020202020204" pitchFamily="34" charset="0"/>
                <a:cs typeface="Arial" panose="020B0604020202020204" pitchFamily="34" charset="0"/>
              </a:rPr>
              <a:t>Track your progress and improve your techniques</a:t>
            </a:r>
          </a:p>
          <a:p>
            <a:pPr marL="538163" lvl="1">
              <a:lnSpc>
                <a:spcPct val="120000"/>
              </a:lnSpc>
            </a:pPr>
            <a:r>
              <a:rPr lang="en-GB" sz="1600" b="1" dirty="0">
                <a:latin typeface="Arial" panose="020B0604020202020204" pitchFamily="34" charset="0"/>
                <a:cs typeface="Arial" panose="020B0604020202020204" pitchFamily="34" charset="0"/>
              </a:rPr>
              <a:t>Component 3: Responding to a Music Brief</a:t>
            </a:r>
            <a:endParaRPr lang="en-GB" sz="1600" dirty="0">
              <a:latin typeface="Arial" panose="020B0604020202020204" pitchFamily="34" charset="0"/>
              <a:cs typeface="Arial" panose="020B0604020202020204" pitchFamily="34" charset="0"/>
            </a:endParaRPr>
          </a:p>
          <a:p>
            <a:pPr marL="995363" lvl="3">
              <a:lnSpc>
                <a:spcPct val="120000"/>
              </a:lnSpc>
            </a:pPr>
            <a:r>
              <a:rPr lang="en-GB" sz="1400" dirty="0">
                <a:latin typeface="Arial" panose="020B0604020202020204" pitchFamily="34" charset="0"/>
                <a:cs typeface="Arial" panose="020B0604020202020204" pitchFamily="34" charset="0"/>
              </a:rPr>
              <a:t>Create a final piece of music based on a real industry-style brief</a:t>
            </a:r>
          </a:p>
          <a:p>
            <a:pPr marL="995363" lvl="3">
              <a:lnSpc>
                <a:spcPct val="120000"/>
              </a:lnSpc>
            </a:pPr>
            <a:r>
              <a:rPr lang="en-GB" sz="1400" dirty="0">
                <a:latin typeface="Arial" panose="020B0604020202020204" pitchFamily="34" charset="0"/>
                <a:cs typeface="Arial" panose="020B0604020202020204" pitchFamily="34" charset="0"/>
              </a:rPr>
              <a:t>Work as a performer, producer or composer</a:t>
            </a:r>
          </a:p>
          <a:p>
            <a:pPr>
              <a:lnSpc>
                <a:spcPct val="120000"/>
              </a:lnSpc>
            </a:pPr>
            <a:endParaRPr lang="en-GB"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0D666A-EA89-4CC5-8F90-73C86030D5A6}"/>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Tree>
    <p:extLst>
      <p:ext uri="{BB962C8B-B14F-4D97-AF65-F5344CB8AC3E}">
        <p14:creationId xmlns:p14="http://schemas.microsoft.com/office/powerpoint/2010/main" val="24230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4E3-1010-6E6C-A9A1-4969B936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F7A7-C935-063E-AEE8-216421E84706}"/>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Assessment Information</a:t>
            </a:r>
          </a:p>
        </p:txBody>
      </p:sp>
      <p:sp>
        <p:nvSpPr>
          <p:cNvPr id="3" name="Content Placeholder 2">
            <a:extLst>
              <a:ext uri="{FF2B5EF4-FFF2-40B4-BE49-F238E27FC236}">
                <a16:creationId xmlns:a16="http://schemas.microsoft.com/office/drawing/2014/main" id="{3117199C-D3D1-3C0D-3B6E-28B8D36BD27A}"/>
              </a:ext>
            </a:extLst>
          </p:cNvPr>
          <p:cNvSpPr>
            <a:spLocks noGrp="1"/>
          </p:cNvSpPr>
          <p:nvPr>
            <p:ph idx="1"/>
          </p:nvPr>
        </p:nvSpPr>
        <p:spPr>
          <a:xfrm>
            <a:off x="320040" y="4457602"/>
            <a:ext cx="11558016" cy="169935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CC0D91-C65D-43C7-B581-85FF3970A260}"/>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pic>
        <p:nvPicPr>
          <p:cNvPr id="11" name="Picture 10">
            <a:extLst>
              <a:ext uri="{FF2B5EF4-FFF2-40B4-BE49-F238E27FC236}">
                <a16:creationId xmlns:a16="http://schemas.microsoft.com/office/drawing/2014/main" id="{69B52A9B-61A4-9CA2-053E-96D4A04ED33C}"/>
              </a:ext>
            </a:extLst>
          </p:cNvPr>
          <p:cNvPicPr>
            <a:picLocks noChangeAspect="1"/>
          </p:cNvPicPr>
          <p:nvPr/>
        </p:nvPicPr>
        <p:blipFill>
          <a:blip r:embed="rId2"/>
          <a:stretch>
            <a:fillRect/>
          </a:stretch>
        </p:blipFill>
        <p:spPr>
          <a:xfrm>
            <a:off x="1469810" y="1714409"/>
            <a:ext cx="9252380" cy="2617450"/>
          </a:xfrm>
          <a:prstGeom prst="rect">
            <a:avLst/>
          </a:prstGeom>
        </p:spPr>
      </p:pic>
      <p:sp>
        <p:nvSpPr>
          <p:cNvPr id="12" name="TextBox 11">
            <a:extLst>
              <a:ext uri="{FF2B5EF4-FFF2-40B4-BE49-F238E27FC236}">
                <a16:creationId xmlns:a16="http://schemas.microsoft.com/office/drawing/2014/main" id="{946F2040-D25E-DC44-DE62-260DF4FA69FE}"/>
              </a:ext>
            </a:extLst>
          </p:cNvPr>
          <p:cNvSpPr txBox="1"/>
          <p:nvPr/>
        </p:nvSpPr>
        <p:spPr>
          <a:xfrm>
            <a:off x="320040" y="4465912"/>
            <a:ext cx="11551920" cy="2246769"/>
          </a:xfrm>
          <a:prstGeom prst="rect">
            <a:avLst/>
          </a:prstGeom>
          <a:noFill/>
        </p:spPr>
        <p:txBody>
          <a:bodyPr wrap="square" numCol="2" rtlCol="0">
            <a:spAutoFit/>
          </a:bodyPr>
          <a:lstStyle/>
          <a:p>
            <a:r>
              <a:rPr lang="en-GB" sz="2000" b="1" dirty="0">
                <a:solidFill>
                  <a:schemeClr val="bg1"/>
                </a:solidFill>
                <a:latin typeface="Arial" panose="020B0604020202020204" pitchFamily="34" charset="0"/>
                <a:cs typeface="Arial" panose="020B0604020202020204" pitchFamily="34" charset="0"/>
              </a:rPr>
              <a:t>Key Assessment Details:</a:t>
            </a:r>
          </a:p>
          <a:p>
            <a:r>
              <a:rPr lang="en-GB" sz="2000" dirty="0">
                <a:solidFill>
                  <a:schemeClr val="bg1"/>
                </a:solidFill>
                <a:latin typeface="Arial" panose="020B0604020202020204" pitchFamily="34" charset="0"/>
                <a:cs typeface="Arial" panose="020B0604020202020204" pitchFamily="34" charset="0"/>
              </a:rPr>
              <a:t>Coursework completed in class under supervision</a:t>
            </a:r>
          </a:p>
          <a:p>
            <a:r>
              <a:rPr lang="en-GB" sz="2000" dirty="0">
                <a:solidFill>
                  <a:schemeClr val="bg1"/>
                </a:solidFill>
                <a:latin typeface="Arial" panose="020B0604020202020204" pitchFamily="34" charset="0"/>
                <a:cs typeface="Arial" panose="020B0604020202020204" pitchFamily="34" charset="0"/>
              </a:rPr>
              <a:t>External task includes:</a:t>
            </a:r>
          </a:p>
          <a:p>
            <a:pPr lvl="1"/>
            <a:r>
              <a:rPr lang="en-GB" sz="2000" dirty="0">
                <a:solidFill>
                  <a:schemeClr val="bg1"/>
                </a:solidFill>
                <a:latin typeface="Arial" panose="020B0604020202020204" pitchFamily="34" charset="0"/>
                <a:cs typeface="Arial" panose="020B0604020202020204" pitchFamily="34" charset="0"/>
              </a:rPr>
              <a:t>Preparation period (around 12 weeks)</a:t>
            </a:r>
          </a:p>
          <a:p>
            <a:pPr lvl="1"/>
            <a:r>
              <a:rPr lang="en-GB" sz="2000" dirty="0">
                <a:solidFill>
                  <a:schemeClr val="bg1"/>
                </a:solidFill>
                <a:latin typeface="Arial" panose="020B0604020202020204" pitchFamily="34" charset="0"/>
                <a:cs typeface="Arial" panose="020B0604020202020204" pitchFamily="34" charset="0"/>
              </a:rPr>
              <a:t>Final supervised assessment (around 3 hours) </a:t>
            </a:r>
          </a:p>
          <a:p>
            <a:pPr lvl="1"/>
            <a:endParaRPr lang="en-GB" sz="2000" dirty="0">
              <a:solidFill>
                <a:schemeClr val="bg1"/>
              </a:solidFill>
              <a:latin typeface="Arial" panose="020B0604020202020204" pitchFamily="34" charset="0"/>
              <a:cs typeface="Arial" panose="020B0604020202020204" pitchFamily="34" charset="0"/>
            </a:endParaRPr>
          </a:p>
          <a:p>
            <a:pPr lvl="1"/>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There is </a:t>
            </a:r>
            <a:r>
              <a:rPr lang="en-GB" sz="2000" b="1" dirty="0">
                <a:solidFill>
                  <a:schemeClr val="bg1"/>
                </a:solidFill>
                <a:latin typeface="Arial" panose="020B0604020202020204" pitchFamily="34" charset="0"/>
                <a:cs typeface="Arial" panose="020B0604020202020204" pitchFamily="34" charset="0"/>
              </a:rPr>
              <a:t>no traditional written exam</a:t>
            </a:r>
            <a:r>
              <a:rPr lang="en-GB" sz="2000" dirty="0">
                <a:solidFill>
                  <a:schemeClr val="bg1"/>
                </a:solidFill>
                <a:latin typeface="Arial" panose="020B0604020202020204" pitchFamily="34" charset="0"/>
                <a:cs typeface="Arial" panose="020B0604020202020204" pitchFamily="34" charset="0"/>
              </a:rPr>
              <a:t>, but you will:</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Plan and develop ideas</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Create music</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Evaluate your work</a:t>
            </a:r>
          </a:p>
        </p:txBody>
      </p:sp>
    </p:spTree>
    <p:extLst>
      <p:ext uri="{BB962C8B-B14F-4D97-AF65-F5344CB8AC3E}">
        <p14:creationId xmlns:p14="http://schemas.microsoft.com/office/powerpoint/2010/main" val="241113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8391-292D-126E-EF0C-C959AAF9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130EC-8515-2300-69CC-3B36B4DB363A}"/>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Extra Curricular Opportunities</a:t>
            </a:r>
          </a:p>
        </p:txBody>
      </p:sp>
      <p:sp>
        <p:nvSpPr>
          <p:cNvPr id="3" name="Content Placeholder 2">
            <a:extLst>
              <a:ext uri="{FF2B5EF4-FFF2-40B4-BE49-F238E27FC236}">
                <a16:creationId xmlns:a16="http://schemas.microsoft.com/office/drawing/2014/main" id="{E3CBDB6B-3974-510B-DB06-479AE7E7DAF7}"/>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34BCC-A621-53B2-E897-9B20607F723C}"/>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EE4BE7C2-48F2-E359-6539-278067EBE5C9}"/>
              </a:ext>
            </a:extLst>
          </p:cNvPr>
          <p:cNvSpPr txBox="1"/>
          <p:nvPr/>
        </p:nvSpPr>
        <p:spPr>
          <a:xfrm>
            <a:off x="343838" y="2013396"/>
            <a:ext cx="4771506"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School Production</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Performance Opportunities – Assembly, Mass, Concerts and more</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Band Practice</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Choir</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Opportunities through Dudley Performing Arts</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Instrumental Tuition</a:t>
            </a:r>
          </a:p>
        </p:txBody>
      </p:sp>
      <p:pic>
        <p:nvPicPr>
          <p:cNvPr id="7" name="Picture 6">
            <a:extLst>
              <a:ext uri="{FF2B5EF4-FFF2-40B4-BE49-F238E27FC236}">
                <a16:creationId xmlns:a16="http://schemas.microsoft.com/office/drawing/2014/main" id="{7602DADB-412C-596F-845A-F4F9A8799290}"/>
              </a:ext>
            </a:extLst>
          </p:cNvPr>
          <p:cNvPicPr>
            <a:picLocks noChangeAspect="1"/>
          </p:cNvPicPr>
          <p:nvPr/>
        </p:nvPicPr>
        <p:blipFill>
          <a:blip r:embed="rId3" cstate="print">
            <a:extLst>
              <a:ext uri="{28A0092B-C50C-407E-A947-70E740481C1C}">
                <a14:useLocalDpi xmlns:a14="http://schemas.microsoft.com/office/drawing/2010/main" val="0"/>
              </a:ext>
            </a:extLst>
          </a:blip>
          <a:srcRect l="22587" t="20979" r="22393" b="788"/>
          <a:stretch>
            <a:fillRect/>
          </a:stretch>
        </p:blipFill>
        <p:spPr>
          <a:xfrm>
            <a:off x="8416094" y="1533919"/>
            <a:ext cx="3158836" cy="2526531"/>
          </a:xfrm>
          <a:prstGeom prst="rect">
            <a:avLst/>
          </a:prstGeom>
        </p:spPr>
      </p:pic>
      <p:pic>
        <p:nvPicPr>
          <p:cNvPr id="5122" name="Picture 2" descr="Image preview">
            <a:extLst>
              <a:ext uri="{FF2B5EF4-FFF2-40B4-BE49-F238E27FC236}">
                <a16:creationId xmlns:a16="http://schemas.microsoft.com/office/drawing/2014/main" id="{9F7D2338-CB3E-C1E9-3020-184013B479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433" y="1509867"/>
            <a:ext cx="2981661" cy="223805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mage preview">
            <a:extLst>
              <a:ext uri="{FF2B5EF4-FFF2-40B4-BE49-F238E27FC236}">
                <a16:creationId xmlns:a16="http://schemas.microsoft.com/office/drawing/2014/main" id="{BAD76A31-FBFE-EF94-EC98-883C7878DA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47" t="27097" r="11190" b="10178"/>
          <a:stretch>
            <a:fillRect/>
          </a:stretch>
        </p:blipFill>
        <p:spPr bwMode="auto">
          <a:xfrm>
            <a:off x="8416094" y="3963914"/>
            <a:ext cx="3660599" cy="21911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7F5AB09-7525-9325-0969-0E1F58FBAA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296" y="3771978"/>
            <a:ext cx="4197998" cy="23830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Image preview">
            <a:extLst>
              <a:ext uri="{FF2B5EF4-FFF2-40B4-BE49-F238E27FC236}">
                <a16:creationId xmlns:a16="http://schemas.microsoft.com/office/drawing/2014/main" id="{27F19B57-9514-E22B-C4D9-E8E75DA1C3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11175" y="-2819400"/>
            <a:ext cx="7829550" cy="5876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dley Performing Arts | Brierley Hill | Facebook">
            <a:extLst>
              <a:ext uri="{FF2B5EF4-FFF2-40B4-BE49-F238E27FC236}">
                <a16:creationId xmlns:a16="http://schemas.microsoft.com/office/drawing/2014/main" id="{24B39D77-FB69-F79F-5CB8-91BA0F7C6C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8008" y="3340002"/>
            <a:ext cx="2176171" cy="128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3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DFEE-2960-1656-F27B-8C49F4FFE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CDA90-EB59-D7BC-E44F-8CD6F2EE4148}"/>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Next Steps and Career Pathways</a:t>
            </a:r>
          </a:p>
        </p:txBody>
      </p:sp>
      <p:sp>
        <p:nvSpPr>
          <p:cNvPr id="3" name="Content Placeholder 2">
            <a:extLst>
              <a:ext uri="{FF2B5EF4-FFF2-40B4-BE49-F238E27FC236}">
                <a16:creationId xmlns:a16="http://schemas.microsoft.com/office/drawing/2014/main" id="{A4087E14-0194-5771-E91A-2D0A399D2A9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r>
              <a:rPr lang="en-GB" dirty="0">
                <a:latin typeface="Arial" panose="020B0604020202020204" pitchFamily="34" charset="0"/>
                <a:cs typeface="Arial" panose="020B0604020202020204" pitchFamily="34" charset="0"/>
              </a:rPr>
              <a:t>The music industry is large and growing, supporting </a:t>
            </a:r>
            <a:r>
              <a:rPr lang="en-GB" b="1" dirty="0">
                <a:latin typeface="Arial" panose="020B0604020202020204" pitchFamily="34" charset="0"/>
                <a:cs typeface="Arial" panose="020B0604020202020204" pitchFamily="34" charset="0"/>
              </a:rPr>
              <a:t>over 190,000 jobs in the UK.</a:t>
            </a:r>
            <a:endParaRPr lang="en-GB"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The BTEC Music Qualification could lead to a career in Performance, Recording, Music Production, Music Business, Band Management, Music Journalism, Music Therapy, Teaching and many more careers.</a:t>
            </a:r>
          </a:p>
          <a:p>
            <a:pPr marL="0" indent="0" algn="ctr">
              <a:buNone/>
            </a:pPr>
            <a:r>
              <a:rPr lang="en-GB" dirty="0">
                <a:latin typeface="Arial" panose="020B0604020202020204" pitchFamily="34" charset="0"/>
                <a:cs typeface="Arial" panose="020B0604020202020204" pitchFamily="34" charset="0"/>
              </a:rPr>
              <a:t>The BTEC Music Qualification allows you to progress to, Level 3 RSL and BTEC Music / Music Technology courses, A Level Music and Music Technology courses, and higher education courses such as degrees in Music, Popular Music, Music Technology and Music Business. </a:t>
            </a:r>
          </a:p>
        </p:txBody>
      </p:sp>
      <p:sp>
        <p:nvSpPr>
          <p:cNvPr id="4" name="TextBox 3">
            <a:extLst>
              <a:ext uri="{FF2B5EF4-FFF2-40B4-BE49-F238E27FC236}">
                <a16:creationId xmlns:a16="http://schemas.microsoft.com/office/drawing/2014/main" id="{7456ED28-55E7-CD40-174D-AC4EA0054A03}"/>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Tree>
    <p:extLst>
      <p:ext uri="{BB962C8B-B14F-4D97-AF65-F5344CB8AC3E}">
        <p14:creationId xmlns:p14="http://schemas.microsoft.com/office/powerpoint/2010/main" val="37032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B50F-21F1-5A35-92A8-B4F32ED6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A89C4-3115-900D-E4E0-7A2F8E713E56}"/>
              </a:ext>
            </a:extLst>
          </p:cNvPr>
          <p:cNvSpPr>
            <a:spLocks noGrp="1"/>
          </p:cNvSpPr>
          <p:nvPr>
            <p:ph type="title"/>
          </p:nvPr>
        </p:nvSpPr>
        <p:spPr>
          <a:xfrm>
            <a:off x="838200" y="365125"/>
            <a:ext cx="10515600" cy="99733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Additional Information and Outcomes</a:t>
            </a:r>
          </a:p>
        </p:txBody>
      </p:sp>
      <p:sp>
        <p:nvSpPr>
          <p:cNvPr id="3" name="Content Placeholder 2">
            <a:extLst>
              <a:ext uri="{FF2B5EF4-FFF2-40B4-BE49-F238E27FC236}">
                <a16:creationId xmlns:a16="http://schemas.microsoft.com/office/drawing/2014/main" id="{D674E538-FF2F-ED7B-AC52-A53FFE80A909}"/>
              </a:ext>
            </a:extLst>
          </p:cNvPr>
          <p:cNvSpPr>
            <a:spLocks noGrp="1"/>
          </p:cNvSpPr>
          <p:nvPr>
            <p:ph idx="1"/>
          </p:nvPr>
        </p:nvSpPr>
        <p:spPr>
          <a:xfrm>
            <a:off x="0" y="1544320"/>
            <a:ext cx="12154584" cy="4805680"/>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775349-3356-E49E-7471-2D97CBE0956E}"/>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7" name="Rectangle 6">
            <a:extLst>
              <a:ext uri="{FF2B5EF4-FFF2-40B4-BE49-F238E27FC236}">
                <a16:creationId xmlns:a16="http://schemas.microsoft.com/office/drawing/2014/main" id="{9F8A8D6A-DCDB-22F3-37F6-D52B3362AACB}"/>
              </a:ext>
            </a:extLst>
          </p:cNvPr>
          <p:cNvSpPr/>
          <p:nvPr/>
        </p:nvSpPr>
        <p:spPr>
          <a:xfrm>
            <a:off x="37416" y="1362456"/>
            <a:ext cx="5388024" cy="5100736"/>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What skills will you gain?</a:t>
            </a:r>
          </a:p>
          <a:p>
            <a:r>
              <a:rPr lang="en-GB" sz="1600" dirty="0">
                <a:solidFill>
                  <a:schemeClr val="bg1"/>
                </a:solidFill>
                <a:latin typeface="Arial" panose="020B0604020202020204" pitchFamily="34" charset="0"/>
                <a:cs typeface="Arial" panose="020B0604020202020204" pitchFamily="34" charset="0"/>
              </a:rPr>
              <a:t>By the end of the course, you will:</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Perform, create or produce music confidently</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Understand different musical styles and techniques</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Work independently and as part of a team</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Develop </a:t>
            </a:r>
            <a:r>
              <a:rPr lang="en-GB" sz="1600" b="1" dirty="0">
                <a:solidFill>
                  <a:schemeClr val="bg1"/>
                </a:solidFill>
                <a:latin typeface="Arial" panose="020B0604020202020204" pitchFamily="34" charset="0"/>
                <a:cs typeface="Arial" panose="020B0604020202020204" pitchFamily="34" charset="0"/>
              </a:rPr>
              <a:t>industry-relevant skills</a:t>
            </a:r>
            <a:r>
              <a:rPr lang="en-GB" sz="1600" dirty="0">
                <a:solidFill>
                  <a:schemeClr val="bg1"/>
                </a:solidFill>
                <a:latin typeface="Arial" panose="020B0604020202020204" pitchFamily="34" charset="0"/>
                <a:cs typeface="Arial" panose="020B0604020202020204" pitchFamily="34" charset="0"/>
              </a:rPr>
              <a:t> like planning and communication</a:t>
            </a:r>
          </a:p>
          <a:p>
            <a:pPr marL="28575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algn="ctr"/>
            <a:r>
              <a:rPr lang="en-GB" sz="1600" b="1" dirty="0">
                <a:solidFill>
                  <a:schemeClr val="bg1"/>
                </a:solidFill>
                <a:latin typeface="Arial" panose="020B0604020202020204" pitchFamily="34" charset="0"/>
                <a:cs typeface="Arial" panose="020B0604020202020204" pitchFamily="34" charset="0"/>
              </a:rPr>
              <a:t>What makes this course different?</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Focus on </a:t>
            </a:r>
            <a:r>
              <a:rPr lang="en-GB" sz="1600" b="1" dirty="0">
                <a:solidFill>
                  <a:schemeClr val="bg1"/>
                </a:solidFill>
                <a:latin typeface="Arial" panose="020B0604020202020204" pitchFamily="34" charset="0"/>
                <a:cs typeface="Arial" panose="020B0604020202020204" pitchFamily="34" charset="0"/>
              </a:rPr>
              <a:t>practical learning</a:t>
            </a:r>
            <a:r>
              <a:rPr lang="en-GB" sz="1600" dirty="0">
                <a:solidFill>
                  <a:schemeClr val="bg1"/>
                </a:solidFill>
                <a:latin typeface="Arial" panose="020B0604020202020204" pitchFamily="34" charset="0"/>
                <a:cs typeface="Arial" panose="020B0604020202020204" pitchFamily="34" charset="0"/>
              </a:rPr>
              <a:t> rather than exams</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Learn through </a:t>
            </a:r>
            <a:r>
              <a:rPr lang="en-GB" sz="1600" b="1" dirty="0">
                <a:solidFill>
                  <a:schemeClr val="bg1"/>
                </a:solidFill>
                <a:latin typeface="Arial" panose="020B0604020202020204" pitchFamily="34" charset="0"/>
                <a:cs typeface="Arial" panose="020B0604020202020204" pitchFamily="34" charset="0"/>
              </a:rPr>
              <a:t>realistic music industry scenarios</a:t>
            </a:r>
            <a:endParaRPr lang="en-GB"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Build a </a:t>
            </a:r>
            <a:r>
              <a:rPr lang="en-GB" sz="1600" b="1" dirty="0">
                <a:solidFill>
                  <a:schemeClr val="bg1"/>
                </a:solidFill>
                <a:latin typeface="Arial" panose="020B0604020202020204" pitchFamily="34" charset="0"/>
                <a:cs typeface="Arial" panose="020B0604020202020204" pitchFamily="34" charset="0"/>
              </a:rPr>
              <a:t>portfolio of work</a:t>
            </a:r>
          </a:p>
          <a:p>
            <a:pPr marL="28575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algn="ctr"/>
            <a:r>
              <a:rPr lang="en-GB" sz="1600" b="1" dirty="0">
                <a:solidFill>
                  <a:schemeClr val="bg1"/>
                </a:solidFill>
                <a:latin typeface="Arial" panose="020B0604020202020204" pitchFamily="34" charset="0"/>
                <a:cs typeface="Arial" panose="020B0604020202020204" pitchFamily="34" charset="0"/>
              </a:rPr>
              <a:t>Is this course right for you?</a:t>
            </a:r>
          </a:p>
          <a:p>
            <a:r>
              <a:rPr lang="en-GB" sz="1600" dirty="0">
                <a:solidFill>
                  <a:schemeClr val="bg1"/>
                </a:solidFill>
                <a:latin typeface="Arial" panose="020B0604020202020204" pitchFamily="34" charset="0"/>
                <a:cs typeface="Arial" panose="020B0604020202020204" pitchFamily="34" charset="0"/>
              </a:rPr>
              <a:t>This course suits students who:</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Enjoy music and creativity</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Prefer practical work over written exams</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Are interested in technology and production</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Want to explore careers in music</a:t>
            </a:r>
          </a:p>
        </p:txBody>
      </p:sp>
      <p:sp>
        <p:nvSpPr>
          <p:cNvPr id="6" name="TextBox 5">
            <a:extLst>
              <a:ext uri="{FF2B5EF4-FFF2-40B4-BE49-F238E27FC236}">
                <a16:creationId xmlns:a16="http://schemas.microsoft.com/office/drawing/2014/main" id="{3B87E697-876A-8B1E-7BFF-6EC0D5F0BD4C}"/>
              </a:ext>
            </a:extLst>
          </p:cNvPr>
          <p:cNvSpPr txBox="1"/>
          <p:nvPr/>
        </p:nvSpPr>
        <p:spPr>
          <a:xfrm>
            <a:off x="5669280" y="1717378"/>
            <a:ext cx="6096000" cy="2031325"/>
          </a:xfrm>
          <a:prstGeom prst="rect">
            <a:avLst/>
          </a:prstGeom>
          <a:noFill/>
        </p:spPr>
        <p:txBody>
          <a:bodyPr wrap="square">
            <a:spAutoFit/>
          </a:bodyPr>
          <a:lstStyle/>
          <a:p>
            <a:pPr fontAlgn="base"/>
            <a:r>
              <a:rPr lang="en-GB" dirty="0">
                <a:solidFill>
                  <a:schemeClr val="bg1"/>
                </a:solidFill>
                <a:latin typeface="Arial" panose="020B0604020202020204" pitchFamily="34" charset="0"/>
                <a:cs typeface="Arial" panose="020B0604020202020204" pitchFamily="34" charset="0"/>
              </a:rPr>
              <a:t>You should be able to play an instrument or sing and want to develop your skills further. </a:t>
            </a:r>
            <a:r>
              <a:rPr lang="en-US" dirty="0">
                <a:solidFill>
                  <a:schemeClr val="bg1"/>
                </a:solidFill>
                <a:latin typeface="Arial" panose="020B0604020202020204" pitchFamily="34" charset="0"/>
                <a:cs typeface="Arial" panose="020B0604020202020204" pitchFamily="34" charset="0"/>
              </a:rPr>
              <a:t>​</a:t>
            </a:r>
          </a:p>
          <a:p>
            <a:pPr marL="0" indent="0" fontAlgn="base">
              <a:buNone/>
            </a:pPr>
            <a:endParaRPr lang="en-GB" dirty="0">
              <a:solidFill>
                <a:schemeClr val="bg1"/>
              </a:solidFill>
              <a:latin typeface="Arial" panose="020B0604020202020204" pitchFamily="34" charset="0"/>
              <a:cs typeface="Arial" panose="020B0604020202020204" pitchFamily="34" charset="0"/>
            </a:endParaRPr>
          </a:p>
          <a:p>
            <a:pPr fontAlgn="base"/>
            <a:r>
              <a:rPr lang="en-GB" dirty="0">
                <a:solidFill>
                  <a:schemeClr val="bg1"/>
                </a:solidFill>
                <a:latin typeface="Arial" panose="020B0604020202020204" pitchFamily="34" charset="0"/>
                <a:cs typeface="Arial" panose="020B0604020202020204" pitchFamily="34" charset="0"/>
              </a:rPr>
              <a:t>If you do not play an instrument yet and would still like to take BTEC music, we would decide on an instrument for you to learn with Dudley Performing Arts in the first term. </a:t>
            </a:r>
          </a:p>
          <a:p>
            <a:pPr marL="0" indent="0" algn="ctr">
              <a:buNone/>
            </a:pPr>
            <a:endParaRPr lang="en-GB"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B4A1FF9-2D40-111D-89D2-F234DA396A2A}"/>
              </a:ext>
            </a:extLst>
          </p:cNvPr>
          <p:cNvSpPr/>
          <p:nvPr/>
        </p:nvSpPr>
        <p:spPr>
          <a:xfrm>
            <a:off x="5669280" y="3535680"/>
            <a:ext cx="6332903" cy="27330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b="1" dirty="0">
                <a:latin typeface="Arial" panose="020B0604020202020204" pitchFamily="34" charset="0"/>
                <a:cs typeface="Arial" panose="020B0604020202020204" pitchFamily="34" charset="0"/>
              </a:rPr>
              <a:t>Instruments offered: (Instrument hire can be arranged)</a:t>
            </a:r>
          </a:p>
          <a:p>
            <a:pPr marL="285750" indent="-285750">
              <a:buFontTx/>
              <a:buChar char="-"/>
            </a:pPr>
            <a:r>
              <a:rPr lang="en-GB" dirty="0">
                <a:latin typeface="Arial" panose="020B0604020202020204" pitchFamily="34" charset="0"/>
                <a:cs typeface="Arial" panose="020B0604020202020204" pitchFamily="34" charset="0"/>
              </a:rPr>
              <a:t>Vocals</a:t>
            </a:r>
          </a:p>
          <a:p>
            <a:pPr marL="285750" indent="-285750">
              <a:buFontTx/>
              <a:buChar char="-"/>
            </a:pPr>
            <a:r>
              <a:rPr lang="en-GB" dirty="0">
                <a:latin typeface="Arial" panose="020B0604020202020204" pitchFamily="34" charset="0"/>
                <a:cs typeface="Arial" panose="020B0604020202020204" pitchFamily="34" charset="0"/>
              </a:rPr>
              <a:t>Keyboard</a:t>
            </a:r>
          </a:p>
          <a:p>
            <a:pPr marL="285750" indent="-285750">
              <a:buFontTx/>
              <a:buChar char="-"/>
            </a:pPr>
            <a:r>
              <a:rPr lang="en-GB" dirty="0">
                <a:latin typeface="Arial" panose="020B0604020202020204" pitchFamily="34" charset="0"/>
                <a:cs typeface="Arial" panose="020B0604020202020204" pitchFamily="34" charset="0"/>
              </a:rPr>
              <a:t>Guitar</a:t>
            </a:r>
          </a:p>
          <a:p>
            <a:pPr marL="285750" indent="-285750">
              <a:buFontTx/>
              <a:buChar char="-"/>
            </a:pPr>
            <a:r>
              <a:rPr lang="en-GB" dirty="0">
                <a:latin typeface="Arial" panose="020B0604020202020204" pitchFamily="34" charset="0"/>
                <a:cs typeface="Arial" panose="020B0604020202020204" pitchFamily="34" charset="0"/>
              </a:rPr>
              <a:t>Bass Guitar</a:t>
            </a:r>
          </a:p>
          <a:p>
            <a:pPr marL="285750" indent="-285750">
              <a:buFontTx/>
              <a:buChar char="-"/>
            </a:pPr>
            <a:r>
              <a:rPr lang="en-GB" dirty="0">
                <a:latin typeface="Arial" panose="020B0604020202020204" pitchFamily="34" charset="0"/>
                <a:cs typeface="Arial" panose="020B0604020202020204" pitchFamily="34" charset="0"/>
              </a:rPr>
              <a:t>Violin / string instruments</a:t>
            </a:r>
          </a:p>
          <a:p>
            <a:pPr marL="285750" indent="-285750">
              <a:buFontTx/>
              <a:buChar char="-"/>
            </a:pPr>
            <a:r>
              <a:rPr lang="en-GB" dirty="0">
                <a:latin typeface="Arial" panose="020B0604020202020204" pitchFamily="34" charset="0"/>
                <a:cs typeface="Arial" panose="020B0604020202020204" pitchFamily="34" charset="0"/>
              </a:rPr>
              <a:t>Brass instruments</a:t>
            </a:r>
          </a:p>
          <a:p>
            <a:pPr marL="285750" indent="-285750">
              <a:buFontTx/>
              <a:buChar char="-"/>
            </a:pPr>
            <a:r>
              <a:rPr lang="en-GB" dirty="0">
                <a:latin typeface="Arial" panose="020B0604020202020204" pitchFamily="34" charset="0"/>
                <a:cs typeface="Arial" panose="020B0604020202020204" pitchFamily="34" charset="0"/>
              </a:rPr>
              <a:t>Woodwind instruments</a:t>
            </a:r>
          </a:p>
          <a:p>
            <a:pPr marL="285750" indent="-285750">
              <a:buFontTx/>
              <a:buChar char="-"/>
            </a:pPr>
            <a:r>
              <a:rPr lang="en-GB" dirty="0">
                <a:latin typeface="Arial" panose="020B0604020202020204" pitchFamily="34" charset="0"/>
                <a:cs typeface="Arial" panose="020B0604020202020204" pitchFamily="34" charset="0"/>
              </a:rPr>
              <a:t>Drums</a:t>
            </a:r>
          </a:p>
        </p:txBody>
      </p:sp>
      <p:pic>
        <p:nvPicPr>
          <p:cNvPr id="10" name="Picture 2" descr="Dudley Performing Arts | Brierley Hill | Facebook">
            <a:extLst>
              <a:ext uri="{FF2B5EF4-FFF2-40B4-BE49-F238E27FC236}">
                <a16:creationId xmlns:a16="http://schemas.microsoft.com/office/drawing/2014/main" id="{6156952B-56C4-0E83-DD3F-E1B2E1488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959" y="4356192"/>
            <a:ext cx="2197784" cy="130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AFD8-84D8-034D-E6D5-C8174C8F5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9C513-EAB2-7B7F-B8AD-3CD30ED99EF2}"/>
              </a:ext>
            </a:extLst>
          </p:cNvPr>
          <p:cNvSpPr>
            <a:spLocks noGrp="1"/>
          </p:cNvSpPr>
          <p:nvPr>
            <p:ph type="title"/>
          </p:nvPr>
        </p:nvSpPr>
        <p:spPr>
          <a:xfrm>
            <a:off x="838200" y="365125"/>
            <a:ext cx="10515600" cy="1033907"/>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Frequently Asked Questions</a:t>
            </a:r>
          </a:p>
        </p:txBody>
      </p:sp>
      <p:sp>
        <p:nvSpPr>
          <p:cNvPr id="3" name="Content Placeholder 2">
            <a:extLst>
              <a:ext uri="{FF2B5EF4-FFF2-40B4-BE49-F238E27FC236}">
                <a16:creationId xmlns:a16="http://schemas.microsoft.com/office/drawing/2014/main" id="{93E0B2D7-7F56-BCC7-A81A-112726B7E173}"/>
              </a:ext>
            </a:extLst>
          </p:cNvPr>
          <p:cNvSpPr>
            <a:spLocks noGrp="1"/>
          </p:cNvSpPr>
          <p:nvPr>
            <p:ph idx="1"/>
          </p:nvPr>
        </p:nvSpPr>
        <p:spPr>
          <a:xfrm>
            <a:off x="320040" y="1840152"/>
            <a:ext cx="11558016" cy="4623040"/>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EE200A-F034-6960-18DB-EB1E317CEFE4}"/>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DFEB7820-83AD-DC11-D2A7-2EB96891D9F4}"/>
              </a:ext>
            </a:extLst>
          </p:cNvPr>
          <p:cNvSpPr txBox="1"/>
          <p:nvPr/>
        </p:nvSpPr>
        <p:spPr>
          <a:xfrm>
            <a:off x="320040" y="1840152"/>
            <a:ext cx="11551920" cy="7478970"/>
          </a:xfrm>
          <a:prstGeom prst="rect">
            <a:avLst/>
          </a:prstGeom>
          <a:noFill/>
        </p:spPr>
        <p:txBody>
          <a:bodyPr wrap="square" numCol="3" rtlCol="0">
            <a:spAutoFit/>
          </a:bodyPr>
          <a:lstStyle/>
          <a:p>
            <a:r>
              <a:rPr lang="en-GB" sz="2000" b="1" dirty="0">
                <a:solidFill>
                  <a:schemeClr val="bg1"/>
                </a:solidFill>
              </a:rPr>
              <a:t>Q: Do I need to play an instrument?</a:t>
            </a:r>
            <a:br>
              <a:rPr lang="en-GB" sz="2000" dirty="0">
                <a:solidFill>
                  <a:schemeClr val="bg1"/>
                </a:solidFill>
              </a:rPr>
            </a:br>
            <a:r>
              <a:rPr lang="en-GB" sz="2000" dirty="0">
                <a:solidFill>
                  <a:schemeClr val="bg1"/>
                </a:solidFill>
              </a:rPr>
              <a:t>A: Not right now. If you have an instrument in mind (i.e., Guitar, Keyboard, Vocals, Drums) you can start learning in year 10. However, students who already have an instrument that they can play will find elements of the course easier.</a:t>
            </a:r>
          </a:p>
          <a:p>
            <a:endParaRPr lang="en-GB" sz="2000" dirty="0">
              <a:solidFill>
                <a:schemeClr val="bg1"/>
              </a:solidFill>
            </a:endParaRPr>
          </a:p>
          <a:p>
            <a:r>
              <a:rPr lang="en-GB" sz="2000" b="1" dirty="0">
                <a:solidFill>
                  <a:schemeClr val="bg1"/>
                </a:solidFill>
              </a:rPr>
              <a:t>Q: Do I have to perform in front of others?</a:t>
            </a:r>
            <a:br>
              <a:rPr lang="en-GB" sz="2000" dirty="0">
                <a:solidFill>
                  <a:schemeClr val="bg1"/>
                </a:solidFill>
              </a:rPr>
            </a:br>
            <a:r>
              <a:rPr lang="en-GB" sz="2000" dirty="0">
                <a:solidFill>
                  <a:schemeClr val="bg1"/>
                </a:solidFill>
              </a:rPr>
              <a:t>A: Performance is part of the course, so you will be performing in front of your peers.</a:t>
            </a: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pPr marL="182563"/>
            <a:r>
              <a:rPr lang="en-GB" sz="2000" b="1" dirty="0">
                <a:solidFill>
                  <a:schemeClr val="bg1"/>
                </a:solidFill>
              </a:rPr>
              <a:t>Q: How many lessons a week?​</a:t>
            </a:r>
            <a:endParaRPr lang="en-GB" sz="2000" dirty="0">
              <a:solidFill>
                <a:schemeClr val="bg1"/>
              </a:solidFill>
            </a:endParaRPr>
          </a:p>
          <a:p>
            <a:pPr marL="182563"/>
            <a:r>
              <a:rPr lang="en-GB" sz="2000" dirty="0">
                <a:solidFill>
                  <a:schemeClr val="bg1"/>
                </a:solidFill>
              </a:rPr>
              <a:t>A: Currently, I see year 10 5 times over 2 weeks. Of course, this may change next</a:t>
            </a:r>
          </a:p>
          <a:p>
            <a:pPr marL="182563"/>
            <a:r>
              <a:rPr lang="en-GB" sz="2000" dirty="0">
                <a:solidFill>
                  <a:schemeClr val="bg1"/>
                </a:solidFill>
              </a:rPr>
              <a:t>year but it will likely be the same!​</a:t>
            </a:r>
          </a:p>
          <a:p>
            <a:pPr marL="182563"/>
            <a:r>
              <a:rPr lang="en-GB" sz="2000" b="1" dirty="0">
                <a:solidFill>
                  <a:schemeClr val="bg1"/>
                </a:solidFill>
              </a:rPr>
              <a:t>Q: Do I have to be able to read music?​</a:t>
            </a:r>
          </a:p>
          <a:p>
            <a:pPr marL="182563"/>
            <a:r>
              <a:rPr lang="en-GB" sz="2000" dirty="0">
                <a:solidFill>
                  <a:schemeClr val="bg1"/>
                </a:solidFill>
              </a:rPr>
              <a:t>A: No, although it does help! Within lessons, we will work on building your notation</a:t>
            </a:r>
          </a:p>
          <a:p>
            <a:pPr marL="182563"/>
            <a:r>
              <a:rPr lang="en-GB" sz="2000" dirty="0">
                <a:solidFill>
                  <a:schemeClr val="bg1"/>
                </a:solidFill>
              </a:rPr>
              <a:t>and music theory skills.</a:t>
            </a: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r>
              <a:rPr lang="en-GB" sz="2000" b="1" dirty="0">
                <a:solidFill>
                  <a:schemeClr val="bg1"/>
                </a:solidFill>
              </a:rPr>
              <a:t>Q: Is it all practical?</a:t>
            </a:r>
            <a:br>
              <a:rPr lang="en-GB" sz="2000" dirty="0">
                <a:solidFill>
                  <a:schemeClr val="bg1"/>
                </a:solidFill>
              </a:rPr>
            </a:br>
            <a:r>
              <a:rPr lang="en-GB" sz="2000" dirty="0">
                <a:solidFill>
                  <a:schemeClr val="bg1"/>
                </a:solidFill>
              </a:rPr>
              <a:t>A: Mostly, but you will also explain and evaluate your work as part of coursework, create written portfolios and complete other written tasks.</a:t>
            </a:r>
          </a:p>
          <a:p>
            <a:r>
              <a:rPr lang="en-GB" sz="2000" b="1" dirty="0">
                <a:solidFill>
                  <a:schemeClr val="bg1"/>
                </a:solidFill>
              </a:rPr>
              <a:t>Q: Is there an exam?</a:t>
            </a:r>
            <a:br>
              <a:rPr lang="en-GB" sz="2000" dirty="0">
                <a:solidFill>
                  <a:schemeClr val="bg1"/>
                </a:solidFill>
              </a:rPr>
            </a:br>
            <a:r>
              <a:rPr lang="en-GB" sz="2000" dirty="0">
                <a:solidFill>
                  <a:schemeClr val="bg1"/>
                </a:solidFill>
              </a:rPr>
              <a:t>A: There is no traditional written exam, but there is an externally assessed project at the end of year 11.</a:t>
            </a:r>
          </a:p>
          <a:p>
            <a:r>
              <a:rPr lang="en-GB" sz="2000" b="1" dirty="0">
                <a:solidFill>
                  <a:schemeClr val="bg1"/>
                </a:solidFill>
              </a:rPr>
              <a:t>Q: What equipment will I use?</a:t>
            </a:r>
            <a:br>
              <a:rPr lang="en-GB" sz="2000" dirty="0">
                <a:solidFill>
                  <a:schemeClr val="bg1"/>
                </a:solidFill>
              </a:rPr>
            </a:br>
            <a:r>
              <a:rPr lang="en-GB" sz="2000" dirty="0">
                <a:solidFill>
                  <a:schemeClr val="bg1"/>
                </a:solidFill>
              </a:rPr>
              <a:t>A: Instruments, recording equipment and music software (DAWs).</a:t>
            </a:r>
          </a:p>
        </p:txBody>
      </p:sp>
    </p:spTree>
    <p:extLst>
      <p:ext uri="{BB962C8B-B14F-4D97-AF65-F5344CB8AC3E}">
        <p14:creationId xmlns:p14="http://schemas.microsoft.com/office/powerpoint/2010/main" val="33309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e8a53ddf-688e-4772-906e-8e773fbc50f1" xsi:nil="true"/>
    <Lesson xmlns="e8a53ddf-688e-4772-906e-8e773fbc50f1" xsi:nil="true"/>
    <CustomTags xmlns="e8a53ddf-688e-4772-906e-8e773fbc50f1" xsi:nil="true"/>
    <KS xmlns="e8a53ddf-688e-4772-906e-8e773fbc50f1" xsi:nil="true"/>
    <m7d99c2bc7e54546898d75369951989b xmlns="e8a53ddf-688e-4772-906e-8e773fbc50f1">
      <Terms xmlns="http://schemas.microsoft.com/office/infopath/2007/PartnerControls"/>
    </m7d99c2bc7e54546898d75369951989b>
    <CurriculumSubject xmlns="e8a53ddf-688e-4772-906e-8e773fbc50f1">Staff</CurriculumSubject>
    <c2de43a4609240278ae4a68ac4cf3f9e xmlns="e8a53ddf-688e-4772-906e-8e773fbc50f1">
      <Terms xmlns="http://schemas.microsoft.com/office/infopath/2007/PartnerControls"/>
    </c2de43a4609240278ae4a68ac4cf3f9e>
    <TaxCatchAll xmlns="e8a53ddf-688e-4772-906e-8e773fbc50f1" xsi:nil="true"/>
    <f908b412cb9b47c8b4611620c63c67b6 xmlns="e8a53ddf-688e-4772-906e-8e773fbc50f1">
      <Terms xmlns="http://schemas.microsoft.com/office/infopath/2007/PartnerControls"/>
    </f908b412cb9b47c8b4611620c63c67b6>
    <ge0bb8af36ee4c1b86ae837e1ac45bea xmlns="e8a53ddf-688e-4772-906e-8e773fbc50f1">
      <Terms xmlns="http://schemas.microsoft.com/office/infopath/2007/PartnerControls"/>
    </ge0bb8af36ee4c1b86ae837e1ac45bea>
    <PersonalIdentificationData xmlns="e8a53ddf-688e-4772-906e-8e773fbc50f1" xsi:nil="true"/>
    <lcf76f155ced4ddcb4097134ff3c332f xmlns="85b6cea0-83f0-42c6-9c4f-7c7da97c36bf">
      <Terms xmlns="http://schemas.microsoft.com/office/infopath/2007/PartnerControls"/>
    </lcf76f155ced4ddcb4097134ff3c332f>
    <m886e2b4bfb94daca9fe45812b30eb2c xmlns="e8a53ddf-688e-4772-906e-8e773fbc50f1">
      <Terms xmlns="http://schemas.microsoft.com/office/infopath/2007/PartnerControls"/>
    </m886e2b4bfb94daca9fe45812b30eb2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7B9A3779A7EA469433A912F751FCB4" ma:contentTypeVersion="34" ma:contentTypeDescription="Create a new document." ma:contentTypeScope="" ma:versionID="c3ce0729444492e2e7ed6c1b0c5e5216">
  <xsd:schema xmlns:xsd="http://www.w3.org/2001/XMLSchema" xmlns:xs="http://www.w3.org/2001/XMLSchema" xmlns:p="http://schemas.microsoft.com/office/2006/metadata/properties" xmlns:ns2="e8a53ddf-688e-4772-906e-8e773fbc50f1" xmlns:ns3="85b6cea0-83f0-42c6-9c4f-7c7da97c36bf" targetNamespace="http://schemas.microsoft.com/office/2006/metadata/properties" ma:root="true" ma:fieldsID="7ad4edf24d4580e393b26ef1ec787d03" ns2:_="" ns3:_="">
    <xsd:import namespace="e8a53ddf-688e-4772-906e-8e773fbc50f1"/>
    <xsd:import namespace="85b6cea0-83f0-42c6-9c4f-7c7da97c36bf"/>
    <xsd:element name="properties">
      <xsd:complexType>
        <xsd:sequence>
          <xsd:element name="documentManagement">
            <xsd:complexType>
              <xsd:all>
                <xsd:element ref="ns2:f908b412cb9b47c8b4611620c63c67b6" minOccurs="0"/>
                <xsd:element ref="ns2:TaxCatchAll" minOccurs="0"/>
                <xsd:element ref="ns2:PersonalIdentificationData" minOccurs="0"/>
                <xsd:element ref="ns2:KS" minOccurs="0"/>
                <xsd:element ref="ns2:m886e2b4bfb94daca9fe45812b30eb2c" minOccurs="0"/>
                <xsd:element ref="ns2:ge0bb8af36ee4c1b86ae837e1ac45bea" minOccurs="0"/>
                <xsd:element ref="ns2:c2de43a4609240278ae4a68ac4cf3f9e" minOccurs="0"/>
                <xsd:element ref="ns2:m7d99c2bc7e54546898d75369951989b"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3ddf-688e-4772-906e-8e773fbc50f1" elementFormDefault="qualified">
    <xsd:import namespace="http://schemas.microsoft.com/office/2006/documentManagement/types"/>
    <xsd:import namespace="http://schemas.microsoft.com/office/infopath/2007/PartnerControls"/>
    <xsd:element name="f908b412cb9b47c8b4611620c63c67b6" ma:index="9" nillable="true" ma:taxonomy="true" ma:internalName="f908b412cb9b47c8b4611620c63c67b6" ma:taxonomyFieldName="Staff_x0020_Category" ma:displayName="Staff Category" ma:default="" ma:fieldId="{f908b412-cb9b-47c8-b461-1620c63c67b6}" ma:sspId="c2e1509d-e6fe-4f2c-b84b-042f796b62cd" ma:termSetId="f8bc4358-e857-4663-b491-683e6f28e2e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2096fc8-3490-44c9-9034-ebaff1d2e088}" ma:internalName="TaxCatchAll" ma:showField="CatchAllData" ma:web="e8a53ddf-688e-4772-906e-8e773fbc50f1">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m886e2b4bfb94daca9fe45812b30eb2c" ma:index="14" nillable="true" ma:taxonomy="true" ma:internalName="m886e2b4bfb94daca9fe45812b30eb2c" ma:taxonomyFieldName="Topic" ma:displayName="Topic" ma:default="" ma:fieldId="{6886e2b4-bfb9-4dac-a9fe-45812b30eb2c}" ma:sspId="c2e1509d-e6fe-4f2c-b84b-042f796b62cd" ma:termSetId="41e60437-e8ff-4e62-9399-65ea63281720" ma:anchorId="00000000-0000-0000-0000-000000000000" ma:open="false" ma:isKeyword="false">
      <xsd:complexType>
        <xsd:sequence>
          <xsd:element ref="pc:Terms" minOccurs="0" maxOccurs="1"/>
        </xsd:sequence>
      </xsd:complexType>
    </xsd:element>
    <xsd:element name="ge0bb8af36ee4c1b86ae837e1ac45bea" ma:index="16" nillable="true" ma:taxonomy="true" ma:internalName="ge0bb8af36ee4c1b86ae837e1ac45bea" ma:taxonomyFieldName="ExamBoard" ma:displayName="Exam Board" ma:default="" ma:fieldId="{0e0bb8af-36ee-4c1b-86ae-837e1ac45bea}" ma:sspId="c2e1509d-e6fe-4f2c-b84b-042f796b62cd" ma:termSetId="e7b1d02c-96e0-4290-ad22-cc61cd54edc5" ma:anchorId="00000000-0000-0000-0000-000000000000" ma:open="false" ma:isKeyword="false">
      <xsd:complexType>
        <xsd:sequence>
          <xsd:element ref="pc:Terms" minOccurs="0" maxOccurs="1"/>
        </xsd:sequence>
      </xsd:complexType>
    </xsd:element>
    <xsd:element name="c2de43a4609240278ae4a68ac4cf3f9e" ma:index="18" nillable="true" ma:taxonomy="true" ma:internalName="c2de43a4609240278ae4a68ac4cf3f9e" ma:taxonomyFieldName="Week" ma:displayName="Week" ma:default="" ma:fieldId="{c2de43a4-6092-4027-8ae4-a68ac4cf3f9e}" ma:sspId="c2e1509d-e6fe-4f2c-b84b-042f796b62cd" ma:termSetId="b5fe4f1b-a58d-41b3-b60a-50bead852115" ma:anchorId="00000000-0000-0000-0000-000000000000" ma:open="false" ma:isKeyword="false">
      <xsd:complexType>
        <xsd:sequence>
          <xsd:element ref="pc:Terms" minOccurs="0" maxOccurs="1"/>
        </xsd:sequence>
      </xsd:complexType>
    </xsd:element>
    <xsd:element name="m7d99c2bc7e54546898d75369951989b" ma:index="20" nillable="true" ma:taxonomy="true" ma:internalName="m7d99c2bc7e54546898d75369951989b" ma:taxonomyFieldName="Term" ma:displayName="Term" ma:default="" ma:fieldId="{67d99c2b-c7e5-4546-898d-75369951989b}" ma:sspId="c2e1509d-e6fe-4f2c-b84b-042f796b62cd" ma:termSetId="25f3c822-e4c5-4c28-ac02-aa3d1ae3dc16"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Staff" ma:internalName="CurriculumSubject">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b6cea0-83f0-42c6-9c4f-7c7da97c36b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c2e1509d-e6fe-4f2c-b84b-042f796b6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Location" ma:index="4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9D3C7-8993-45A4-8907-F1EDB9DA119B}">
  <ds:schemaRefs>
    <ds:schemaRef ds:uri="272910fa-7f65-41e8-bf4a-bd1e3ed75656"/>
    <ds:schemaRef ds:uri="85b6cea0-83f0-42c6-9c4f-7c7da97c36bf"/>
    <ds:schemaRef ds:uri="ab35c4c7-26b0-482c-98d2-42ed203ca081"/>
    <ds:schemaRef ds:uri="e8a53ddf-688e-4772-906e-8e773fbc50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20F30A-FD11-4C98-A766-5DC74B6CB426}">
  <ds:schemaRefs>
    <ds:schemaRef ds:uri="85b6cea0-83f0-42c6-9c4f-7c7da97c36bf"/>
    <ds:schemaRef ds:uri="e8a53ddf-688e-4772-906e-8e773fbc50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52E3CA-69E2-4619-ACA8-8D2C16BCD8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TotalTime>
  <Words>947</Words>
  <Application>Microsoft Office PowerPoint</Application>
  <PresentationFormat>Widescreen</PresentationFormat>
  <Paragraphs>123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Year 9 Options 2026-2028</vt:lpstr>
      <vt:lpstr>Course and Qualification Information</vt:lpstr>
      <vt:lpstr>Assessment Information</vt:lpstr>
      <vt:lpstr>Extra Curricular Opportunities</vt:lpstr>
      <vt:lpstr>Next Steps and Career Pathways</vt:lpstr>
      <vt:lpstr>Additional Information and Outcomes</vt:lpstr>
      <vt:lpstr>Frequently Asked Questions</vt:lpstr>
    </vt:vector>
  </TitlesOfParts>
  <Company>Bishop Milner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PSumner</dc:creator>
  <cp:lastModifiedBy>LGullick</cp:lastModifiedBy>
  <cp:revision>5</cp:revision>
  <dcterms:created xsi:type="dcterms:W3CDTF">2018-01-16T10:20:02Z</dcterms:created>
  <dcterms:modified xsi:type="dcterms:W3CDTF">2026-04-20T12:12:41Z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0x0101001A7B9A3779A7EA469433A912F751FCB4</vt:lpwstr>
  </property>
  <property fmtid="{D5CDD505-2E9C-101B-9397-08002B2CF9AE}" pid="3" name="Order">
    <vt:r8>252200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ExamBoard">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Week">
    <vt:lpwstr/>
  </property>
  <property fmtid="{D5CDD505-2E9C-101B-9397-08002B2CF9AE}" pid="14" name="Staff_x0020_Category">
    <vt:lpwstr/>
  </property>
  <property fmtid="{D5CDD505-2E9C-101B-9397-08002B2CF9AE}" pid="15" name="MediaServiceImageTags">
    <vt:lpwstr/>
  </property>
</Properties>
</file>